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8" r:id="rId2"/>
    <p:sldMasterId id="2147483740" r:id="rId3"/>
    <p:sldMasterId id="2147483752" r:id="rId4"/>
    <p:sldMasterId id="2147483758" r:id="rId5"/>
  </p:sldMasterIdLst>
  <p:notesMasterIdLst>
    <p:notesMasterId r:id="rId25"/>
  </p:notesMasterIdLst>
  <p:sldIdLst>
    <p:sldId id="311" r:id="rId6"/>
    <p:sldId id="270" r:id="rId7"/>
    <p:sldId id="272" r:id="rId8"/>
    <p:sldId id="271" r:id="rId9"/>
    <p:sldId id="273" r:id="rId10"/>
    <p:sldId id="11469" r:id="rId11"/>
    <p:sldId id="1575" r:id="rId12"/>
    <p:sldId id="312" r:id="rId13"/>
    <p:sldId id="328" r:id="rId14"/>
    <p:sldId id="324" r:id="rId15"/>
    <p:sldId id="1576" r:id="rId16"/>
    <p:sldId id="1577" r:id="rId17"/>
    <p:sldId id="1578" r:id="rId18"/>
    <p:sldId id="11470" r:id="rId19"/>
    <p:sldId id="314" r:id="rId20"/>
    <p:sldId id="11471" r:id="rId21"/>
    <p:sldId id="1579" r:id="rId22"/>
    <p:sldId id="332" r:id="rId23"/>
    <p:sldId id="329" r:id="rId2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 varScale="1">
        <p:scale>
          <a:sx n="72" d="100"/>
          <a:sy n="72" d="100"/>
        </p:scale>
        <p:origin x="629" y="62"/>
      </p:cViewPr>
      <p:guideLst>
        <p:guide orient="horz" pos="2160"/>
        <p:guide pos="2880"/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088B-3948-4A32-A579-B8245A4D0CF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43000"/>
            <a:ext cx="544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C86F-FECC-4F7D-8375-71C39CC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85800"/>
            <a:ext cx="6051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6305"/>
            <a:ext cx="2256235" cy="87799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6305"/>
            <a:ext cx="3833813" cy="44223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84298"/>
            <a:ext cx="2256235" cy="354435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27120"/>
            <a:ext cx="4114800" cy="42820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2986"/>
            <a:ext cx="4114800" cy="31089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55322"/>
            <a:ext cx="4114800" cy="6081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7505"/>
            <a:ext cx="1543050" cy="44211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7505"/>
            <a:ext cx="4514850" cy="4421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272012"/>
            <a:ext cx="10287000" cy="270594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082310"/>
            <a:ext cx="10287000" cy="1876530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76" indent="0" algn="ctr">
              <a:buNone/>
              <a:defRPr sz="2250"/>
            </a:lvl2pPr>
            <a:lvl3pPr marL="1028752" indent="0" algn="ctr">
              <a:buNone/>
              <a:defRPr sz="2025"/>
            </a:lvl3pPr>
            <a:lvl4pPr marL="1543128" indent="0" algn="ctr">
              <a:buNone/>
              <a:defRPr sz="1800"/>
            </a:lvl4pPr>
            <a:lvl5pPr marL="2057503" indent="0" algn="ctr">
              <a:buNone/>
              <a:defRPr sz="1800"/>
            </a:lvl5pPr>
            <a:lvl6pPr marL="2571878" indent="0" algn="ctr">
              <a:buNone/>
              <a:defRPr sz="1800"/>
            </a:lvl6pPr>
            <a:lvl7pPr marL="3086255" indent="0" algn="ctr">
              <a:buNone/>
              <a:defRPr sz="1800"/>
            </a:lvl7pPr>
            <a:lvl8pPr marL="3600630" indent="0" algn="ctr">
              <a:buNone/>
              <a:defRPr sz="1800"/>
            </a:lvl8pPr>
            <a:lvl9pPr marL="4115006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1937705"/>
            <a:ext cx="11830050" cy="323310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5201394"/>
            <a:ext cx="11830050" cy="1700212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76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52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5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2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50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1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2069043"/>
            <a:ext cx="582930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2069043"/>
            <a:ext cx="582930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13811"/>
            <a:ext cx="1183005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3" y="1905318"/>
            <a:ext cx="5802511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76" indent="0">
              <a:buNone/>
              <a:defRPr sz="2250" b="1"/>
            </a:lvl2pPr>
            <a:lvl3pPr marL="1028752" indent="0">
              <a:buNone/>
              <a:defRPr sz="2025" b="1"/>
            </a:lvl3pPr>
            <a:lvl4pPr marL="1543128" indent="0">
              <a:buNone/>
              <a:defRPr sz="1800" b="1"/>
            </a:lvl4pPr>
            <a:lvl5pPr marL="2057503" indent="0">
              <a:buNone/>
              <a:defRPr sz="1800" b="1"/>
            </a:lvl5pPr>
            <a:lvl6pPr marL="2571878" indent="0">
              <a:buNone/>
              <a:defRPr sz="1800" b="1"/>
            </a:lvl6pPr>
            <a:lvl7pPr marL="3086255" indent="0">
              <a:buNone/>
              <a:defRPr sz="1800" b="1"/>
            </a:lvl7pPr>
            <a:lvl8pPr marL="3600630" indent="0">
              <a:buNone/>
              <a:defRPr sz="1800" b="1"/>
            </a:lvl8pPr>
            <a:lvl9pPr marL="4115006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3" y="2839086"/>
            <a:ext cx="5802511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1905318"/>
            <a:ext cx="5831087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76" indent="0">
              <a:buNone/>
              <a:defRPr sz="2250" b="1"/>
            </a:lvl2pPr>
            <a:lvl3pPr marL="1028752" indent="0">
              <a:buNone/>
              <a:defRPr sz="2025" b="1"/>
            </a:lvl3pPr>
            <a:lvl4pPr marL="1543128" indent="0">
              <a:buNone/>
              <a:defRPr sz="1800" b="1"/>
            </a:lvl4pPr>
            <a:lvl5pPr marL="2057503" indent="0">
              <a:buNone/>
              <a:defRPr sz="1800" b="1"/>
            </a:lvl5pPr>
            <a:lvl6pPr marL="2571878" indent="0">
              <a:buNone/>
              <a:defRPr sz="1800" b="1"/>
            </a:lvl6pPr>
            <a:lvl7pPr marL="3086255" indent="0">
              <a:buNone/>
              <a:defRPr sz="1800" b="1"/>
            </a:lvl7pPr>
            <a:lvl8pPr marL="3600630" indent="0">
              <a:buNone/>
              <a:defRPr sz="1800" b="1"/>
            </a:lvl8pPr>
            <a:lvl9pPr marL="4115006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2839086"/>
            <a:ext cx="5831087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3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1119084"/>
            <a:ext cx="6943725" cy="5523442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3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76" indent="0">
              <a:buNone/>
              <a:defRPr sz="1575"/>
            </a:lvl2pPr>
            <a:lvl3pPr marL="1028752" indent="0">
              <a:buNone/>
              <a:defRPr sz="1350"/>
            </a:lvl3pPr>
            <a:lvl4pPr marL="1543128" indent="0">
              <a:buNone/>
              <a:defRPr sz="1125"/>
            </a:lvl4pPr>
            <a:lvl5pPr marL="2057503" indent="0">
              <a:buNone/>
              <a:defRPr sz="1125"/>
            </a:lvl5pPr>
            <a:lvl6pPr marL="2571878" indent="0">
              <a:buNone/>
              <a:defRPr sz="1125"/>
            </a:lvl6pPr>
            <a:lvl7pPr marL="3086255" indent="0">
              <a:buNone/>
              <a:defRPr sz="1125"/>
            </a:lvl7pPr>
            <a:lvl8pPr marL="3600630" indent="0">
              <a:buNone/>
              <a:defRPr sz="1125"/>
            </a:lvl8pPr>
            <a:lvl9pPr marL="4115006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3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1119084"/>
            <a:ext cx="6943725" cy="5523442"/>
          </a:xfrm>
        </p:spPr>
        <p:txBody>
          <a:bodyPr/>
          <a:lstStyle>
            <a:lvl1pPr marL="0" indent="0">
              <a:buNone/>
              <a:defRPr sz="3600"/>
            </a:lvl1pPr>
            <a:lvl2pPr marL="514376" indent="0">
              <a:buNone/>
              <a:defRPr sz="3150"/>
            </a:lvl2pPr>
            <a:lvl3pPr marL="1028752" indent="0">
              <a:buNone/>
              <a:defRPr sz="2700"/>
            </a:lvl3pPr>
            <a:lvl4pPr marL="1543128" indent="0">
              <a:buNone/>
              <a:defRPr sz="2250"/>
            </a:lvl4pPr>
            <a:lvl5pPr marL="2057503" indent="0">
              <a:buNone/>
              <a:defRPr sz="2250"/>
            </a:lvl5pPr>
            <a:lvl6pPr marL="2571878" indent="0">
              <a:buNone/>
              <a:defRPr sz="2250"/>
            </a:lvl6pPr>
            <a:lvl7pPr marL="3086255" indent="0">
              <a:buNone/>
              <a:defRPr sz="2250"/>
            </a:lvl7pPr>
            <a:lvl8pPr marL="3600630" indent="0">
              <a:buNone/>
              <a:defRPr sz="2250"/>
            </a:lvl8pPr>
            <a:lvl9pPr marL="4115006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3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76" indent="0">
              <a:buNone/>
              <a:defRPr sz="1575"/>
            </a:lvl2pPr>
            <a:lvl3pPr marL="1028752" indent="0">
              <a:buNone/>
              <a:defRPr sz="1350"/>
            </a:lvl3pPr>
            <a:lvl4pPr marL="1543128" indent="0">
              <a:buNone/>
              <a:defRPr sz="1125"/>
            </a:lvl4pPr>
            <a:lvl5pPr marL="2057503" indent="0">
              <a:buNone/>
              <a:defRPr sz="1125"/>
            </a:lvl5pPr>
            <a:lvl6pPr marL="2571878" indent="0">
              <a:buNone/>
              <a:defRPr sz="1125"/>
            </a:lvl6pPr>
            <a:lvl7pPr marL="3086255" indent="0">
              <a:buNone/>
              <a:defRPr sz="1125"/>
            </a:lvl7pPr>
            <a:lvl8pPr marL="3600630" indent="0">
              <a:buNone/>
              <a:defRPr sz="1125"/>
            </a:lvl8pPr>
            <a:lvl9pPr marL="4115006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1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2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413810"/>
            <a:ext cx="295751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413810"/>
            <a:ext cx="870108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1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9838" y="2285669"/>
            <a:ext cx="6502500" cy="3411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7501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78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34440" y="5955386"/>
            <a:ext cx="7118550" cy="67728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3001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16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842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332010" y="927093"/>
            <a:ext cx="769689" cy="74754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248993" y="208528"/>
            <a:ext cx="601497" cy="5841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552605" y="335109"/>
            <a:ext cx="328500" cy="33093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2625101" y="927093"/>
            <a:ext cx="769689" cy="74754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1876310" y="208528"/>
            <a:ext cx="601497" cy="5841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2845696" y="335109"/>
            <a:ext cx="328500" cy="33093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6" name="Google Shape;226;p26"/>
          <p:cNvSpPr/>
          <p:nvPr/>
        </p:nvSpPr>
        <p:spPr>
          <a:xfrm flipH="1">
            <a:off x="12619701" y="6081008"/>
            <a:ext cx="769689" cy="74754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7" name="Google Shape;227;p26"/>
          <p:cNvSpPr/>
          <p:nvPr/>
        </p:nvSpPr>
        <p:spPr>
          <a:xfrm flipH="1">
            <a:off x="11870910" y="6962954"/>
            <a:ext cx="601497" cy="5841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8" name="Google Shape;228;p26"/>
          <p:cNvSpPr/>
          <p:nvPr/>
        </p:nvSpPr>
        <p:spPr>
          <a:xfrm flipH="1">
            <a:off x="12840296" y="7089602"/>
            <a:ext cx="328500" cy="33093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9" name="Google Shape;229;p26"/>
          <p:cNvSpPr/>
          <p:nvPr/>
        </p:nvSpPr>
        <p:spPr>
          <a:xfrm>
            <a:off x="326610" y="6081008"/>
            <a:ext cx="769689" cy="74754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30" name="Google Shape;230;p26"/>
          <p:cNvSpPr/>
          <p:nvPr/>
        </p:nvSpPr>
        <p:spPr>
          <a:xfrm>
            <a:off x="1243593" y="6962954"/>
            <a:ext cx="601497" cy="5841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31" name="Google Shape;231;p26"/>
          <p:cNvSpPr/>
          <p:nvPr/>
        </p:nvSpPr>
        <p:spPr>
          <a:xfrm>
            <a:off x="547205" y="7089602"/>
            <a:ext cx="328500" cy="33093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  <p:extLst>
      <p:ext uri="{BB962C8B-B14F-4D97-AF65-F5344CB8AC3E}">
        <p14:creationId xmlns:p14="http://schemas.microsoft.com/office/powerpoint/2010/main" val="739708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9915799" y="-1890947"/>
            <a:ext cx="5705734" cy="5100663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64448" y="691890"/>
            <a:ext cx="883806" cy="85835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1103015" y="243759"/>
            <a:ext cx="598418" cy="58117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39" name="Google Shape;239;p27"/>
          <p:cNvSpPr/>
          <p:nvPr/>
        </p:nvSpPr>
        <p:spPr>
          <a:xfrm flipH="1">
            <a:off x="1375199" y="1136719"/>
            <a:ext cx="297000" cy="299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2615351" y="6814356"/>
            <a:ext cx="745852" cy="72437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1905316" y="7057723"/>
            <a:ext cx="505008" cy="4904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2202592" y="6503066"/>
            <a:ext cx="250317" cy="25217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333427" y="6731435"/>
            <a:ext cx="745852" cy="72437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277061" y="7299006"/>
            <a:ext cx="250317" cy="252171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  <p:extLst>
      <p:ext uri="{BB962C8B-B14F-4D97-AF65-F5344CB8AC3E}">
        <p14:creationId xmlns:p14="http://schemas.microsoft.com/office/powerpoint/2010/main" val="1875874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09655"/>
            <a:ext cx="5829300" cy="1110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36240"/>
            <a:ext cx="4800600" cy="13241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6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272011"/>
            <a:ext cx="10287000" cy="270594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082310"/>
            <a:ext cx="10287000" cy="1876530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4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1937704"/>
            <a:ext cx="11830050" cy="323310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5201392"/>
            <a:ext cx="11830050" cy="1700212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5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2069042"/>
            <a:ext cx="582930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2069042"/>
            <a:ext cx="582930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8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13809"/>
            <a:ext cx="1183005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2" y="1905318"/>
            <a:ext cx="5802510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2" y="2839085"/>
            <a:ext cx="580251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1905318"/>
            <a:ext cx="5831087" cy="9337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2839085"/>
            <a:ext cx="583108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0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3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6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1119082"/>
            <a:ext cx="6943725" cy="5523442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2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518160"/>
            <a:ext cx="4423767" cy="181356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1119082"/>
            <a:ext cx="6943725" cy="5523442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331720"/>
            <a:ext cx="4423767" cy="431980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2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1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03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413808"/>
            <a:ext cx="295751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413808"/>
            <a:ext cx="870108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6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29658"/>
            <a:ext cx="5829300" cy="102912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96183"/>
            <a:ext cx="5829300" cy="113347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9041"/>
            <a:ext cx="3028950" cy="34196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9041"/>
            <a:ext cx="3028950" cy="34196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9863"/>
            <a:ext cx="3030141" cy="4833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43239"/>
            <a:ext cx="3030141" cy="29854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9863"/>
            <a:ext cx="3031331" cy="4833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43239"/>
            <a:ext cx="3031331" cy="29854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theme" Target="../theme/theme1.xm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ags" Target="../tags/tag1.xml"/><Relationship Id="rId9" Type="http://schemas.openxmlformats.org/officeDocument/2006/relationships/image" Target="../media/image5.svg"/><Relationship Id="rId14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0911EA-6F09-44FC-9A96-C5301314583D}"/>
              </a:ext>
            </a:extLst>
          </p:cNvPr>
          <p:cNvGrpSpPr/>
          <p:nvPr userDrawn="1"/>
        </p:nvGrpSpPr>
        <p:grpSpPr>
          <a:xfrm>
            <a:off x="18024" y="0"/>
            <a:ext cx="13697976" cy="8001000"/>
            <a:chOff x="18024" y="0"/>
            <a:chExt cx="13697976" cy="8001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FB38F9C-B78E-4373-BA2E-7A164BC2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8024" y="0"/>
              <a:ext cx="13697976" cy="8001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B7D3456-973C-40AE-879B-C0360DEA52DB}"/>
                </a:ext>
              </a:extLst>
            </p:cNvPr>
            <p:cNvSpPr/>
            <p:nvPr/>
          </p:nvSpPr>
          <p:spPr>
            <a:xfrm>
              <a:off x="426862" y="324347"/>
              <a:ext cx="12874292" cy="7205638"/>
            </a:xfrm>
            <a:prstGeom prst="round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7BEF37-9EB5-4DA2-B461-91CAC4D8A92D}"/>
                </a:ext>
              </a:extLst>
            </p:cNvPr>
            <p:cNvSpPr/>
            <p:nvPr/>
          </p:nvSpPr>
          <p:spPr>
            <a:xfrm>
              <a:off x="817072" y="667500"/>
              <a:ext cx="12099879" cy="6519333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6A2A7F3A-951B-4360-915F-AC68B4797705}"/>
                </a:ext>
              </a:extLst>
            </p:cNvPr>
            <p:cNvGrpSpPr/>
            <p:nvPr/>
          </p:nvGrpSpPr>
          <p:grpSpPr>
            <a:xfrm flipH="1">
              <a:off x="11729725" y="213642"/>
              <a:ext cx="1589453" cy="1909597"/>
              <a:chOff x="0" y="0"/>
              <a:chExt cx="2829411" cy="3273594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D59633FA-2D62-48C8-806E-0CC29836B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829411" cy="1749091"/>
              </a:xfrm>
              <a:prstGeom prst="rect">
                <a:avLst/>
              </a:prstGeom>
            </p:spPr>
          </p:pic>
          <p:pic>
            <p:nvPicPr>
              <p:cNvPr id="14" name="Picture 9">
                <a:extLst>
                  <a:ext uri="{FF2B5EF4-FFF2-40B4-BE49-F238E27FC236}">
                    <a16:creationId xmlns:a16="http://schemas.microsoft.com/office/drawing/2014/main" id="{978EAB8D-AB3A-44EB-8074-9869EDC2F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27453" y="369438"/>
                <a:ext cx="2255899" cy="2255899"/>
              </a:xfrm>
              <a:prstGeom prst="rect">
                <a:avLst/>
              </a:prstGeom>
            </p:spPr>
          </p:pic>
          <p:pic>
            <p:nvPicPr>
              <p:cNvPr id="15" name="Picture 10">
                <a:extLst>
                  <a:ext uri="{FF2B5EF4-FFF2-40B4-BE49-F238E27FC236}">
                    <a16:creationId xmlns:a16="http://schemas.microsoft.com/office/drawing/2014/main" id="{39EBAF54-68AA-4990-BBAF-C2F8493B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0708" y="2410280"/>
                <a:ext cx="1707996" cy="863314"/>
              </a:xfrm>
              <a:prstGeom prst="rect">
                <a:avLst/>
              </a:prstGeom>
            </p:spPr>
          </p:pic>
          <p:pic>
            <p:nvPicPr>
              <p:cNvPr id="16" name="Picture 11">
                <a:extLst>
                  <a:ext uri="{FF2B5EF4-FFF2-40B4-BE49-F238E27FC236}">
                    <a16:creationId xmlns:a16="http://schemas.microsoft.com/office/drawing/2014/main" id="{20CFE7B4-6577-443C-9F17-3600F27B6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69621" y="622843"/>
                <a:ext cx="1113732" cy="919335"/>
              </a:xfrm>
              <a:prstGeom prst="rect">
                <a:avLst/>
              </a:prstGeom>
            </p:spPr>
          </p:pic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F33F423-3FAA-4333-A922-7130CACBE2DC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5773400" y="7759485"/>
            <a:ext cx="990600" cy="990600"/>
          </a:xfrm>
          <a:prstGeom prst="ellipse">
            <a:avLst/>
          </a:prstGeom>
          <a:blipFill dpi="0" rotWithShape="0">
            <a:blip r:embed="rId1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7504"/>
            <a:ext cx="61722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9041"/>
            <a:ext cx="6172200" cy="341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802576"/>
            <a:ext cx="1600200" cy="2758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802576"/>
            <a:ext cx="2171700" cy="2758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802576"/>
            <a:ext cx="1600200" cy="2758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55141-7BC3-4841-9A73-94D5E2E62B57}"/>
              </a:ext>
            </a:extLst>
          </p:cNvPr>
          <p:cNvGrpSpPr/>
          <p:nvPr userDrawn="1"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F273200-57F3-4078-89F2-7B3952BFE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0" y="0"/>
              <a:ext cx="13817600" cy="77724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102999-2191-46DB-A80E-22F1A4C65A2A}"/>
                </a:ext>
              </a:extLst>
            </p:cNvPr>
            <p:cNvSpPr/>
            <p:nvPr/>
          </p:nvSpPr>
          <p:spPr>
            <a:xfrm>
              <a:off x="545835" y="417018"/>
              <a:ext cx="12712965" cy="6974382"/>
            </a:xfrm>
            <a:prstGeom prst="round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06CD60A-E69D-4B81-B8F0-EF6AFBBA700E}"/>
                </a:ext>
              </a:extLst>
            </p:cNvPr>
            <p:cNvSpPr/>
            <p:nvPr/>
          </p:nvSpPr>
          <p:spPr>
            <a:xfrm>
              <a:off x="1066800" y="858214"/>
              <a:ext cx="11734800" cy="607598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6A47CEC-38F8-49C2-AB4E-AC83115C3F31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2743200" y="-871996"/>
            <a:ext cx="990600" cy="990600"/>
          </a:xfrm>
          <a:prstGeom prst="ellipse">
            <a:avLst/>
          </a:prstGeom>
          <a:blipFill dpi="0" rotWithShape="0">
            <a:blip r:embed="rId1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13811"/>
            <a:ext cx="1183005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069043"/>
            <a:ext cx="1183005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7203865"/>
            <a:ext cx="30861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7203865"/>
            <a:ext cx="462915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7203865"/>
            <a:ext cx="30861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1028752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8" indent="-257188" algn="l" defTabSz="1028752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63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40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15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91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67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443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818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93" indent="-257188" algn="l" defTabSz="102875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52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28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78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55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30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006" algn="l" defTabSz="102875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0000" y="575733"/>
            <a:ext cx="11566800" cy="73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0000" y="1741518"/>
            <a:ext cx="115668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335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13809"/>
            <a:ext cx="1183005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069042"/>
            <a:ext cx="1183005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7203864"/>
            <a:ext cx="30861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25-10-2024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7203864"/>
            <a:ext cx="462915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7203864"/>
            <a:ext cx="30861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3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08D9DB-1953-4869-AE0C-53B98176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1277">
            <a:off x="6124128" y="837554"/>
            <a:ext cx="6247987" cy="46482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D963157-4152-4041-BD1C-CD2008401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0" y="1566624"/>
            <a:ext cx="4769005" cy="4909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880E7-10D9-4BC5-BF38-94C510244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563" y="2514600"/>
            <a:ext cx="5249111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3B82E25-EA6E-5E47-403A-774483022816}"/>
              </a:ext>
            </a:extLst>
          </p:cNvPr>
          <p:cNvSpPr txBox="1"/>
          <p:nvPr/>
        </p:nvSpPr>
        <p:spPr>
          <a:xfrm>
            <a:off x="3048000" y="696160"/>
            <a:ext cx="8382000" cy="638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u="sng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3200" b="1" u="sng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 kính hình tròn tâm I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: 2 = 8 (cm)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hình tròn tâm I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× 8 × 3,14 = 200,96 (cm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 kính hình tròn tâm O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: 2 = 6 (cm)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hình tròn tâm O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× 6 × 3,14 = 113,04 (cm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phần tô màu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200,96 – 113,04 = 87,92 (cm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diện tích phần tô màu bằng 87,92 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FE1E9E0-067C-9748-8531-D3D39124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0"/>
            <a:ext cx="9982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111DF98-37D2-F590-2A75-2BE7D1F81CF4}"/>
              </a:ext>
            </a:extLst>
          </p:cNvPr>
          <p:cNvSpPr txBox="1"/>
          <p:nvPr/>
        </p:nvSpPr>
        <p:spPr>
          <a:xfrm>
            <a:off x="2895600" y="685800"/>
            <a:ext cx="8382000" cy="638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u="sng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 kính hình tròn tâm O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: 2 = 20 (cm)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hình tròn tâm O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× 20 × 3,14 = 1256 (cm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 kính hình tròn bé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: 2 = 10 (cm)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1 hình tròn bé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× 10 × 3,14 = 314 (cm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phần tô màu xanh là: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1256 – 314 × 2 = 628 (cm</a:t>
            </a:r>
            <a:r>
              <a:rPr lang="en-US" sz="32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628 cm2.</a:t>
            </a:r>
            <a:endParaRPr lang="vi-VN" sz="32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6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54AD240-95D4-4691-661E-39FE2016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10210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0F70ED7-C2CB-E186-1F45-DCFEBD211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52500"/>
            <a:ext cx="72390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9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08D9DB-1953-4869-AE0C-53B98176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1277">
            <a:off x="6124128" y="837554"/>
            <a:ext cx="6247987" cy="46482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D963157-4152-4041-BD1C-CD2008401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362200"/>
            <a:ext cx="4769005" cy="4909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913C8-8CBB-4628-A472-068E58CD2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590800"/>
            <a:ext cx="4852837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3CE7210-4A3D-0984-147D-7B3D68B6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10287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FD116DB-133D-CC77-2A62-6C41C1CEEEA2}"/>
              </a:ext>
            </a:extLst>
          </p:cNvPr>
          <p:cNvSpPr txBox="1"/>
          <p:nvPr/>
        </p:nvSpPr>
        <p:spPr>
          <a:xfrm>
            <a:off x="914400" y="838200"/>
            <a:ext cx="12192000" cy="5998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u="sng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hình đã cho bằng tổng diện tích hình vuông và hai nửa đường tròn.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 diện tích hai nửa hình tròn bằng diện tích hình tròn đường kính 100 m.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 kính hình tròn là: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: 2 = 50 (m)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hình tròn là: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× 50 × 3,14 = 7 850 (m</a:t>
            </a:r>
            <a:r>
              <a:rPr lang="vi-VN" sz="2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hình vuông là: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× 100 = 10 000 (m</a:t>
            </a:r>
            <a:r>
              <a:rPr lang="vi-VN" sz="2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 hồ nước đó là: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 + 7 850 = 17 850 (m</a:t>
            </a:r>
            <a:r>
              <a:rPr lang="vi-VN" sz="2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17 850 m</a:t>
            </a:r>
            <a:r>
              <a:rPr lang="vi-VN" sz="2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23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143"/>
            <a:ext cx="13716000" cy="7736683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buClr>
                <a:srgbClr val="000000"/>
              </a:buClr>
            </a:pPr>
            <a:endParaRPr lang="zh-CN" altLang="en-US" sz="1575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2" y="382192"/>
            <a:ext cx="13043774" cy="6986588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964" y="-997267"/>
            <a:ext cx="8938975" cy="6876575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977" y="4348772"/>
            <a:ext cx="6080046" cy="3313986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508" y="382191"/>
            <a:ext cx="1328738" cy="257175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71" y="2536033"/>
            <a:ext cx="2418160" cy="4832747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734798" y="1741176"/>
            <a:ext cx="5438043" cy="12349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28675">
              <a:defRPr/>
            </a:pPr>
            <a:r>
              <a:rPr lang="en-US" altLang="zh-CN" sz="7425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7425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7122" y="537104"/>
            <a:ext cx="796698" cy="1113458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5" y="183628"/>
            <a:ext cx="1977359" cy="19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C4F7823-81A0-D4B4-AF94-A1D93F56402E}"/>
              </a:ext>
            </a:extLst>
          </p:cNvPr>
          <p:cNvSpPr/>
          <p:nvPr/>
        </p:nvSpPr>
        <p:spPr>
          <a:xfrm>
            <a:off x="5181600" y="2953941"/>
            <a:ext cx="5638800" cy="18423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+mj-lt"/>
              </a:rPr>
              <a:t>Nhắc lại công thức tính </a:t>
            </a:r>
            <a:r>
              <a:rPr lang="vi-VN" sz="3600" kern="10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công thức và quy tắc tính diện tích hình thang.</a:t>
            </a:r>
            <a:endParaRPr lang="vi-VN" sz="3600" kern="10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A4663-3CB6-EE9B-9CF7-F5565A09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9793884" cy="4191343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559B4FF-C2A5-A774-CB75-7E2B34428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4648200"/>
            <a:ext cx="3817720" cy="29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3716000" cy="7715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EE042-22DE-68EE-9082-59A9609F762A}"/>
              </a:ext>
            </a:extLst>
          </p:cNvPr>
          <p:cNvSpPr txBox="1"/>
          <p:nvPr/>
        </p:nvSpPr>
        <p:spPr>
          <a:xfrm>
            <a:off x="1389565" y="330119"/>
            <a:ext cx="852669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28700">
              <a:defRPr/>
            </a:pPr>
            <a:r>
              <a:rPr lang="en-GB" sz="67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TÌM MẬT THƯ</a:t>
            </a:r>
            <a:endParaRPr lang="vi-VN" sz="67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0FDCAFA-3AD4-4197-24AB-A28DD4802491}"/>
              </a:ext>
            </a:extLst>
          </p:cNvPr>
          <p:cNvSpPr/>
          <p:nvPr/>
        </p:nvSpPr>
        <p:spPr>
          <a:xfrm>
            <a:off x="2527606" y="2567433"/>
            <a:ext cx="8929116" cy="3024378"/>
          </a:xfrm>
          <a:custGeom>
            <a:avLst/>
            <a:gdLst>
              <a:gd name="connsiteX0" fmla="*/ 0 w 8929116"/>
              <a:gd name="connsiteY0" fmla="*/ 504073 h 3024378"/>
              <a:gd name="connsiteX1" fmla="*/ 504073 w 8929116"/>
              <a:gd name="connsiteY1" fmla="*/ 0 h 3024378"/>
              <a:gd name="connsiteX2" fmla="*/ 5208651 w 8929116"/>
              <a:gd name="connsiteY2" fmla="*/ 0 h 3024378"/>
              <a:gd name="connsiteX3" fmla="*/ 5208651 w 8929116"/>
              <a:gd name="connsiteY3" fmla="*/ 0 h 3024378"/>
              <a:gd name="connsiteX4" fmla="*/ 7440930 w 8929116"/>
              <a:gd name="connsiteY4" fmla="*/ 0 h 3024378"/>
              <a:gd name="connsiteX5" fmla="*/ 8425043 w 8929116"/>
              <a:gd name="connsiteY5" fmla="*/ 0 h 3024378"/>
              <a:gd name="connsiteX6" fmla="*/ 8929116 w 8929116"/>
              <a:gd name="connsiteY6" fmla="*/ 504073 h 3024378"/>
              <a:gd name="connsiteX7" fmla="*/ 8929116 w 8929116"/>
              <a:gd name="connsiteY7" fmla="*/ 1764221 h 3024378"/>
              <a:gd name="connsiteX8" fmla="*/ 9527545 w 8929116"/>
              <a:gd name="connsiteY8" fmla="*/ 1797660 h 3024378"/>
              <a:gd name="connsiteX9" fmla="*/ 8929116 w 8929116"/>
              <a:gd name="connsiteY9" fmla="*/ 2520315 h 3024378"/>
              <a:gd name="connsiteX10" fmla="*/ 8929116 w 8929116"/>
              <a:gd name="connsiteY10" fmla="*/ 2520305 h 3024378"/>
              <a:gd name="connsiteX11" fmla="*/ 8425043 w 8929116"/>
              <a:gd name="connsiteY11" fmla="*/ 3024378 h 3024378"/>
              <a:gd name="connsiteX12" fmla="*/ 7440930 w 8929116"/>
              <a:gd name="connsiteY12" fmla="*/ 3024378 h 3024378"/>
              <a:gd name="connsiteX13" fmla="*/ 5208651 w 8929116"/>
              <a:gd name="connsiteY13" fmla="*/ 3024378 h 3024378"/>
              <a:gd name="connsiteX14" fmla="*/ 5208651 w 8929116"/>
              <a:gd name="connsiteY14" fmla="*/ 3024378 h 3024378"/>
              <a:gd name="connsiteX15" fmla="*/ 504073 w 8929116"/>
              <a:gd name="connsiteY15" fmla="*/ 3024378 h 3024378"/>
              <a:gd name="connsiteX16" fmla="*/ 0 w 8929116"/>
              <a:gd name="connsiteY16" fmla="*/ 2520305 h 3024378"/>
              <a:gd name="connsiteX17" fmla="*/ 0 w 8929116"/>
              <a:gd name="connsiteY17" fmla="*/ 2520315 h 3024378"/>
              <a:gd name="connsiteX18" fmla="*/ 0 w 8929116"/>
              <a:gd name="connsiteY18" fmla="*/ 1764221 h 3024378"/>
              <a:gd name="connsiteX19" fmla="*/ 0 w 8929116"/>
              <a:gd name="connsiteY19" fmla="*/ 1764221 h 3024378"/>
              <a:gd name="connsiteX20" fmla="*/ 0 w 8929116"/>
              <a:gd name="connsiteY20" fmla="*/ 504073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29116" h="3024378" fill="none" extrusionOk="0">
                <a:moveTo>
                  <a:pt x="0" y="504073"/>
                </a:moveTo>
                <a:cubicBezTo>
                  <a:pt x="814" y="192442"/>
                  <a:pt x="222773" y="8229"/>
                  <a:pt x="504073" y="0"/>
                </a:cubicBezTo>
                <a:cubicBezTo>
                  <a:pt x="2227378" y="-123262"/>
                  <a:pt x="4228090" y="-54605"/>
                  <a:pt x="5208651" y="0"/>
                </a:cubicBezTo>
                <a:lnTo>
                  <a:pt x="5208651" y="0"/>
                </a:lnTo>
                <a:cubicBezTo>
                  <a:pt x="6311832" y="-9947"/>
                  <a:pt x="6495108" y="88649"/>
                  <a:pt x="7440930" y="0"/>
                </a:cubicBezTo>
                <a:cubicBezTo>
                  <a:pt x="7710282" y="-77388"/>
                  <a:pt x="8190364" y="-25343"/>
                  <a:pt x="8425043" y="0"/>
                </a:cubicBezTo>
                <a:cubicBezTo>
                  <a:pt x="8704644" y="-6264"/>
                  <a:pt x="8936736" y="261880"/>
                  <a:pt x="8929116" y="504073"/>
                </a:cubicBezTo>
                <a:cubicBezTo>
                  <a:pt x="8821205" y="1073103"/>
                  <a:pt x="8917220" y="1329407"/>
                  <a:pt x="8929116" y="1764221"/>
                </a:cubicBezTo>
                <a:cubicBezTo>
                  <a:pt x="9017017" y="1750337"/>
                  <a:pt x="9411568" y="1835069"/>
                  <a:pt x="9527545" y="1797660"/>
                </a:cubicBezTo>
                <a:cubicBezTo>
                  <a:pt x="9475875" y="1919096"/>
                  <a:pt x="9068766" y="2412738"/>
                  <a:pt x="8929116" y="2520315"/>
                </a:cubicBezTo>
                <a:cubicBezTo>
                  <a:pt x="8929117" y="2520310"/>
                  <a:pt x="8929116" y="2520309"/>
                  <a:pt x="8929116" y="2520305"/>
                </a:cubicBezTo>
                <a:cubicBezTo>
                  <a:pt x="8928401" y="2833242"/>
                  <a:pt x="8695779" y="2998254"/>
                  <a:pt x="8425043" y="3024378"/>
                </a:cubicBezTo>
                <a:cubicBezTo>
                  <a:pt x="7946378" y="3010423"/>
                  <a:pt x="7794128" y="3011646"/>
                  <a:pt x="7440930" y="3024378"/>
                </a:cubicBezTo>
                <a:cubicBezTo>
                  <a:pt x="6580597" y="3166760"/>
                  <a:pt x="6306698" y="3072203"/>
                  <a:pt x="5208651" y="3024378"/>
                </a:cubicBezTo>
                <a:lnTo>
                  <a:pt x="5208651" y="3024378"/>
                </a:lnTo>
                <a:cubicBezTo>
                  <a:pt x="3729050" y="3136188"/>
                  <a:pt x="1577835" y="3052724"/>
                  <a:pt x="504073" y="3024378"/>
                </a:cubicBezTo>
                <a:cubicBezTo>
                  <a:pt x="237337" y="3018323"/>
                  <a:pt x="-21306" y="2830123"/>
                  <a:pt x="0" y="2520305"/>
                </a:cubicBezTo>
                <a:cubicBezTo>
                  <a:pt x="0" y="2520308"/>
                  <a:pt x="0" y="2520310"/>
                  <a:pt x="0" y="2520315"/>
                </a:cubicBezTo>
                <a:cubicBezTo>
                  <a:pt x="19195" y="2332412"/>
                  <a:pt x="-3455" y="1988446"/>
                  <a:pt x="0" y="1764221"/>
                </a:cubicBezTo>
                <a:lnTo>
                  <a:pt x="0" y="1764221"/>
                </a:lnTo>
                <a:cubicBezTo>
                  <a:pt x="-92969" y="1629296"/>
                  <a:pt x="-48653" y="833136"/>
                  <a:pt x="0" y="504073"/>
                </a:cubicBezTo>
                <a:close/>
              </a:path>
              <a:path w="8929116" h="3024378" stroke="0" extrusionOk="0">
                <a:moveTo>
                  <a:pt x="0" y="504073"/>
                </a:moveTo>
                <a:cubicBezTo>
                  <a:pt x="-4133" y="221513"/>
                  <a:pt x="220699" y="-8329"/>
                  <a:pt x="504073" y="0"/>
                </a:cubicBezTo>
                <a:cubicBezTo>
                  <a:pt x="1165916" y="-3784"/>
                  <a:pt x="4727705" y="21896"/>
                  <a:pt x="5208651" y="0"/>
                </a:cubicBezTo>
                <a:lnTo>
                  <a:pt x="5208651" y="0"/>
                </a:lnTo>
                <a:cubicBezTo>
                  <a:pt x="6155621" y="-108395"/>
                  <a:pt x="6953040" y="124120"/>
                  <a:pt x="7440930" y="0"/>
                </a:cubicBezTo>
                <a:cubicBezTo>
                  <a:pt x="7613491" y="-48656"/>
                  <a:pt x="8155021" y="-87070"/>
                  <a:pt x="8425043" y="0"/>
                </a:cubicBezTo>
                <a:cubicBezTo>
                  <a:pt x="8673671" y="-43420"/>
                  <a:pt x="8883514" y="246657"/>
                  <a:pt x="8929116" y="504073"/>
                </a:cubicBezTo>
                <a:cubicBezTo>
                  <a:pt x="8920508" y="1024741"/>
                  <a:pt x="8990292" y="1637091"/>
                  <a:pt x="8929116" y="1764221"/>
                </a:cubicBezTo>
                <a:cubicBezTo>
                  <a:pt x="8991721" y="1798623"/>
                  <a:pt x="9275106" y="1779628"/>
                  <a:pt x="9527545" y="1797660"/>
                </a:cubicBezTo>
                <a:cubicBezTo>
                  <a:pt x="9293685" y="1954206"/>
                  <a:pt x="9121314" y="2401196"/>
                  <a:pt x="8929116" y="2520315"/>
                </a:cubicBezTo>
                <a:cubicBezTo>
                  <a:pt x="8929116" y="2520312"/>
                  <a:pt x="8929117" y="2520310"/>
                  <a:pt x="8929116" y="2520305"/>
                </a:cubicBezTo>
                <a:cubicBezTo>
                  <a:pt x="8929272" y="2794586"/>
                  <a:pt x="8676248" y="2977688"/>
                  <a:pt x="8425043" y="3024378"/>
                </a:cubicBezTo>
                <a:cubicBezTo>
                  <a:pt x="8008714" y="3020088"/>
                  <a:pt x="7579516" y="3086840"/>
                  <a:pt x="7440930" y="3024378"/>
                </a:cubicBezTo>
                <a:cubicBezTo>
                  <a:pt x="6806230" y="3028698"/>
                  <a:pt x="6102561" y="3186103"/>
                  <a:pt x="5208651" y="3024378"/>
                </a:cubicBezTo>
                <a:lnTo>
                  <a:pt x="5208651" y="3024378"/>
                </a:lnTo>
                <a:cubicBezTo>
                  <a:pt x="3661804" y="3071609"/>
                  <a:pt x="1085372" y="3177948"/>
                  <a:pt x="504073" y="3024378"/>
                </a:cubicBezTo>
                <a:cubicBezTo>
                  <a:pt x="201927" y="3027634"/>
                  <a:pt x="-38548" y="2813693"/>
                  <a:pt x="0" y="2520305"/>
                </a:cubicBezTo>
                <a:cubicBezTo>
                  <a:pt x="0" y="2520306"/>
                  <a:pt x="0" y="2520313"/>
                  <a:pt x="0" y="2520315"/>
                </a:cubicBezTo>
                <a:cubicBezTo>
                  <a:pt x="-18964" y="2418767"/>
                  <a:pt x="49738" y="1989647"/>
                  <a:pt x="0" y="1764221"/>
                </a:cubicBezTo>
                <a:lnTo>
                  <a:pt x="0" y="1764221"/>
                </a:lnTo>
                <a:cubicBezTo>
                  <a:pt x="-71578" y="1557059"/>
                  <a:pt x="19332" y="780389"/>
                  <a:pt x="0" y="50407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prstGeom prst="wedgeRoundRectCallout">
                    <a:avLst>
                      <a:gd name="adj1" fmla="val 56702"/>
                      <a:gd name="adj2" fmla="val 943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500" dirty="0" err="1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GB" sz="4500" dirty="0">
                <a:solidFill>
                  <a:srgbClr val="0E2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4500" dirty="0">
              <a:solidFill>
                <a:srgbClr val="0E28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3716000" cy="771525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82930" y="532638"/>
            <a:ext cx="12550140" cy="30449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vi-VN" sz="4500" b="1" dirty="0">
                <a:solidFill>
                  <a:srgbClr val="0E28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Công thức nào sau đây để tính chu vi hình tròn?</a:t>
            </a:r>
            <a:endParaRPr lang="en-US" sz="4500" b="1" dirty="0">
              <a:solidFill>
                <a:srgbClr val="0E28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028700">
              <a:defRPr/>
            </a:pPr>
            <a:endParaRPr lang="en-US" sz="4500" b="1" dirty="0">
              <a:solidFill>
                <a:srgbClr val="0E28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028700">
              <a:defRPr/>
            </a:pPr>
            <a:endParaRPr lang="en-US" sz="4500" b="1" dirty="0">
              <a:solidFill>
                <a:srgbClr val="0E28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028700">
              <a:defRPr/>
            </a:pPr>
            <a:endParaRPr lang="vi-VN" sz="4500" b="1" dirty="0">
              <a:solidFill>
                <a:srgbClr val="0E28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0EBE22-3D20-5A38-3463-A3F93F1FA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348" y="1395675"/>
            <a:ext cx="1772911" cy="244830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-39481" y="4081654"/>
            <a:ext cx="6623237" cy="1586132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nl-NL" sz="4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3,14 × r × 2 </a:t>
              </a:r>
              <a:endParaRPr lang="vi-V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717488" y="4028613"/>
            <a:ext cx="6527025" cy="163692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lnSpc>
                  <a:spcPct val="120000"/>
                </a:lnSpc>
                <a:defRPr/>
              </a:pPr>
              <a:r>
                <a:rPr lang="nl-NL" sz="4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3,14 × d × 2</a:t>
              </a:r>
              <a:endParaRPr lang="en-US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33731" y="5902667"/>
            <a:ext cx="6450026" cy="1614570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lnSpc>
                  <a:spcPct val="120000"/>
                </a:lnSpc>
                <a:defRPr/>
              </a:pPr>
              <a:r>
                <a:rPr lang="nl-NL" sz="4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3,14 × d × d  </a:t>
              </a:r>
              <a:endParaRPr lang="en-US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6647358" y="5886219"/>
            <a:ext cx="6597153" cy="1564437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nl-NL" sz="4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3,14 × r × r </a:t>
              </a:r>
              <a:endParaRPr lang="vi-V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4637" y="6439412"/>
            <a:ext cx="1248264" cy="120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E908F-E4EC-B58F-F8A2-CD6DC1C57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08654" y="2055115"/>
            <a:ext cx="1403853" cy="13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3716000" cy="771525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82930" y="532638"/>
            <a:ext cx="12550140" cy="1618646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vi-VN" sz="4950" b="1" dirty="0">
                <a:solidFill>
                  <a:srgbClr val="0E28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Công thức 3,14 × r × r dùng để tính gì?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3419646"/>
            <a:ext cx="6623237" cy="1586132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vi-VN" sz="4050" b="1" dirty="0">
                  <a:solidFill>
                    <a:srgbClr val="000000"/>
                  </a:solidFill>
                  <a:highlight>
                    <a:srgbClr val="FF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Diện tích hình tròn</a:t>
              </a:r>
              <a:endParaRPr lang="vi-VN" sz="4050" b="1" dirty="0">
                <a:solidFill>
                  <a:srgbClr val="0E28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756968" y="3366606"/>
            <a:ext cx="6527025" cy="163692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vi-VN" sz="54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Chu vi hình tròn </a:t>
              </a:r>
              <a:endParaRPr lang="vi-VN" sz="5400" b="1" dirty="0">
                <a:solidFill>
                  <a:srgbClr val="0E28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73212" y="5240660"/>
            <a:ext cx="6450026" cy="1614570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vi-VN" sz="54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Độ dài hình tròn </a:t>
              </a:r>
              <a:endParaRPr lang="vi-VN" sz="5400" b="1" dirty="0">
                <a:solidFill>
                  <a:srgbClr val="0E28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6686839" y="5224212"/>
            <a:ext cx="6597153" cy="1564437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vi-VN" sz="4950" b="1" dirty="0">
                  <a:solidFill>
                    <a:srgbClr val="000000"/>
                  </a:solidFill>
                  <a:highlight>
                    <a:srgbClr val="FF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Bán kính hình tròn</a:t>
              </a:r>
              <a:endParaRPr lang="vi-VN" sz="4950" b="1" dirty="0">
                <a:solidFill>
                  <a:srgbClr val="0E28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2329" y="3542870"/>
            <a:ext cx="1248264" cy="12002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0245" y="1099533"/>
            <a:ext cx="1403853" cy="13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3716000" cy="771525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82930" y="301019"/>
            <a:ext cx="12550140" cy="145654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vi-VN" sz="4500" b="1" dirty="0">
                <a:solidFill>
                  <a:srgbClr val="0E284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Diện tích hình tròn bán kính </a:t>
            </a:r>
            <a:r>
              <a:rPr lang="en-US" sz="4500" b="1" dirty="0">
                <a:solidFill>
                  <a:srgbClr val="0E284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vi-VN" sz="4500" b="1" dirty="0">
                <a:solidFill>
                  <a:srgbClr val="0E284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 cm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4170597"/>
            <a:ext cx="6623237" cy="1586132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en-US" sz="6075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314 </a:t>
              </a:r>
              <a:r>
                <a:rPr lang="en-US" altLang="en-US" sz="6075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cm²</a:t>
              </a:r>
              <a:endParaRPr lang="vi-VN" sz="607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756968" y="4117557"/>
            <a:ext cx="6527025" cy="163692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en-US" sz="675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314 cm</a:t>
              </a:r>
              <a:endParaRPr lang="vi-VN" sz="6750" b="1" dirty="0">
                <a:solidFill>
                  <a:srgbClr val="0E284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73212" y="5991611"/>
            <a:ext cx="6450026" cy="1614570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en-US" sz="675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628 </a:t>
              </a:r>
              <a:r>
                <a:rPr lang="en-US" altLang="en-US" sz="67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cm</a:t>
              </a:r>
              <a:endParaRPr lang="vi-VN" sz="675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6686839" y="5975163"/>
            <a:ext cx="6597153" cy="1564437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00">
                <a:defRPr/>
              </a:pPr>
              <a:r>
                <a:rPr lang="en-US" sz="6075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628 </a:t>
              </a:r>
              <a:r>
                <a:rPr lang="en-US" altLang="en-US" sz="6075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cm²</a:t>
              </a:r>
              <a:endParaRPr lang="vi-VN" sz="607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9207" y="6393369"/>
            <a:ext cx="1248264" cy="12002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0245" y="1099533"/>
            <a:ext cx="1403853" cy="13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3716000" cy="771525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82930" y="301019"/>
            <a:ext cx="12550140" cy="145654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/>
            <a:r>
              <a:rPr lang="vi-VN" sz="45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tròn phủ sóng của trạm phát sóng nào dưới đây có chu vi bé nhất?</a:t>
            </a:r>
            <a:endParaRPr lang="en-US" sz="45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4170597"/>
            <a:ext cx="6623237" cy="1586132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28700"/>
              <a:r>
                <a:rPr lang="en-US" sz="405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Trạm I, bán kính 150 m</a:t>
              </a:r>
              <a:endParaRPr lang="en-US" sz="40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756968" y="4117557"/>
            <a:ext cx="6527025" cy="163692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28700"/>
              <a:r>
                <a:rPr lang="en-US" sz="36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Trạm II, bán kính 100 m</a:t>
              </a:r>
              <a:endPara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73212" y="5991611"/>
            <a:ext cx="6450026" cy="1614570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28700"/>
              <a:r>
                <a:rPr lang="en-US" sz="36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Trạm III, bán kính 250 m</a:t>
              </a:r>
              <a:endPara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6756969" y="5987023"/>
            <a:ext cx="7023293" cy="1532763"/>
            <a:chOff x="5908763" y="5245734"/>
            <a:chExt cx="6242927" cy="13624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7256533" y="524573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28700"/>
              <a:r>
                <a:rPr lang="en-US" sz="36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Trạm IV, bán kính 200 m</a:t>
              </a:r>
              <a:endPara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03" y="4420115"/>
            <a:ext cx="1248264" cy="12002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0245" y="1099533"/>
            <a:ext cx="1403853" cy="13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3712571" cy="771525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592346" y="2262602"/>
            <a:ext cx="10813313" cy="2006894"/>
          </a:xfrm>
          <a:prstGeom prst="rect">
            <a:avLst/>
          </a:prstGeom>
          <a:noFill/>
          <a:ln>
            <a:noFill/>
          </a:ln>
        </p:spPr>
        <p:txBody>
          <a:bodyPr wrap="square" lIns="102869" tIns="51434" rIns="102869" bIns="51434" rtlCol="0">
            <a:spAutoFit/>
          </a:bodyPr>
          <a:lstStyle/>
          <a:p>
            <a:pPr algn="ctr" defTabSz="1028700">
              <a:lnSpc>
                <a:spcPct val="110000"/>
              </a:lnSpc>
              <a:spcBef>
                <a:spcPts val="1125"/>
              </a:spcBef>
              <a:defRPr/>
            </a:pPr>
            <a:r>
              <a:rPr lang="vi-VN" altLang="zh-CN" sz="54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lang="en-US" altLang="zh-CN" sz="5400" b="1" kern="80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lang="vi-VN" altLang="zh-CN" sz="54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80</a:t>
            </a:r>
            <a:r>
              <a:rPr lang="vi-VN" altLang="zh-CN" sz="54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 defTabSz="1028700">
              <a:lnSpc>
                <a:spcPct val="110000"/>
              </a:lnSpc>
              <a:spcBef>
                <a:spcPts val="1125"/>
              </a:spcBef>
              <a:defRPr/>
            </a:pPr>
            <a:r>
              <a:rPr lang="vi-VN" altLang="zh-CN" sz="54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LUYỆN TẬP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751908" y="1183927"/>
            <a:ext cx="7933079" cy="664797"/>
          </a:xfrm>
          <a:prstGeom prst="rect">
            <a:avLst/>
          </a:prstGeom>
        </p:spPr>
        <p:txBody>
          <a:bodyPr vert="horz" wrap="square" lIns="102870" tIns="51435" rIns="102870" bIns="51435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28726">
              <a:spcBef>
                <a:spcPts val="1125"/>
              </a:spcBef>
              <a:buNone/>
            </a:pPr>
            <a:r>
              <a:rPr lang="en-US" sz="405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405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405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405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405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4050" b="1">
                <a:solidFill>
                  <a:prstClr val="black"/>
                </a:solidFill>
                <a:latin typeface="HP001 4 hàng" panose="020B0603050302020204" pitchFamily="34" charset="0"/>
              </a:rPr>
              <a:t>….năm…..</a:t>
            </a:r>
            <a:endParaRPr lang="en-US" sz="405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689AE462-599F-46BA-5E55-7E2062B64D15}"/>
              </a:ext>
            </a:extLst>
          </p:cNvPr>
          <p:cNvSpPr/>
          <p:nvPr/>
        </p:nvSpPr>
        <p:spPr>
          <a:xfrm rot="160133">
            <a:off x="1264345" y="1330222"/>
            <a:ext cx="2470541" cy="1450882"/>
          </a:xfrm>
          <a:custGeom>
            <a:avLst/>
            <a:gdLst/>
            <a:ahLst/>
            <a:cxnLst/>
            <a:rect l="l" t="t" r="r" b="b"/>
            <a:pathLst>
              <a:path w="3294055" h="1934509">
                <a:moveTo>
                  <a:pt x="0" y="0"/>
                </a:moveTo>
                <a:lnTo>
                  <a:pt x="3294056" y="0"/>
                </a:lnTo>
                <a:lnTo>
                  <a:pt x="3294056" y="1934508"/>
                </a:lnTo>
                <a:lnTo>
                  <a:pt x="0" y="193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EF5146BD-26D7-3E47-7F21-23FB3C67E015}"/>
              </a:ext>
            </a:extLst>
          </p:cNvPr>
          <p:cNvSpPr/>
          <p:nvPr/>
        </p:nvSpPr>
        <p:spPr>
          <a:xfrm rot="3413313">
            <a:off x="10989689" y="2252113"/>
            <a:ext cx="2430603" cy="1645151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5" y="0"/>
                </a:lnTo>
                <a:lnTo>
                  <a:pt x="3240805" y="2193535"/>
                </a:lnTo>
                <a:lnTo>
                  <a:pt x="0" y="21935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08D9DB-1953-4869-AE0C-53B98176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1277">
            <a:off x="6124128" y="837554"/>
            <a:ext cx="6247987" cy="46482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D963157-4152-4041-BD1C-CD2008401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362200"/>
            <a:ext cx="4769005" cy="4909084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B2407054-07FE-3EE6-A88C-A6DE23CC7B54}"/>
              </a:ext>
            </a:extLst>
          </p:cNvPr>
          <p:cNvSpPr txBox="1"/>
          <p:nvPr/>
        </p:nvSpPr>
        <p:spPr>
          <a:xfrm>
            <a:off x="6964843" y="2169075"/>
            <a:ext cx="4566556" cy="1985157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498">
              <a:defRPr/>
            </a:pPr>
            <a:r>
              <a:rPr lang="en-GB" altLang="zh-CN" sz="6000" kern="800">
                <a:ln w="28575">
                  <a:noFill/>
                </a:ln>
                <a:solidFill>
                  <a:srgbClr val="00B0F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algn="ctr" defTabSz="1371498">
              <a:defRPr/>
            </a:pPr>
            <a:r>
              <a:rPr lang="en-GB" altLang="zh-CN" sz="6000" kern="800">
                <a:ln w="28575">
                  <a:noFill/>
                </a:ln>
                <a:solidFill>
                  <a:srgbClr val="00B0F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lang="zh-CN" altLang="en-US" sz="6000" kern="800" dirty="0">
              <a:ln w="28575">
                <a:noFill/>
              </a:ln>
              <a:solidFill>
                <a:srgbClr val="00B0F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5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655F69-BA8C-5596-8119-3FE3183CA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10820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A669C69-4CA7-492D-8CBA-CAE3A0492F42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494</Words>
  <Application>Microsoft Office PowerPoint</Application>
  <PresentationFormat>Tùy chỉnh</PresentationFormat>
  <Paragraphs>73</Paragraphs>
  <Slides>19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19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Cambria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Chủ đề của Office</vt:lpstr>
      <vt:lpstr>Office Theme</vt:lpstr>
      <vt:lpstr>2_Office Theme</vt:lpstr>
      <vt:lpstr>Chibi Anime Characters for Pre-K by Slidesgo</vt:lpstr>
      <vt:lpstr>1_Office Theme</vt:lpstr>
      <vt:lpstr>Bản trình bày PowerPoint</vt:lpstr>
      <vt:lpstr>M </vt:lpstr>
      <vt:lpstr>M </vt:lpstr>
      <vt:lpstr>M </vt:lpstr>
      <vt:lpstr>M </vt:lpstr>
      <vt:lpstr>M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EduFive</dc:title>
  <dc:creator>EduFive</dc:creator>
  <cp:lastModifiedBy>LÔ THỊ DI</cp:lastModifiedBy>
  <cp:revision>116</cp:revision>
  <dcterms:created xsi:type="dcterms:W3CDTF">2018-01-11T09:44:45Z</dcterms:created>
  <dcterms:modified xsi:type="dcterms:W3CDTF">2024-10-25T15:15:37Z</dcterms:modified>
</cp:coreProperties>
</file>