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737" r:id="rId4"/>
    <p:sldMasterId id="2147483751" r:id="rId5"/>
    <p:sldMasterId id="2147483763" r:id="rId6"/>
  </p:sldMasterIdLst>
  <p:notesMasterIdLst>
    <p:notesMasterId r:id="rId28"/>
  </p:notesMasterIdLst>
  <p:sldIdLst>
    <p:sldId id="1582" r:id="rId7"/>
    <p:sldId id="7667" r:id="rId8"/>
    <p:sldId id="265" r:id="rId9"/>
    <p:sldId id="337" r:id="rId10"/>
    <p:sldId id="338" r:id="rId11"/>
    <p:sldId id="339" r:id="rId12"/>
    <p:sldId id="1575" r:id="rId13"/>
    <p:sldId id="387" r:id="rId14"/>
    <p:sldId id="1593" r:id="rId15"/>
    <p:sldId id="7643" r:id="rId16"/>
    <p:sldId id="7665" r:id="rId17"/>
    <p:sldId id="1600" r:id="rId18"/>
    <p:sldId id="7653" r:id="rId19"/>
    <p:sldId id="261" r:id="rId20"/>
    <p:sldId id="7666" r:id="rId21"/>
    <p:sldId id="1585" r:id="rId22"/>
    <p:sldId id="7652" r:id="rId23"/>
    <p:sldId id="332" r:id="rId24"/>
    <p:sldId id="7662" r:id="rId25"/>
    <p:sldId id="258" r:id="rId26"/>
    <p:sldId id="766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7F10C58-A999-4710-A8BE-F947278CC4BE}">
          <p14:sldIdLst>
            <p14:sldId id="1582"/>
            <p14:sldId id="7667"/>
            <p14:sldId id="265"/>
            <p14:sldId id="337"/>
            <p14:sldId id="338"/>
            <p14:sldId id="339"/>
            <p14:sldId id="1575"/>
            <p14:sldId id="387"/>
            <p14:sldId id="1593"/>
            <p14:sldId id="7643"/>
            <p14:sldId id="7665"/>
            <p14:sldId id="1600"/>
            <p14:sldId id="7653"/>
            <p14:sldId id="261"/>
            <p14:sldId id="7666"/>
            <p14:sldId id="1585"/>
            <p14:sldId id="7652"/>
            <p14:sldId id="332"/>
            <p14:sldId id="7662"/>
            <p14:sldId id="258"/>
            <p14:sldId id="7661"/>
          </p14:sldIdLst>
        </p14:section>
        <p14:section name="Untitled Section" id="{18B50D7D-084A-40E4-9738-159A5B75918F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8" autoAdjust="0"/>
    <p:restoredTop sz="89376" autoAdjust="0"/>
  </p:normalViewPr>
  <p:slideViewPr>
    <p:cSldViewPr snapToGrid="0">
      <p:cViewPr varScale="1">
        <p:scale>
          <a:sx n="74" d="100"/>
          <a:sy n="74" d="100"/>
        </p:scale>
        <p:origin x="994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0B8F17-9AC7-411D-8711-10652873E912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7F5163-9A51-4A41-ADCF-418CCF52B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685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Thiết kế Hân Di zalo 0948607584</a:t>
            </a:r>
          </a:p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7F5163-9A51-4A41-ADCF-418CCF52B2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7160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8249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3050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713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572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537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3223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77346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99761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7F5163-9A51-4A41-ADCF-418CCF52B24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3012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7F5163-9A51-4A41-ADCF-418CCF52B24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514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6837353-30EB-4A48-80EB-173D804AEFBD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5789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1B2A5-87C1-49BF-8FF5-6B6CA03A5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699F04-2EAA-4CC3-BAD4-3CFAC42A0C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DD40C6-0D42-4FE2-BFA8-C6AF56B3B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2B799-569D-4C8B-885B-119D26812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D4346-C742-446B-9CA6-92CD12E18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057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99C1A-142C-40A6-ABD7-9BAB6C445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C9BB7A-71CC-49EC-9345-BFA5E3F221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DB8AB6-FFD5-48A9-812D-9F6F9B081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148D9-2E89-45DE-811C-6B47AF18E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1288F-D9C4-405E-9337-0F2044064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670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DECEDD-EC09-4F03-BA66-946B3B6E05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C5420F-B58D-46E4-A02A-2C2974FCED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23A66-09BE-4BA3-AB59-C9C3BE077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5C5DDA-0C20-4A55-A8D0-E9596A210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E5E493-60E9-4AE5-8D60-1199FE847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100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E969-3AFA-F3ED-73BA-75422E2DD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3155C8-84FC-AA72-C4C3-69FB96809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90A56-EA96-491B-DC39-98A01D2B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17/12/2024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F2799-2F90-E386-2C4E-C74CC805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59FC6-5598-7074-B841-27A0FB73D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6291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92FB-F7CC-F2D4-8200-10F0A44D5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D54E0-F608-12A0-C294-AF0A01103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2A400-B402-802B-686B-710221180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17/12/2024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2A6B5-376B-AE45-DE71-2F17EBC73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49AC6-4D43-566A-0ECE-99E196D5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6823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77F90-4D7D-79BE-A7FC-E5525DB91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CE39B-A7CE-ACDE-9A60-5FC92DCE5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810FE-6F99-9CDA-4708-5D0B5C0AF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17/12/2024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D6926-FB12-6884-9841-60D5BD656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866F7-E0D7-DE94-84F8-D4F84798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1092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E9D7-82B9-94B3-2D59-FFC8C238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610A5-AE46-B466-15D8-8FBD9B30A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7FF2CB-219E-1D28-9643-EE7D7D97A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E4EA6-4554-EA06-5F6A-3B3AFFCC1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17/12/2024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0B3CB-FCC7-E0EE-3F33-92FBB8805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96CF6-A426-F5BC-99F8-9D45160ED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6709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BBB59-3F4F-8300-42D9-9EE28538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D7AEB-1106-34FC-C2A4-67A7A890D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AEC6C-A0C7-67A7-545A-FEA506253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6D8C5-2345-AB6A-01D8-02E7AD801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B22171-F35E-B553-2A2F-70929624DC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A30DEC-2237-1F9D-20CA-A7044A04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17/12/2024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5F1C4A-3DCF-6D2C-C686-85E9A516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CBFCAD-6BCF-CC64-395C-0C1CCC56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9383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D28E-3DBA-64CB-DE38-E593AD661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005C80-F9AF-DEA5-D74F-2B004BC5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17/12/2024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A96CA-B1E7-050C-2506-3E6F02A87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3D6AB-2AD9-B7AD-7B85-4224890DE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8420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584E9-CB02-3C63-6DD7-2560FE1A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17/12/2024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32B94A-D830-8690-6DBE-5687D300B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AA3FF-C3B0-2E7A-354C-889C0458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7200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4A839-4BBF-74D9-426A-78312D07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15823-8F8E-A3CD-8A65-C36EC248D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C597D-7FE0-689C-8CE6-E1A2CCB75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611BB-C252-17DE-6AEF-E7AC85BC0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17/12/2024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FBD9F-1325-F3D1-E5A9-B93A5772B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2EDEC-E5FC-68B9-00EE-5A0D5731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97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BC662-D342-4403-9479-E407EAFD0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214B1-FC7A-4917-AB3C-144B2D3FD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1E393C-2718-45EE-96CB-91AC696CF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398AC-9F5C-4A37-B04E-2B7CB32D6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D8EBA9-9E58-460F-B642-8B16733B1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3163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66B0-E43C-3262-112A-592E82F41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E22A58-9F7A-B9B6-99E3-5BD5694EA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C354F-2EB5-7133-EA7E-D71CEC141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CE4FA-8E23-24DB-CFEC-CCF120C96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17/12/2024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8B9A-DE34-A599-EC2E-52BB1364B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23F15-374C-2D35-5DBA-789CA516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7466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1EB51-08FC-D45F-470C-26D2A69A5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D54D71-401E-9E8B-D8FA-6B9B99620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8FFA5-147F-97E3-2566-EA05D7E4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17/12/2024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5E34F-4052-EA25-2AB9-56D32B15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DB7A1-5551-CA33-20B8-5B9B3CD0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7135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8457F2-3762-5F3C-3C49-30DEA5A5E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6A908C-8EC3-8C7C-81D9-BB8A033FB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7333A-0C40-F027-783C-C4C436996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17/12/2024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CB252-B598-F681-274D-F93C220D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5CD45-B926-FD0F-D7F8-CCFC64D48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4890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25757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90404"/>
      </p:ext>
    </p:extLst>
  </p:cSld>
  <p:clrMapOvr>
    <a:masterClrMapping/>
  </p:clrMapOvr>
  <p:transition spd="slow" advTm="3000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2DDE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967" y="2016767"/>
            <a:ext cx="5780000" cy="30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Font typeface="Fredoka One"/>
              <a:buNone/>
              <a:defRPr sz="6667"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097280" y="5254752"/>
            <a:ext cx="6327600" cy="5976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unito SemiBold"/>
              <a:buNone/>
              <a:defRPr sz="2667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17307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93206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6"/>
          <p:cNvSpPr/>
          <p:nvPr/>
        </p:nvSpPr>
        <p:spPr>
          <a:xfrm rot="10800000" flipH="1">
            <a:off x="295120" y="818023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26"/>
          <p:cNvSpPr/>
          <p:nvPr/>
        </p:nvSpPr>
        <p:spPr>
          <a:xfrm rot="10800000" flipH="1">
            <a:off x="1110216" y="183995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26"/>
          <p:cNvSpPr/>
          <p:nvPr/>
        </p:nvSpPr>
        <p:spPr>
          <a:xfrm rot="10800000" flipH="1">
            <a:off x="491204" y="295684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26"/>
          <p:cNvSpPr/>
          <p:nvPr/>
        </p:nvSpPr>
        <p:spPr>
          <a:xfrm rot="10800000">
            <a:off x="11222312" y="818023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26"/>
          <p:cNvSpPr/>
          <p:nvPr/>
        </p:nvSpPr>
        <p:spPr>
          <a:xfrm rot="10800000">
            <a:off x="10556720" y="183995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26"/>
          <p:cNvSpPr/>
          <p:nvPr/>
        </p:nvSpPr>
        <p:spPr>
          <a:xfrm rot="10800000">
            <a:off x="11418396" y="295684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26"/>
          <p:cNvSpPr/>
          <p:nvPr/>
        </p:nvSpPr>
        <p:spPr>
          <a:xfrm flipH="1">
            <a:off x="11217512" y="5365595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26"/>
          <p:cNvSpPr/>
          <p:nvPr/>
        </p:nvSpPr>
        <p:spPr>
          <a:xfrm flipH="1">
            <a:off x="10551920" y="6143782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26"/>
          <p:cNvSpPr/>
          <p:nvPr/>
        </p:nvSpPr>
        <p:spPr>
          <a:xfrm flipH="1">
            <a:off x="11413596" y="6255531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26"/>
          <p:cNvSpPr/>
          <p:nvPr/>
        </p:nvSpPr>
        <p:spPr>
          <a:xfrm>
            <a:off x="290320" y="5365595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26"/>
          <p:cNvSpPr/>
          <p:nvPr/>
        </p:nvSpPr>
        <p:spPr>
          <a:xfrm>
            <a:off x="1105416" y="6143782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26"/>
          <p:cNvSpPr/>
          <p:nvPr/>
        </p:nvSpPr>
        <p:spPr>
          <a:xfrm>
            <a:off x="486404" y="6255531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61028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27"/>
          <p:cNvGrpSpPr/>
          <p:nvPr/>
        </p:nvGrpSpPr>
        <p:grpSpPr>
          <a:xfrm>
            <a:off x="8814043" y="-1668483"/>
            <a:ext cx="5071763" cy="4500585"/>
            <a:chOff x="6686732" y="-1175163"/>
            <a:chExt cx="3803822" cy="3375439"/>
          </a:xfrm>
        </p:grpSpPr>
        <p:sp>
          <p:nvSpPr>
            <p:cNvPr id="234" name="Google Shape;234;p27"/>
            <p:cNvSpPr/>
            <p:nvPr/>
          </p:nvSpPr>
          <p:spPr>
            <a:xfrm rot="-8822455">
              <a:off x="7239989" y="-382228"/>
              <a:ext cx="2849775" cy="1569504"/>
            </a:xfrm>
            <a:custGeom>
              <a:avLst/>
              <a:gdLst/>
              <a:ahLst/>
              <a:cxnLst/>
              <a:rect l="l" t="t" r="r" b="b"/>
              <a:pathLst>
                <a:path w="31798" h="17584" extrusionOk="0">
                  <a:moveTo>
                    <a:pt x="15940" y="1"/>
                  </a:moveTo>
                  <a:cubicBezTo>
                    <a:pt x="15833" y="1"/>
                    <a:pt x="15725" y="2"/>
                    <a:pt x="15617" y="4"/>
                  </a:cubicBezTo>
                  <a:cubicBezTo>
                    <a:pt x="6908" y="205"/>
                    <a:pt x="1" y="8090"/>
                    <a:pt x="221" y="17584"/>
                  </a:cubicBezTo>
                  <a:lnTo>
                    <a:pt x="2990" y="17526"/>
                  </a:lnTo>
                  <a:cubicBezTo>
                    <a:pt x="2817" y="9699"/>
                    <a:pt x="8518" y="3194"/>
                    <a:pt x="15684" y="3031"/>
                  </a:cubicBezTo>
                  <a:cubicBezTo>
                    <a:pt x="15775" y="3029"/>
                    <a:pt x="15867" y="3028"/>
                    <a:pt x="15958" y="3028"/>
                  </a:cubicBezTo>
                  <a:cubicBezTo>
                    <a:pt x="23012" y="3028"/>
                    <a:pt x="28849" y="9205"/>
                    <a:pt x="29019" y="16932"/>
                  </a:cubicBezTo>
                  <a:lnTo>
                    <a:pt x="31798" y="16865"/>
                  </a:lnTo>
                  <a:cubicBezTo>
                    <a:pt x="31580" y="7489"/>
                    <a:pt x="24504" y="1"/>
                    <a:pt x="15940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7"/>
            <p:cNvSpPr/>
            <p:nvPr/>
          </p:nvSpPr>
          <p:spPr>
            <a:xfrm rot="-8822455">
              <a:off x="6916939" y="-412062"/>
              <a:ext cx="3343408" cy="1849237"/>
            </a:xfrm>
            <a:custGeom>
              <a:avLst/>
              <a:gdLst/>
              <a:ahLst/>
              <a:cxnLst/>
              <a:rect l="l" t="t" r="r" b="b"/>
              <a:pathLst>
                <a:path w="37306" h="20718" extrusionOk="0">
                  <a:moveTo>
                    <a:pt x="18624" y="0"/>
                  </a:moveTo>
                  <a:cubicBezTo>
                    <a:pt x="18500" y="0"/>
                    <a:pt x="18375" y="2"/>
                    <a:pt x="18251" y="4"/>
                  </a:cubicBezTo>
                  <a:cubicBezTo>
                    <a:pt x="13288" y="119"/>
                    <a:pt x="8661" y="2332"/>
                    <a:pt x="5241" y="6251"/>
                  </a:cubicBezTo>
                  <a:cubicBezTo>
                    <a:pt x="1811" y="10160"/>
                    <a:pt x="0" y="15295"/>
                    <a:pt x="115" y="20717"/>
                  </a:cubicBezTo>
                  <a:lnTo>
                    <a:pt x="2893" y="20650"/>
                  </a:lnTo>
                  <a:cubicBezTo>
                    <a:pt x="2673" y="11137"/>
                    <a:pt x="9600" y="3233"/>
                    <a:pt x="18318" y="3032"/>
                  </a:cubicBezTo>
                  <a:cubicBezTo>
                    <a:pt x="18426" y="3029"/>
                    <a:pt x="18534" y="3028"/>
                    <a:pt x="18641" y="3028"/>
                  </a:cubicBezTo>
                  <a:cubicBezTo>
                    <a:pt x="27224" y="3028"/>
                    <a:pt x="34319" y="10536"/>
                    <a:pt x="34537" y="19931"/>
                  </a:cubicBezTo>
                  <a:lnTo>
                    <a:pt x="37306" y="19874"/>
                  </a:lnTo>
                  <a:cubicBezTo>
                    <a:pt x="37181" y="14451"/>
                    <a:pt x="35131" y="9403"/>
                    <a:pt x="31538" y="5647"/>
                  </a:cubicBezTo>
                  <a:cubicBezTo>
                    <a:pt x="28026" y="1995"/>
                    <a:pt x="23458" y="0"/>
                    <a:pt x="18624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7"/>
            <p:cNvSpPr/>
            <p:nvPr/>
          </p:nvSpPr>
          <p:spPr>
            <a:xfrm rot="-8822455">
              <a:off x="7560011" y="-357346"/>
              <a:ext cx="2349240" cy="1294144"/>
            </a:xfrm>
            <a:custGeom>
              <a:avLst/>
              <a:gdLst/>
              <a:ahLst/>
              <a:cxnLst/>
              <a:rect l="l" t="t" r="r" b="b"/>
              <a:pathLst>
                <a:path w="26213" h="14499" extrusionOk="0">
                  <a:moveTo>
                    <a:pt x="13151" y="0"/>
                  </a:moveTo>
                  <a:cubicBezTo>
                    <a:pt x="13060" y="0"/>
                    <a:pt x="12968" y="1"/>
                    <a:pt x="12876" y="3"/>
                  </a:cubicBezTo>
                  <a:cubicBezTo>
                    <a:pt x="5691" y="166"/>
                    <a:pt x="0" y="6671"/>
                    <a:pt x="182" y="14498"/>
                  </a:cubicBezTo>
                  <a:lnTo>
                    <a:pt x="2951" y="14431"/>
                  </a:lnTo>
                  <a:cubicBezTo>
                    <a:pt x="2817" y="8271"/>
                    <a:pt x="7291" y="3155"/>
                    <a:pt x="12943" y="3031"/>
                  </a:cubicBezTo>
                  <a:cubicBezTo>
                    <a:pt x="13019" y="3029"/>
                    <a:pt x="13094" y="3028"/>
                    <a:pt x="13169" y="3028"/>
                  </a:cubicBezTo>
                  <a:cubicBezTo>
                    <a:pt x="18711" y="3028"/>
                    <a:pt x="23292" y="7894"/>
                    <a:pt x="23434" y="13972"/>
                  </a:cubicBezTo>
                  <a:lnTo>
                    <a:pt x="26212" y="13904"/>
                  </a:lnTo>
                  <a:cubicBezTo>
                    <a:pt x="26032" y="6177"/>
                    <a:pt x="20204" y="0"/>
                    <a:pt x="13151" y="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7" name="Google Shape;237;p27"/>
          <p:cNvSpPr/>
          <p:nvPr/>
        </p:nvSpPr>
        <p:spPr>
          <a:xfrm rot="-1098394" flipH="1">
            <a:off x="235064" y="610491"/>
            <a:ext cx="785605" cy="757375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FCF3A8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27"/>
          <p:cNvSpPr/>
          <p:nvPr/>
        </p:nvSpPr>
        <p:spPr>
          <a:xfrm rot="-1098430" flipH="1">
            <a:off x="980457" y="215081"/>
            <a:ext cx="531927" cy="512800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27"/>
          <p:cNvSpPr/>
          <p:nvPr/>
        </p:nvSpPr>
        <p:spPr>
          <a:xfrm flipH="1">
            <a:off x="1222399" y="1002987"/>
            <a:ext cx="264000" cy="264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0" name="Google Shape;240;p27"/>
          <p:cNvSpPr/>
          <p:nvPr/>
        </p:nvSpPr>
        <p:spPr>
          <a:xfrm rot="9715800" flipH="1">
            <a:off x="11213645" y="6012667"/>
            <a:ext cx="662979" cy="639156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" name="Google Shape;241;p27"/>
          <p:cNvSpPr/>
          <p:nvPr/>
        </p:nvSpPr>
        <p:spPr>
          <a:xfrm rot="9715681" flipH="1">
            <a:off x="10582503" y="6227402"/>
            <a:ext cx="448896" cy="432765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C7E5F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27"/>
          <p:cNvSpPr/>
          <p:nvPr/>
        </p:nvSpPr>
        <p:spPr>
          <a:xfrm rot="9719309" flipH="1">
            <a:off x="10846748" y="5737999"/>
            <a:ext cx="222504" cy="222504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27"/>
          <p:cNvSpPr/>
          <p:nvPr/>
        </p:nvSpPr>
        <p:spPr>
          <a:xfrm rot="9715800" flipH="1">
            <a:off x="296379" y="5939501"/>
            <a:ext cx="662979" cy="639156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BCEBAC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27"/>
          <p:cNvSpPr/>
          <p:nvPr/>
        </p:nvSpPr>
        <p:spPr>
          <a:xfrm rot="9719309" flipH="1">
            <a:off x="1135165" y="6440299"/>
            <a:ext cx="222504" cy="222504"/>
          </a:xfrm>
          <a:prstGeom prst="ellipse">
            <a:avLst/>
          </a:prstGeom>
          <a:solidFill>
            <a:srgbClr val="C5596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437398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D833895-2EE1-A143-93B4-FD15908CC1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2105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020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5153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7F7B4-67B5-4535-AFC1-55B2A9BA5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E89AF1-6ABD-4308-AAE6-CE56F299B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CD7CC-68BA-4DB3-85C6-B04842288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A3BC0-8B0E-4A47-9816-294706EA8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B3E01-76EA-4069-9209-EC0CB6440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8094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52209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6E507B-8EF9-5A45-A7A7-4819713C7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E58AFCA-29AA-3E4B-BD83-C832ABE5FD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A7D35DE-AD6B-B542-8541-668B1D7B9F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8775A51-30D3-6C44-AAC4-C87AB51CDF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2024/12/17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9A7E92-DECB-A340-99DA-0C90C0CAA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A7E75F-4E49-4240-AD66-D2883CC8B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216440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CF90D0-1BE0-BA48-82C9-0B8C07334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AD8CC1C-B463-4044-AEBB-947BD919B1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FBF10EF-16DE-6846-A06E-1693B38472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DF7A8B7-C4FE-F24E-911A-9E2EE2D150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373C3BC-AE42-F64B-B54F-3287AAC267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4F4B9F-4709-5A46-A9D4-4826E1DF62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2024/12/17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3F01BBE-5D47-2F4C-88B9-AA4087E49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C04F0B3-B19C-E346-8202-F4AC30ADB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422320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5E7FC6-267C-5A49-8512-8866F3773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6C64BA4-654E-DF4D-ADF5-131F2441D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2024/12/17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69057CD-4581-924E-B897-637418DF1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5642219-3993-924A-B4B1-A21D9CDEE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554833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47A491-F390-7E48-BBCE-24C00CF98F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2024/12/17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9BE830B-A946-BD45-B21F-C97EA38DA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EC00BC8-48BB-C744-9AF3-836A15D3F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759193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6283F0-E3FD-7E40-8A2A-5EA972AEF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116F400-E0F1-E040-9175-5D2DAA46E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87EBF29-02DB-4542-96F9-B1A8BC196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4C6A2D-0F64-4647-B185-CD17E13F3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2024/12/17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87D34-DF38-7C48-83AC-4F1FE249D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5ADA30-4C7A-E440-85B5-C8732AFD8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880378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54E4F6-5908-1543-B5C1-F9111C866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5F4A3AE-00F2-3642-BBBC-0C214EE4E3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A18793E-9DE3-A140-9325-95C18E3738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212BC96-BF1E-0A4D-8F8D-83D4AB90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2024/12/17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5146E36-2D93-DA46-AA31-6A8FED95A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A03EAD5-F86F-EF49-988B-48276EEE1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313505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F8176E-F5DF-774C-B355-0AA56F2A3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C685E8B-DA12-4949-BE60-1D3CAAC8D1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EE4766-0E24-7747-AAC2-C6FFA6C789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2024/12/17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E33624-D76D-7E40-9B73-0ED0268A1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A10EBED-4848-C244-A701-09F285118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012145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7A3F6CB-FE33-2F48-966E-2748F61617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BA0D72-302B-4A4D-97DB-EECD3E5D2B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6D65D0-3D99-F54A-B2DA-34F28AFF4D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2024/12/17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0B15F4-60EC-3F4E-B314-6E316015D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33209C-A96C-1F4B-8109-542B2E870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280913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CA496-940D-4F6C-8015-4E1DB9A50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7FD98-682A-4532-BB4D-5961374E5D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5364FE-8B49-40FB-BB41-FA9A416DA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53A12-C094-4DAD-A94C-2A02A3DF1951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CF184-45EE-43E0-AC25-F45B19CB0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95B17-4FB2-4D1E-98CB-BFCCED932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2E0C0-4DE7-48AA-B71E-3998E3990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029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36623-7D36-491D-9884-BF1BA978A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CAB0A-8E7E-429F-A888-115FBB8867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3B1719-92B4-42B8-B820-B36BAAF582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B52234-A555-44DA-85C9-B98D9EC3C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89D433-55A4-47E9-8EAF-ED3A5CFDC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F74D62-4248-45EA-97E5-D8DE8E1C9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1534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1F4AE-7EDF-4A69-AD39-38A9F6091F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75BC32-4B42-4F47-A2DD-3829E1E1F3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F85EA4-A426-4AD4-A498-108A4661D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53A12-C094-4DAD-A94C-2A02A3DF1951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F1DE6F-AF5B-47CA-BDAF-347B12BC8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FBC47-1EE3-4AB6-92B4-76CEADF93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2E0C0-4DE7-48AA-B71E-3998E3990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4118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17/12/2024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8544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17/12/2024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31968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17/12/2024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78976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17/12/2024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67059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17/12/2024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47527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17/12/2024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13335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17/12/2024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3153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17/12/2024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03115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17/12/2024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3988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90613-9AEE-4F0B-96CB-E3BA19867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370415-2B79-47D0-9482-A9E214E56C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AAB086-F7E5-4348-B7DD-CC5E28A41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995915-89FD-488F-A2B2-B90CD5012C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B67E43-B66A-4CD7-A9AC-14F1EC90C8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A36B25-3509-4431-BC40-1895AF77E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BCE26A-1E35-486B-A02D-C8DB2ECF3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792CAA-6B5A-4F8C-8773-DFE0066F1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5337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17/12/2024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27276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17/12/2024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05466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3C0BB-D14E-8816-AF6B-D06C83065F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B5DE5F-BCDB-E003-EA29-5D3FE4007E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26B8EF-F3D9-B507-B58C-41A2698A1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78F901-4E57-3A85-F380-E9552199A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8E24A-0012-E186-F2C3-7BB330B86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4303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EFB6E-4C8D-F3C0-27EE-98ED533D3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9BCAC-0C31-B1F3-2A41-2917C1584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FA7032-19C9-B889-124C-EADE78B8EA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C9B1-2E98-7374-8DED-BE63B40DC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DE6AC-20E7-9EB1-1FD5-309DC5DD9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5936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05239-3C14-B266-00F8-21159A287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1E130-7158-8D79-DAB7-3DCBFC566D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B4B39-DC91-D721-9603-DC4ACBAE59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347E9E-F713-6D4A-B03B-B4C5A5040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AD185-D96D-B131-6799-08B47785A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5912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3FC1A-757B-2BD4-595D-7C8032CC6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E83583-1080-CB3E-90B9-4569BF0281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98102E-F63E-2FEB-D02C-A3F8DB855E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C677A2-4DF3-F401-0C57-50CE56C1E3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06A862-E633-40FE-A621-79C8557DF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5B0CB8-FD18-C02D-5407-5B0EDF465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6628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08838-A6C3-F32F-0A21-F1C05EEED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379C63-2FC1-FA25-9B21-4F433074E2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4C8B1-59C7-4DE8-A8F4-8621C0AA5B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ED119C-7BD6-F565-CD62-6CA4F2B2B4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D2E1B4-61CC-ECB0-F155-92B5F9807C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B109C8-7FF9-37FA-1D4C-E436FA99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1984BC-FC5C-E3F7-0260-9EBC895D6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2F6B5E-C0ED-37F0-46BD-DC45ACDCE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6172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33BDB-AC11-A51F-C843-BDFCD6B50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A71FAF-3379-84A5-E733-DC9DAC1D2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81793D-3304-744E-CF87-754021DF2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7996AD-9BA4-2A44-5086-A6FAEE118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3233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452A17-3B3C-3547-520D-038BBD42A7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80FDC5-95FD-FCE8-A0AD-D2F9F2E65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737D32-FC3B-6048-FBA9-790F409A4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93114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AA3EB-7FA8-E2BD-839B-440724321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5AB5A-36D1-3EE9-8048-9F2B53BC8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E266F1-C90D-B021-9DE9-510908B42E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73228-9082-7172-13D3-5071558A0B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CDA58B-23A4-4384-ED2B-E96A88520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E4C182-55A9-5843-DDE2-B124C66E5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264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9A43C-659E-4DC9-AB10-B5120FFF8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CBC902-62A1-4530-BBC2-E96B2B3E8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375854-4C41-4FEE-B4F2-57C2EDE2A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32E7C0-683B-4C6D-9E23-1B7441CF5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1804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6C9AE-D696-1194-9E67-F3425F3FC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316903-C484-C846-6A31-D870708434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7A51B3-A396-A8B4-3208-895B2C7F23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8B5BB8-DD76-D617-C122-55DBBC0ADB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F2FA8B-15AD-5472-1F2F-84E007B2F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E73946-75A8-C2D2-F9AB-4735C6CFD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33513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C1537-179C-AF87-24A4-2481972B1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EDDD86-3319-CB98-27A6-93514AAC63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BDDC3-F08D-7348-B664-6F0B1745AE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D070F-0749-8051-9BF6-E89B310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E3D77-79D7-F060-722A-DAF350B6A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924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C2EE81-D822-DD0A-35C8-E1EC2AB5C4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AE60B4-1FBB-DCA7-5867-4F0F362457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1E0DAF-34A4-0EBC-B887-1D8C5695BE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975FF-2E1B-1C12-7126-58D697F84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1D2D0-7A27-2B0A-BFBC-14CA800C3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081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29258B-49D5-4CC0-9E7C-5C622BDB6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FC9A6B-9BCB-4251-8316-46BE8F4B3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4909A4-510F-46EC-843D-9373C7DB6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26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159BC-B46B-4E9F-8262-6BA54320D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FF056-0FF2-4591-99F1-B08E6E567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931977-1925-4D2D-ABE6-9B5F576BB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B15233-1E30-4649-A721-6B11799D5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B4CA1-B370-4CCE-9E1F-3B69ECEEC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5B4C61-675B-48E5-AC80-5D0FDE11C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362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86C84-475E-4DAE-B144-8F5958E98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D9FBE1-5DA7-4074-8FE3-7B105DD0CE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FF0EE2-6517-4CB0-94CE-B502B127AD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5429C2-BA85-49F0-8272-93DDE5BF1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993FDB-D2B8-4877-AAD2-D9F170A40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2E1404-7D73-41A1-AFB4-809518A33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385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EBD9C8-4BED-4F9F-8627-7AE45E2C5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EC254B-5361-4809-A1D1-DD2C66F62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B7057-A4AB-4A54-8875-90920A18B7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E181C-FFC4-422C-B5F1-780F7CBBDF4D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F5281-2355-4669-9161-BC328897D2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F5AB6-D559-40F0-98BB-37FA87280F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355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23EF74-3806-AE1A-83C8-FAB404EC8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7B7FD-9868-2817-749C-AB05AE82D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D38B6-975F-9973-81AC-06C4DD25A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17/12/2024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10219-9839-36FE-B102-49762DD66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92DB6-EC58-E3BB-69A9-6975DE71E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081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08000"/>
            <a:ext cx="10281600" cy="6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816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01631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375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9Slide.vn - 2019">
            <a:extLst>
              <a:ext uri="{FF2B5EF4-FFF2-40B4-BE49-F238E27FC236}">
                <a16:creationId xmlns:a16="http://schemas.microsoft.com/office/drawing/2014/main" id="{13930D76-6BEA-1C8B-5DB0-BEB317881F1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3780"/>
            <a:ext cx="12193057" cy="687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977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027C99F-BED1-0673-B576-00F6A1C8E8F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408" y="0"/>
            <a:ext cx="1579195" cy="15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020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4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80.png"/><Relationship Id="rId4" Type="http://schemas.openxmlformats.org/officeDocument/2006/relationships/image" Target="../media/image17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7.png"/><Relationship Id="rId11" Type="http://schemas.microsoft.com/office/2007/relationships/hdphoto" Target="../media/hdphoto1.wdp"/><Relationship Id="rId5" Type="http://schemas.openxmlformats.org/officeDocument/2006/relationships/image" Target="../media/image26.png"/><Relationship Id="rId10" Type="http://schemas.openxmlformats.org/officeDocument/2006/relationships/image" Target="../media/image7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00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2.png"/><Relationship Id="rId5" Type="http://schemas.openxmlformats.org/officeDocument/2006/relationships/image" Target="../media/image110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2514995" y="2284564"/>
            <a:ext cx="6510004" cy="1323437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8000" b="0" i="0" u="none" strike="noStrike" kern="800" cap="none" spc="0" normalizeH="0" baseline="0" noProof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KHỞI ĐỘNG</a:t>
            </a:r>
            <a:endParaRPr kumimoji="0" lang="zh-CN" altLang="en-US" sz="8000" b="0" i="0" u="none" strike="noStrike" kern="800" cap="none" spc="0" normalizeH="0" baseline="0" noProof="0" dirty="0">
              <a:ln w="28575">
                <a:noFill/>
              </a:ln>
              <a:solidFill>
                <a:srgbClr val="FF0000"/>
              </a:solidFill>
              <a:effectLst/>
              <a:uLnTx/>
              <a:uFillTx/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8707031E-897A-9002-6BB4-47207BF5A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68" y="368169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58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AFD5AFE1-B8D8-4900-AC1C-CECAFD4F2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1C038497-5D24-4495-9154-E0F6F7CDC4E3}"/>
              </a:ext>
            </a:extLst>
          </p:cNvPr>
          <p:cNvSpPr/>
          <p:nvPr/>
        </p:nvSpPr>
        <p:spPr>
          <a:xfrm>
            <a:off x="393700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8E1A17F1-AD0A-7381-FE5C-23A17E514419}"/>
              </a:ext>
            </a:extLst>
          </p:cNvPr>
          <p:cNvSpPr/>
          <p:nvPr/>
        </p:nvSpPr>
        <p:spPr>
          <a:xfrm>
            <a:off x="8546460" y="2190449"/>
            <a:ext cx="1725300" cy="3830808"/>
          </a:xfrm>
          <a:custGeom>
            <a:avLst/>
            <a:gdLst/>
            <a:ahLst/>
            <a:cxnLst/>
            <a:rect l="l" t="t" r="r" b="b"/>
            <a:pathLst>
              <a:path w="2481175" h="5008298">
                <a:moveTo>
                  <a:pt x="0" y="0"/>
                </a:moveTo>
                <a:lnTo>
                  <a:pt x="2481175" y="0"/>
                </a:lnTo>
                <a:lnTo>
                  <a:pt x="2481175" y="5008299"/>
                </a:lnTo>
                <a:lnTo>
                  <a:pt x="0" y="50082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72EFCFF7-22F9-E3E8-1748-68811E639911}"/>
              </a:ext>
            </a:extLst>
          </p:cNvPr>
          <p:cNvSpPr/>
          <p:nvPr/>
        </p:nvSpPr>
        <p:spPr>
          <a:xfrm>
            <a:off x="876198" y="1837141"/>
            <a:ext cx="2075042" cy="3871059"/>
          </a:xfrm>
          <a:custGeom>
            <a:avLst/>
            <a:gdLst/>
            <a:ahLst/>
            <a:cxnLst/>
            <a:rect l="l" t="t" r="r" b="b"/>
            <a:pathLst>
              <a:path w="5200320" h="5458899">
                <a:moveTo>
                  <a:pt x="0" y="0"/>
                </a:moveTo>
                <a:lnTo>
                  <a:pt x="5200319" y="0"/>
                </a:lnTo>
                <a:lnTo>
                  <a:pt x="5200319" y="5458900"/>
                </a:lnTo>
                <a:lnTo>
                  <a:pt x="0" y="54589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108F57D-6E12-7B60-A0BA-6DE907D1F602}"/>
              </a:ext>
            </a:extLst>
          </p:cNvPr>
          <p:cNvSpPr/>
          <p:nvPr/>
        </p:nvSpPr>
        <p:spPr>
          <a:xfrm>
            <a:off x="3433738" y="1837141"/>
            <a:ext cx="4298302" cy="4426084"/>
          </a:xfrm>
          <a:custGeom>
            <a:avLst/>
            <a:gdLst/>
            <a:ahLst/>
            <a:cxnLst/>
            <a:rect l="l" t="t" r="r" b="b"/>
            <a:pathLst>
              <a:path w="5375710" h="5234244">
                <a:moveTo>
                  <a:pt x="0" y="0"/>
                </a:moveTo>
                <a:lnTo>
                  <a:pt x="5375710" y="0"/>
                </a:lnTo>
                <a:lnTo>
                  <a:pt x="5375710" y="5234244"/>
                </a:lnTo>
                <a:lnTo>
                  <a:pt x="0" y="52342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Bong bóng Lời nói: Hình chữ nhật 7">
            <a:extLst>
              <a:ext uri="{FF2B5EF4-FFF2-40B4-BE49-F238E27FC236}">
                <a16:creationId xmlns:a16="http://schemas.microsoft.com/office/drawing/2014/main" id="{543F837C-20BF-F445-1E87-9844FE2CDD24}"/>
              </a:ext>
            </a:extLst>
          </p:cNvPr>
          <p:cNvSpPr/>
          <p:nvPr/>
        </p:nvSpPr>
        <p:spPr>
          <a:xfrm>
            <a:off x="1709307" y="469673"/>
            <a:ext cx="4298302" cy="884033"/>
          </a:xfrm>
          <a:prstGeom prst="wedgeRectCallout">
            <a:avLst>
              <a:gd name="adj1" fmla="val -46294"/>
              <a:gd name="adj2" fmla="val 14959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FF0000"/>
                </a:solidFill>
              </a:rPr>
              <a:t>Còn cách viết nào khác nữa không nhỉ?</a:t>
            </a:r>
            <a:endParaRPr lang="vi-VN" sz="1600" b="1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Bong bóng Lời nói: Hình chữ nhật 8">
                <a:extLst>
                  <a:ext uri="{FF2B5EF4-FFF2-40B4-BE49-F238E27FC236}">
                    <a16:creationId xmlns:a16="http://schemas.microsoft.com/office/drawing/2014/main" id="{53DABDD2-CCE7-038E-CDFB-C74B0B0DD4AC}"/>
                  </a:ext>
                </a:extLst>
              </p:cNvPr>
              <p:cNvSpPr/>
              <p:nvPr/>
            </p:nvSpPr>
            <p:spPr>
              <a:xfrm>
                <a:off x="7323216" y="403948"/>
                <a:ext cx="4517136" cy="1286889"/>
              </a:xfrm>
              <a:prstGeom prst="wedgeRectCallout">
                <a:avLst>
                  <a:gd name="adj1" fmla="val -9089"/>
                  <a:gd name="adj2" fmla="val 89335"/>
                </a:avLst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>
                    <a:solidFill>
                      <a:srgbClr val="FF0000"/>
                    </a:solidFill>
                  </a:rPr>
                  <a:t>Nam đã tô màu vào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den>
                    </m:f>
                  </m:oMath>
                </a14:m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6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tờ giấy</a:t>
                </a:r>
                <a:r>
                  <a:rPr kumimoji="0" lang="en-US" sz="1600" b="1" i="0" u="none" strike="noStrike" kern="1200" cap="none" spc="0" normalizeH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𝟑𝟎</m:t>
                        </m:r>
                      </m:num>
                      <m:den>
                        <m:r>
                          <a:rPr lang="en-US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6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tờ giấy </a:t>
                </a:r>
                <a:endParaRPr lang="vi-VN" sz="1600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Bong bóng Lời nói: Hình chữ nhật 8">
                <a:extLst>
                  <a:ext uri="{FF2B5EF4-FFF2-40B4-BE49-F238E27FC236}">
                    <a16:creationId xmlns:a16="http://schemas.microsoft.com/office/drawing/2014/main" id="{53DABDD2-CCE7-038E-CDFB-C74B0B0DD4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3216" y="403948"/>
                <a:ext cx="4517136" cy="1286889"/>
              </a:xfrm>
              <a:prstGeom prst="wedgeRectCallout">
                <a:avLst>
                  <a:gd name="adj1" fmla="val -9089"/>
                  <a:gd name="adj2" fmla="val 89335"/>
                </a:avLst>
              </a:prstGeom>
              <a:blipFill>
                <a:blip r:embed="rId6"/>
                <a:stretch>
                  <a:fillRect r="-107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0144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B10D41-2670-5294-1E76-21F8A6BC91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37F6EB99-3F9A-A5E0-5ADA-BEF8D9EB4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E60E3ADD-C28C-52A2-9A85-CD4FA6B3CBE2}"/>
              </a:ext>
            </a:extLst>
          </p:cNvPr>
          <p:cNvSpPr/>
          <p:nvPr/>
        </p:nvSpPr>
        <p:spPr>
          <a:xfrm>
            <a:off x="393700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10">
                <a:extLst>
                  <a:ext uri="{FF2B5EF4-FFF2-40B4-BE49-F238E27FC236}">
                    <a16:creationId xmlns:a16="http://schemas.microsoft.com/office/drawing/2014/main" id="{CE28AE36-6006-5AE5-6489-BD1022FB3E07}"/>
                  </a:ext>
                </a:extLst>
              </p:cNvPr>
              <p:cNvSpPr txBox="1"/>
              <p:nvPr/>
            </p:nvSpPr>
            <p:spPr>
              <a:xfrm>
                <a:off x="443651" y="555066"/>
                <a:ext cx="11304698" cy="13877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 algn="ctr"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Ví</a:t>
                </a:r>
                <a:r>
                  <a:rPr kumimoji="0" lang="en-US" sz="2400" b="1" i="0" u="none" strike="noStrike" kern="1200" cap="none" spc="0" normalizeH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dụ: Một tờ giấy hình vuông được chia thành 100 ô vuông nhỏ như nhau. </a:t>
                </a:r>
              </a:p>
              <a:p>
                <a:pPr lvl="0" algn="ctr">
                  <a:defRPr/>
                </a:pPr>
                <a:r>
                  <a:rPr kumimoji="0" lang="en-US" sz="2400" b="1" i="0" u="none" strike="noStrike" kern="1200" cap="none" spc="0" normalizeH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Nam đã tô màu vào 30 ô vuông. Tỉ số của diện tích phần giấy đã tô màu và</a:t>
                </a:r>
              </a:p>
              <a:p>
                <a:pPr lvl="0">
                  <a:defRPr/>
                </a:pPr>
                <a:r>
                  <a:rPr lang="en-US" sz="24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r>
                  <a:rPr lang="en-US" sz="2400" b="1" baseline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iện tích</a:t>
                </a:r>
                <a:r>
                  <a:rPr lang="en-US" sz="24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tờ giấy là 30 : 100 hay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𝟑𝟎</m:t>
                        </m:r>
                      </m:num>
                      <m:den>
                        <m:r>
                          <a:rPr lang="en-US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10">
                <a:extLst>
                  <a:ext uri="{FF2B5EF4-FFF2-40B4-BE49-F238E27FC236}">
                    <a16:creationId xmlns:a16="http://schemas.microsoft.com/office/drawing/2014/main" id="{CE28AE36-6006-5AE5-6489-BD1022FB3E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651" y="555066"/>
                <a:ext cx="11304698" cy="1387752"/>
              </a:xfrm>
              <a:prstGeom prst="rect">
                <a:avLst/>
              </a:prstGeom>
              <a:blipFill>
                <a:blip r:embed="rId3"/>
                <a:stretch>
                  <a:fillRect l="-863" t="-3070" b="-131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10">
                <a:extLst>
                  <a:ext uri="{FF2B5EF4-FFF2-40B4-BE49-F238E27FC236}">
                    <a16:creationId xmlns:a16="http://schemas.microsoft.com/office/drawing/2014/main" id="{C814E892-5EDE-F9B7-B715-F823713E7E08}"/>
                  </a:ext>
                </a:extLst>
              </p:cNvPr>
              <p:cNvSpPr txBox="1"/>
              <p:nvPr/>
            </p:nvSpPr>
            <p:spPr>
              <a:xfrm>
                <a:off x="732164" y="2280080"/>
                <a:ext cx="4318301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sz="3200" b="1">
                    <a:solidFill>
                      <a:srgbClr val="C00000"/>
                    </a:solidFill>
                  </a:rPr>
                  <a:t>Ta viết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𝟑𝟎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= 30% 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10">
                <a:extLst>
                  <a:ext uri="{FF2B5EF4-FFF2-40B4-BE49-F238E27FC236}">
                    <a16:creationId xmlns:a16="http://schemas.microsoft.com/office/drawing/2014/main" id="{C814E892-5EDE-F9B7-B715-F823713E7E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164" y="2280080"/>
                <a:ext cx="4318301" cy="803682"/>
              </a:xfrm>
              <a:prstGeom prst="rect">
                <a:avLst/>
              </a:prstGeom>
              <a:blipFill>
                <a:blip r:embed="rId4"/>
                <a:stretch>
                  <a:fillRect b="-1212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10">
            <a:extLst>
              <a:ext uri="{FF2B5EF4-FFF2-40B4-BE49-F238E27FC236}">
                <a16:creationId xmlns:a16="http://schemas.microsoft.com/office/drawing/2014/main" id="{65427A10-8024-9F3B-96B9-F68D47F9837F}"/>
              </a:ext>
            </a:extLst>
          </p:cNvPr>
          <p:cNvSpPr txBox="1"/>
          <p:nvPr/>
        </p:nvSpPr>
        <p:spPr>
          <a:xfrm>
            <a:off x="5562888" y="2389534"/>
            <a:ext cx="5452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là: Ba mươi phần trăm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38C2509A-7C3C-1555-6647-E961E5DB6B63}"/>
              </a:ext>
            </a:extLst>
          </p:cNvPr>
          <p:cNvSpPr txBox="1"/>
          <p:nvPr/>
        </p:nvSpPr>
        <p:spPr>
          <a:xfrm>
            <a:off x="1104304" y="3533389"/>
            <a:ext cx="101626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</a:t>
            </a:r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nói: Tỉ số phần tram của diện tích phần giấy đã tô màu và</a:t>
            </a:r>
          </a:p>
          <a:p>
            <a:pPr lvl="0">
              <a:defRPr/>
            </a:pPr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 tích tờ giấy là 30%; hoặc diện tích phần giấy đã tô màu bằng 30% diện tích tờ giấy.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056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664029" y="1587879"/>
            <a:ext cx="10646228" cy="255454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sz="8000" kern="800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 tập</a:t>
            </a:r>
          </a:p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800" cap="none" spc="0" normalizeH="0" baseline="0" noProof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Thực hành</a:t>
            </a:r>
            <a:endParaRPr kumimoji="0" lang="zh-CN" altLang="en-US" sz="8000" b="0" i="0" u="none" strike="noStrike" kern="800" cap="none" spc="0" normalizeH="0" baseline="0" noProof="0" dirty="0">
              <a:ln w="28575">
                <a:noFill/>
              </a:ln>
              <a:solidFill>
                <a:srgbClr val="FF0000"/>
              </a:solidFill>
              <a:effectLst/>
              <a:uLnTx/>
              <a:uFillTx/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29AFAF14-B08D-EDF2-31BF-82F870711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68" y="368169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BEE9F2-FD95-4754-A423-64D69F11E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1" name="Rectangle 220">
            <a:extLst>
              <a:ext uri="{FF2B5EF4-FFF2-40B4-BE49-F238E27FC236}">
                <a16:creationId xmlns:a16="http://schemas.microsoft.com/office/drawing/2014/main" id="{A0F2D442-2F6B-47AD-9B71-4CA5D9217149}"/>
              </a:ext>
            </a:extLst>
          </p:cNvPr>
          <p:cNvSpPr/>
          <p:nvPr/>
        </p:nvSpPr>
        <p:spPr>
          <a:xfrm>
            <a:off x="393700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4119410A-BEC3-2E35-A2B0-4DBA17195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116" y="669851"/>
            <a:ext cx="10930270" cy="5199321"/>
          </a:xfrm>
          <a:prstGeom prst="rect">
            <a:avLst/>
          </a:prstGeom>
        </p:spPr>
      </p:pic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60768F8C-AF69-6956-277E-64BB7D5303F6}"/>
              </a:ext>
            </a:extLst>
          </p:cNvPr>
          <p:cNvSpPr/>
          <p:nvPr/>
        </p:nvSpPr>
        <p:spPr>
          <a:xfrm>
            <a:off x="1786271" y="3051544"/>
            <a:ext cx="2328530" cy="80807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F6F14634-9DC9-52E5-94F3-040A14829479}"/>
                  </a:ext>
                </a:extLst>
              </p:cNvPr>
              <p:cNvSpPr txBox="1"/>
              <p:nvPr/>
            </p:nvSpPr>
            <p:spPr>
              <a:xfrm>
                <a:off x="2634215" y="3051544"/>
                <a:ext cx="831998" cy="8109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𝟓𝟎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vi-VN" sz="320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F6F14634-9DC9-52E5-94F3-040A148294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4215" y="3051544"/>
                <a:ext cx="831998" cy="810991"/>
              </a:xfrm>
              <a:prstGeom prst="rect">
                <a:avLst/>
              </a:prstGeom>
              <a:blipFill>
                <a:blip r:embed="rId4"/>
                <a:stretch>
                  <a:fillRect r="-18248" b="-977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51A1C968-B0B1-868D-19DD-097647508DD3}"/>
              </a:ext>
            </a:extLst>
          </p:cNvPr>
          <p:cNvSpPr/>
          <p:nvPr/>
        </p:nvSpPr>
        <p:spPr>
          <a:xfrm>
            <a:off x="6725093" y="3051544"/>
            <a:ext cx="4428459" cy="80807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mươi phần trăm</a:t>
            </a:r>
            <a:endParaRPr lang="vi-VN" sz="32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id="{26F9B1A1-CA27-6238-D732-C110B57083C7}"/>
              </a:ext>
            </a:extLst>
          </p:cNvPr>
          <p:cNvSpPr/>
          <p:nvPr/>
        </p:nvSpPr>
        <p:spPr>
          <a:xfrm>
            <a:off x="1786271" y="3916326"/>
            <a:ext cx="2328530" cy="80807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7196ED93-1705-DE22-9DDF-3D5CC59F1927}"/>
                  </a:ext>
                </a:extLst>
              </p:cNvPr>
              <p:cNvSpPr txBox="1"/>
              <p:nvPr/>
            </p:nvSpPr>
            <p:spPr>
              <a:xfrm>
                <a:off x="2634215" y="3916326"/>
                <a:ext cx="831998" cy="8013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vi-VN" sz="320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7196ED93-1705-DE22-9DDF-3D5CC59F19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4215" y="3916326"/>
                <a:ext cx="831998" cy="801373"/>
              </a:xfrm>
              <a:prstGeom prst="rect">
                <a:avLst/>
              </a:prstGeom>
              <a:blipFill>
                <a:blip r:embed="rId5"/>
                <a:stretch>
                  <a:fillRect r="-18248" b="-909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2DBA5470-BB03-1CD8-9A1C-174761901762}"/>
              </a:ext>
            </a:extLst>
          </p:cNvPr>
          <p:cNvSpPr/>
          <p:nvPr/>
        </p:nvSpPr>
        <p:spPr>
          <a:xfrm>
            <a:off x="4314157" y="3916326"/>
            <a:ext cx="2328530" cy="80807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7%</a:t>
            </a:r>
            <a:endParaRPr lang="vi-VN" sz="32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Hình chữ nhật: Góc Tròn 22">
            <a:extLst>
              <a:ext uri="{FF2B5EF4-FFF2-40B4-BE49-F238E27FC236}">
                <a16:creationId xmlns:a16="http://schemas.microsoft.com/office/drawing/2014/main" id="{7BD6A5B0-103F-87D3-54F7-C1F24383795E}"/>
              </a:ext>
            </a:extLst>
          </p:cNvPr>
          <p:cNvSpPr/>
          <p:nvPr/>
        </p:nvSpPr>
        <p:spPr>
          <a:xfrm>
            <a:off x="4300863" y="4810723"/>
            <a:ext cx="2328530" cy="80807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128%</a:t>
            </a:r>
            <a:endParaRPr lang="vi-VN" sz="32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Hình chữ nhật: Góc Tròn 23">
            <a:extLst>
              <a:ext uri="{FF2B5EF4-FFF2-40B4-BE49-F238E27FC236}">
                <a16:creationId xmlns:a16="http://schemas.microsoft.com/office/drawing/2014/main" id="{F48044E7-B6D2-6DA6-7E75-7DCAEE6EB302}"/>
              </a:ext>
            </a:extLst>
          </p:cNvPr>
          <p:cNvSpPr/>
          <p:nvPr/>
        </p:nvSpPr>
        <p:spPr>
          <a:xfrm>
            <a:off x="6745179" y="4810722"/>
            <a:ext cx="4428459" cy="80807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trăm hai mươi tám phần trăm</a:t>
            </a:r>
            <a:endParaRPr lang="vi-VN" sz="32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363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/>
      <p:bldP spid="18" grpId="0" animBg="1"/>
      <p:bldP spid="19" grpId="0" animBg="1"/>
      <p:bldP spid="20" grpId="0"/>
      <p:bldP spid="21" grpId="0" animBg="1"/>
      <p:bldP spid="23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BEE9F2-FD95-4754-A423-64D69F11E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1" name="Rectangle 220">
            <a:extLst>
              <a:ext uri="{FF2B5EF4-FFF2-40B4-BE49-F238E27FC236}">
                <a16:creationId xmlns:a16="http://schemas.microsoft.com/office/drawing/2014/main" id="{A0F2D442-2F6B-47AD-9B71-4CA5D9217149}"/>
              </a:ext>
            </a:extLst>
          </p:cNvPr>
          <p:cNvSpPr/>
          <p:nvPr/>
        </p:nvSpPr>
        <p:spPr>
          <a:xfrm>
            <a:off x="393700" y="391210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BA43A204-D398-C9E8-EBE3-701E2BC6481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816"/>
          <a:stretch/>
        </p:blipFill>
        <p:spPr>
          <a:xfrm>
            <a:off x="552894" y="520995"/>
            <a:ext cx="11245406" cy="5741581"/>
          </a:xfrm>
          <a:prstGeom prst="rect">
            <a:avLst/>
          </a:prstGeom>
        </p:spPr>
      </p:pic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9402E983-30FF-CF66-AC9A-97503E91C104}"/>
              </a:ext>
            </a:extLst>
          </p:cNvPr>
          <p:cNvSpPr/>
          <p:nvPr/>
        </p:nvSpPr>
        <p:spPr>
          <a:xfrm>
            <a:off x="4603898" y="2679405"/>
            <a:ext cx="499730" cy="637953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C00000"/>
                </a:solidFill>
              </a:rPr>
              <a:t>1</a:t>
            </a:r>
            <a:endParaRPr lang="vi-VN" sz="2400" b="1">
              <a:solidFill>
                <a:srgbClr val="C00000"/>
              </a:solidFill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9E833070-7FC1-1AC3-92AF-2F29AD70E440}"/>
              </a:ext>
            </a:extLst>
          </p:cNvPr>
          <p:cNvSpPr/>
          <p:nvPr/>
        </p:nvSpPr>
        <p:spPr>
          <a:xfrm>
            <a:off x="4104167" y="4065182"/>
            <a:ext cx="584791" cy="637953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C00000"/>
                </a:solidFill>
              </a:rPr>
              <a:t>14</a:t>
            </a:r>
            <a:endParaRPr lang="vi-VN" sz="2400" b="1">
              <a:solidFill>
                <a:srgbClr val="C00000"/>
              </a:solidFill>
            </a:endParaRP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8CD6C646-7600-E997-4D5B-2CF163C3F3F1}"/>
              </a:ext>
            </a:extLst>
          </p:cNvPr>
          <p:cNvSpPr/>
          <p:nvPr/>
        </p:nvSpPr>
        <p:spPr>
          <a:xfrm>
            <a:off x="4603898" y="5529939"/>
            <a:ext cx="499730" cy="637953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C00000"/>
                </a:solidFill>
              </a:rPr>
              <a:t>5</a:t>
            </a:r>
            <a:endParaRPr lang="vi-VN" sz="24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765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E990A8-45BE-E0B5-4AA2-F8D6731C2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6E1B2D-6EB2-2318-E4D2-F03A14400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1" name="Rectangle 220">
            <a:extLst>
              <a:ext uri="{FF2B5EF4-FFF2-40B4-BE49-F238E27FC236}">
                <a16:creationId xmlns:a16="http://schemas.microsoft.com/office/drawing/2014/main" id="{B85BFB24-1307-5B18-E198-38BA357302ED}"/>
              </a:ext>
            </a:extLst>
          </p:cNvPr>
          <p:cNvSpPr/>
          <p:nvPr/>
        </p:nvSpPr>
        <p:spPr>
          <a:xfrm>
            <a:off x="393700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C0E9E6D7-583C-3043-B859-AEFE3F2B763F}"/>
              </a:ext>
            </a:extLst>
          </p:cNvPr>
          <p:cNvSpPr txBox="1"/>
          <p:nvPr/>
        </p:nvSpPr>
        <p:spPr>
          <a:xfrm>
            <a:off x="393700" y="576837"/>
            <a:ext cx="1131329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Ở Công ty May Thăng Long, trung bình cứ 100 công nhân thì </a:t>
            </a:r>
          </a:p>
          <a:p>
            <a:pPr lvl="0">
              <a:defRPr/>
            </a:pPr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87 công nhân là thợ may. Nêu tỉ số phần trăm của số thợ may </a:t>
            </a:r>
          </a:p>
          <a:p>
            <a:pPr lvl="0">
              <a:defRPr/>
            </a:pPr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số công nhân của công ty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10">
                <a:extLst>
                  <a:ext uri="{FF2B5EF4-FFF2-40B4-BE49-F238E27FC236}">
                    <a16:creationId xmlns:a16="http://schemas.microsoft.com/office/drawing/2014/main" id="{06B34EB6-17D2-E169-C37E-2129DD206055}"/>
                  </a:ext>
                </a:extLst>
              </p:cNvPr>
              <p:cNvSpPr txBox="1"/>
              <p:nvPr/>
            </p:nvSpPr>
            <p:spPr>
              <a:xfrm>
                <a:off x="797442" y="2623451"/>
                <a:ext cx="10909547" cy="27807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sz="32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giải</a:t>
                </a:r>
              </a:p>
              <a:p>
                <a:pPr lvl="0">
                  <a:defRPr/>
                </a:pPr>
                <a:r>
                  <a:rPr lang="en-US" sz="32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 số phần trăm của số thợ may và số công nhân của công ty là:</a:t>
                </a:r>
              </a:p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𝟖𝟕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87%</a:t>
                </a:r>
              </a:p>
              <a:p>
                <a:pPr lvl="0" algn="ctr">
                  <a:defRPr/>
                </a:pPr>
                <a:r>
                  <a:rPr lang="en-US" sz="32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Đáp số: 87%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10">
                <a:extLst>
                  <a:ext uri="{FF2B5EF4-FFF2-40B4-BE49-F238E27FC236}">
                    <a16:creationId xmlns:a16="http://schemas.microsoft.com/office/drawing/2014/main" id="{06B34EB6-17D2-E169-C37E-2129DD2060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442" y="2623451"/>
                <a:ext cx="10909547" cy="2780761"/>
              </a:xfrm>
              <a:prstGeom prst="rect">
                <a:avLst/>
              </a:prstGeom>
              <a:blipFill>
                <a:blip r:embed="rId3"/>
                <a:stretch>
                  <a:fillRect l="-1453" t="-2845" b="-568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4658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2514995" y="2284564"/>
            <a:ext cx="6510004" cy="1323437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32">
              <a:defRPr/>
            </a:pPr>
            <a:r>
              <a:rPr lang="en-US" altLang="zh-CN" sz="8000" kern="800" dirty="0" err="1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Vận</a:t>
            </a:r>
            <a:r>
              <a:rPr lang="en-US" altLang="zh-CN" sz="8000" kern="800" dirty="0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8000" kern="800" dirty="0" err="1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dụng</a:t>
            </a:r>
            <a:endParaRPr lang="zh-CN" altLang="en-US" sz="8000" kern="800" dirty="0">
              <a:ln w="28575">
                <a:noFill/>
              </a:ln>
              <a:solidFill>
                <a:srgbClr val="FF000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6694854A-53BF-CA1A-CEBD-E33527EF5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68" y="368169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3474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BEE9F2-FD95-4754-A423-64D69F11E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1" name="Rectangle 220">
            <a:extLst>
              <a:ext uri="{FF2B5EF4-FFF2-40B4-BE49-F238E27FC236}">
                <a16:creationId xmlns:a16="http://schemas.microsoft.com/office/drawing/2014/main" id="{A0F2D442-2F6B-47AD-9B71-4CA5D9217149}"/>
              </a:ext>
            </a:extLst>
          </p:cNvPr>
          <p:cNvSpPr/>
          <p:nvPr/>
        </p:nvSpPr>
        <p:spPr>
          <a:xfrm>
            <a:off x="450407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3A1A5AF9-CEEB-7E3A-CFFD-09F57C7D38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688" y="510363"/>
            <a:ext cx="11004698" cy="5773479"/>
          </a:xfrm>
          <a:prstGeom prst="rect">
            <a:avLst/>
          </a:prstGeom>
        </p:spPr>
      </p:pic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BDFF21F7-8568-2C83-CCE6-4E51776AB449}"/>
              </a:ext>
            </a:extLst>
          </p:cNvPr>
          <p:cNvSpPr/>
          <p:nvPr/>
        </p:nvSpPr>
        <p:spPr>
          <a:xfrm>
            <a:off x="10802679" y="3168502"/>
            <a:ext cx="744279" cy="34024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C00000"/>
                </a:solidFill>
              </a:rPr>
              <a:t>55%</a:t>
            </a:r>
            <a:endParaRPr lang="vi-VN" sz="2400" b="1">
              <a:solidFill>
                <a:srgbClr val="C00000"/>
              </a:solidFill>
            </a:endParaRP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7CA8472C-92F7-E130-06FD-BB5C33114423}"/>
              </a:ext>
            </a:extLst>
          </p:cNvPr>
          <p:cNvSpPr/>
          <p:nvPr/>
        </p:nvSpPr>
        <p:spPr>
          <a:xfrm>
            <a:off x="5523614" y="5837274"/>
            <a:ext cx="629093" cy="36155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C00000"/>
                </a:solidFill>
              </a:rPr>
              <a:t>75%</a:t>
            </a:r>
            <a:endParaRPr lang="vi-VN" sz="20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3295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1"/>
            <a:ext cx="12192000" cy="6877051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1400" kern="0">
              <a:solidFill>
                <a:srgbClr val="FFFFFF"/>
              </a:solidFill>
              <a:latin typeface="Arial"/>
              <a:ea typeface="宋体" panose="02010600030101010101" pitchFamily="2" charset="-122"/>
              <a:sym typeface="Arial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086" y="314326"/>
            <a:ext cx="11594465" cy="6210300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5523" y="-911860"/>
            <a:ext cx="7945755" cy="6112511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3757" y="3840175"/>
            <a:ext cx="5404485" cy="2945765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12451" y="314325"/>
            <a:ext cx="1181100" cy="22860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085" y="2228851"/>
            <a:ext cx="2149475" cy="4295775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A1A6726-8DC2-45EC-85B9-E68C767D6973}"/>
              </a:ext>
            </a:extLst>
          </p:cNvPr>
          <p:cNvSpPr txBox="1"/>
          <p:nvPr/>
        </p:nvSpPr>
        <p:spPr>
          <a:xfrm>
            <a:off x="4208709" y="1522311"/>
            <a:ext cx="4833816" cy="11079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914377">
              <a:defRPr/>
            </a:pPr>
            <a:r>
              <a:rPr lang="en-US" altLang="zh-CN" sz="6600" b="1" kern="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CỦNG CỐ</a:t>
            </a:r>
            <a:endParaRPr lang="zh-CN" altLang="en-US" sz="6600" b="1" kern="0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9BA1DA-92AB-4126-A5E9-21602945C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17441" y="452026"/>
            <a:ext cx="708176" cy="989740"/>
          </a:xfrm>
          <a:prstGeom prst="rect">
            <a:avLst/>
          </a:prstGeom>
        </p:spPr>
      </p:pic>
      <p:pic>
        <p:nvPicPr>
          <p:cNvPr id="10" name="Picture 2" descr="Sách Giáo Khoa Bình Minh. | Ha Loi">
            <a:extLst>
              <a:ext uri="{FF2B5EF4-FFF2-40B4-BE49-F238E27FC236}">
                <a16:creationId xmlns:a16="http://schemas.microsoft.com/office/drawing/2014/main" id="{2DA8B557-6157-EE40-B750-72FB3FA85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71" y="137825"/>
            <a:ext cx="1757652" cy="175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798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13134DE-7B03-4179-BB90-697AE5074E4F}"/>
              </a:ext>
            </a:extLst>
          </p:cNvPr>
          <p:cNvSpPr/>
          <p:nvPr/>
        </p:nvSpPr>
        <p:spPr>
          <a:xfrm>
            <a:off x="304435" y="141308"/>
            <a:ext cx="11632826" cy="6312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A532EF-C9E5-CF55-9110-A003E3524A54}"/>
              </a:ext>
            </a:extLst>
          </p:cNvPr>
          <p:cNvSpPr txBox="1"/>
          <p:nvPr/>
        </p:nvSpPr>
        <p:spPr>
          <a:xfrm>
            <a:off x="1306468" y="429560"/>
            <a:ext cx="107902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hãy tìm thêm một số hình ảnh thực 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tế có</a:t>
            </a:r>
            <a:r>
              <a:rPr kumimoji="0" lang="vi-VN" sz="28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dạng tỉ số phần trăm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26" name="Picture 2" descr="Khám Phá Các Mẫu Phiếu Giảm Giá Phong Phú, Đa Dạng Nội Dung ...">
            <a:extLst>
              <a:ext uri="{FF2B5EF4-FFF2-40B4-BE49-F238E27FC236}">
                <a16:creationId xmlns:a16="http://schemas.microsoft.com/office/drawing/2014/main" id="{FB51BB78-1528-6E0B-82A2-222B5821D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85" y="1541710"/>
            <a:ext cx="4392582" cy="475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220,000+ Hình ảnh Giảm Giá tải xuống miễn phí - Pikbest">
            <a:extLst>
              <a:ext uri="{FF2B5EF4-FFF2-40B4-BE49-F238E27FC236}">
                <a16:creationId xmlns:a16="http://schemas.microsoft.com/office/drawing/2014/main" id="{405FFAA4-BA4C-11A7-14AF-D39AEBE490E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1030" name="Picture 6" descr="Hơn 53.600 Cửa Hàng Giảm Giá Hình Minh Họa ảnh, hình chụp ...">
            <a:extLst>
              <a:ext uri="{FF2B5EF4-FFF2-40B4-BE49-F238E27FC236}">
                <a16:creationId xmlns:a16="http://schemas.microsoft.com/office/drawing/2014/main" id="{BABA424F-6A8B-1C19-C5D1-8EB0E92FA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245" y="1062901"/>
            <a:ext cx="5829300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188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" r="22032" b="28159"/>
          <a:stretch/>
        </p:blipFill>
        <p:spPr>
          <a:xfrm>
            <a:off x="0" y="0"/>
            <a:ext cx="12196482" cy="683187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59687" y="662697"/>
            <a:ext cx="11595955" cy="5860845"/>
            <a:chOff x="359687" y="662697"/>
            <a:chExt cx="11595955" cy="5860845"/>
          </a:xfrm>
        </p:grpSpPr>
        <p:grpSp>
          <p:nvGrpSpPr>
            <p:cNvPr id="4" name="Group 3"/>
            <p:cNvGrpSpPr/>
            <p:nvPr/>
          </p:nvGrpSpPr>
          <p:grpSpPr>
            <a:xfrm>
              <a:off x="3722914" y="2717662"/>
              <a:ext cx="8232728" cy="3805880"/>
              <a:chOff x="383137" y="858794"/>
              <a:chExt cx="13456498" cy="12117993"/>
            </a:xfrm>
          </p:grpSpPr>
          <p:sp>
            <p:nvSpPr>
              <p:cNvPr id="15" name="Hình chữ nhật: Góc Tròn 6">
                <a:extLst>
                  <a:ext uri="{FF2B5EF4-FFF2-40B4-BE49-F238E27FC236}">
                    <a16:creationId xmlns:a16="http://schemas.microsoft.com/office/drawing/2014/main" id="{5EDA13FA-52E6-BE1A-FEDF-A2A8F414FB17}"/>
                  </a:ext>
                </a:extLst>
              </p:cNvPr>
              <p:cNvSpPr/>
              <p:nvPr/>
            </p:nvSpPr>
            <p:spPr>
              <a:xfrm>
                <a:off x="383137" y="858794"/>
                <a:ext cx="13456498" cy="11965329"/>
              </a:xfrm>
              <a:custGeom>
                <a:avLst/>
                <a:gdLst>
                  <a:gd name="connsiteX0" fmla="*/ 0 w 13456498"/>
                  <a:gd name="connsiteY0" fmla="*/ 1994261 h 11965329"/>
                  <a:gd name="connsiteX1" fmla="*/ 1994261 w 13456498"/>
                  <a:gd name="connsiteY1" fmla="*/ 0 h 11965329"/>
                  <a:gd name="connsiteX2" fmla="*/ 11462237 w 13456498"/>
                  <a:gd name="connsiteY2" fmla="*/ 0 h 11965329"/>
                  <a:gd name="connsiteX3" fmla="*/ 13456498 w 13456498"/>
                  <a:gd name="connsiteY3" fmla="*/ 1994261 h 11965329"/>
                  <a:gd name="connsiteX4" fmla="*/ 13456498 w 13456498"/>
                  <a:gd name="connsiteY4" fmla="*/ 9971068 h 11965329"/>
                  <a:gd name="connsiteX5" fmla="*/ 11462237 w 13456498"/>
                  <a:gd name="connsiteY5" fmla="*/ 11965329 h 11965329"/>
                  <a:gd name="connsiteX6" fmla="*/ 1994261 w 13456498"/>
                  <a:gd name="connsiteY6" fmla="*/ 11965329 h 11965329"/>
                  <a:gd name="connsiteX7" fmla="*/ 0 w 13456498"/>
                  <a:gd name="connsiteY7" fmla="*/ 9971068 h 11965329"/>
                  <a:gd name="connsiteX8" fmla="*/ 0 w 13456498"/>
                  <a:gd name="connsiteY8" fmla="*/ 1994261 h 11965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456498" h="11965329" fill="none" extrusionOk="0">
                    <a:moveTo>
                      <a:pt x="0" y="1994261"/>
                    </a:moveTo>
                    <a:cubicBezTo>
                      <a:pt x="-199291" y="905253"/>
                      <a:pt x="869849" y="130669"/>
                      <a:pt x="1994261" y="0"/>
                    </a:cubicBezTo>
                    <a:cubicBezTo>
                      <a:pt x="4492278" y="77600"/>
                      <a:pt x="7024217" y="-27269"/>
                      <a:pt x="11462237" y="0"/>
                    </a:cubicBezTo>
                    <a:cubicBezTo>
                      <a:pt x="12665167" y="-133934"/>
                      <a:pt x="13589478" y="932009"/>
                      <a:pt x="13456498" y="1994261"/>
                    </a:cubicBezTo>
                    <a:cubicBezTo>
                      <a:pt x="13565498" y="3307987"/>
                      <a:pt x="13378289" y="7962008"/>
                      <a:pt x="13456498" y="9971068"/>
                    </a:cubicBezTo>
                    <a:cubicBezTo>
                      <a:pt x="13284228" y="11005078"/>
                      <a:pt x="12485948" y="11999592"/>
                      <a:pt x="11462237" y="11965329"/>
                    </a:cubicBezTo>
                    <a:cubicBezTo>
                      <a:pt x="10449522" y="12014506"/>
                      <a:pt x="5691897" y="11842627"/>
                      <a:pt x="1994261" y="11965329"/>
                    </a:cubicBezTo>
                    <a:cubicBezTo>
                      <a:pt x="884020" y="12033231"/>
                      <a:pt x="-67687" y="11130747"/>
                      <a:pt x="0" y="9971068"/>
                    </a:cubicBezTo>
                    <a:cubicBezTo>
                      <a:pt x="47022" y="8583173"/>
                      <a:pt x="104569" y="4356839"/>
                      <a:pt x="0" y="1994261"/>
                    </a:cubicBezTo>
                    <a:close/>
                  </a:path>
                  <a:path w="13456498" h="11965329" stroke="0" extrusionOk="0">
                    <a:moveTo>
                      <a:pt x="0" y="1994261"/>
                    </a:moveTo>
                    <a:cubicBezTo>
                      <a:pt x="210276" y="868826"/>
                      <a:pt x="1019670" y="-8462"/>
                      <a:pt x="1994261" y="0"/>
                    </a:cubicBezTo>
                    <a:cubicBezTo>
                      <a:pt x="6001175" y="-129276"/>
                      <a:pt x="7038445" y="-77778"/>
                      <a:pt x="11462237" y="0"/>
                    </a:cubicBezTo>
                    <a:cubicBezTo>
                      <a:pt x="12529075" y="-110182"/>
                      <a:pt x="13435792" y="1012255"/>
                      <a:pt x="13456498" y="1994261"/>
                    </a:cubicBezTo>
                    <a:cubicBezTo>
                      <a:pt x="13538097" y="5488436"/>
                      <a:pt x="13610798" y="8431981"/>
                      <a:pt x="13456498" y="9971068"/>
                    </a:cubicBezTo>
                    <a:cubicBezTo>
                      <a:pt x="13487819" y="11138521"/>
                      <a:pt x="12473269" y="11996041"/>
                      <a:pt x="11462237" y="11965329"/>
                    </a:cubicBezTo>
                    <a:cubicBezTo>
                      <a:pt x="7345225" y="12009549"/>
                      <a:pt x="3485067" y="11935947"/>
                      <a:pt x="1994261" y="11965329"/>
                    </a:cubicBezTo>
                    <a:cubicBezTo>
                      <a:pt x="886931" y="11942543"/>
                      <a:pt x="-107815" y="11047550"/>
                      <a:pt x="0" y="9971068"/>
                    </a:cubicBezTo>
                    <a:cubicBezTo>
                      <a:pt x="-159954" y="6082474"/>
                      <a:pt x="22140" y="3759762"/>
                      <a:pt x="0" y="1994261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FB85A1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/>
              <p:nvPr/>
            </p:nvSpPr>
            <p:spPr>
              <a:xfrm>
                <a:off x="721494" y="923200"/>
                <a:ext cx="13118141" cy="120535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	</a:t>
                </a:r>
                <a:r>
                  <a:rPr kumimoji="0" lang="en-US" sz="6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Hãy</a:t>
                </a: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6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cùng</a:t>
                </a: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6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lắng</a:t>
                </a: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6000" b="0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nghe</a:t>
                </a:r>
                <a:r>
                  <a:rPr kumimoji="0" lang="en-US" sz="6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câu </a:t>
                </a:r>
                <a:r>
                  <a:rPr kumimoji="0" lang="en-US" sz="6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hỏi</a:t>
                </a: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6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từ</a:t>
                </a: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6000" b="0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cô</a:t>
                </a:r>
                <a:r>
                  <a:rPr kumimoji="0" lang="en-US" sz="6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giáo và trả lời thật nhanh </a:t>
                </a:r>
                <a:r>
                  <a:rPr kumimoji="0" lang="en-US" sz="6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các</a:t>
                </a: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6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bạn</a:t>
                </a: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6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nhé</a:t>
                </a: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!</a:t>
                </a:r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3981" l="10000" r="48438">
                          <a14:backgroundMark x1="13802" y1="43333" x2="13802" y2="43333"/>
                          <a14:backgroundMark x1="15625" y1="50370" x2="15625" y2="50370"/>
                          <a14:backgroundMark x1="38125" y1="32222" x2="38125" y2="32222"/>
                          <a14:backgroundMark x1="17656" y1="22315" x2="17656" y2="22315"/>
                          <a14:backgroundMark x1="17083" y1="21944" x2="17083" y2="21944"/>
                          <a14:backgroundMark x1="17083" y1="21481" x2="17083" y2="214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68" t="7179" r="59113" b="19131"/>
            <a:stretch/>
          </p:blipFill>
          <p:spPr>
            <a:xfrm flipH="1">
              <a:off x="359687" y="662697"/>
              <a:ext cx="3920855" cy="4877738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0CF131D-5646-F1A0-3DC9-E34FE351BA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" y="198653"/>
            <a:ext cx="12192000" cy="18451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2927A4-BE39-7025-4AF9-569FBBC6BB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0620" y="1723352"/>
            <a:ext cx="4133446" cy="17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59045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B43B2B1-7CA0-9849-8459-DAA49A3830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293" y="0"/>
            <a:ext cx="12210586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05177B6-F638-0E43-B01F-6C591630327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72922">
            <a:off x="7188411" y="439991"/>
            <a:ext cx="4223273" cy="5642030"/>
          </a:xfrm>
          <a:prstGeom prst="rect">
            <a:avLst/>
          </a:prstGeom>
        </p:spPr>
      </p:pic>
      <p:sp>
        <p:nvSpPr>
          <p:cNvPr id="21" name="对话气泡: 圆角矩形 1">
            <a:extLst>
              <a:ext uri="{FF2B5EF4-FFF2-40B4-BE49-F238E27FC236}">
                <a16:creationId xmlns:a16="http://schemas.microsoft.com/office/drawing/2014/main" id="{AB2CB59F-B7B1-46FA-B98B-487B7D54CD82}"/>
              </a:ext>
            </a:extLst>
          </p:cNvPr>
          <p:cNvSpPr/>
          <p:nvPr/>
        </p:nvSpPr>
        <p:spPr>
          <a:xfrm>
            <a:off x="1852851" y="2331056"/>
            <a:ext cx="4903550" cy="10216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Hoàn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 thành bài tập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Noto Sans CJK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22" name="对话气泡: 圆角矩形 26">
            <a:extLst>
              <a:ext uri="{FF2B5EF4-FFF2-40B4-BE49-F238E27FC236}">
                <a16:creationId xmlns:a16="http://schemas.microsoft.com/office/drawing/2014/main" id="{E48D5C89-803D-40A9-B5E4-FA242691D0E8}"/>
              </a:ext>
            </a:extLst>
          </p:cNvPr>
          <p:cNvSpPr/>
          <p:nvPr/>
        </p:nvSpPr>
        <p:spPr>
          <a:xfrm>
            <a:off x="1812020" y="3410625"/>
            <a:ext cx="4607290" cy="8592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>
                <a:solidFill>
                  <a:prstClr val="black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Chuẩn bị bài sau</a:t>
            </a:r>
            <a:endParaRPr kumimoji="0" lang="zh-CN" alt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Noto Sans CJK Bold" panose="020B08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3" name="图片 14">
            <a:extLst>
              <a:ext uri="{FF2B5EF4-FFF2-40B4-BE49-F238E27FC236}">
                <a16:creationId xmlns:a16="http://schemas.microsoft.com/office/drawing/2014/main" id="{F813C8D3-37D0-491F-9E7F-481010328C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95" t="36577" r="44668" b="6482"/>
          <a:stretch/>
        </p:blipFill>
        <p:spPr>
          <a:xfrm rot="398458">
            <a:off x="706686" y="2314079"/>
            <a:ext cx="1081711" cy="1177408"/>
          </a:xfrm>
          <a:prstGeom prst="rect">
            <a:avLst/>
          </a:prstGeom>
        </p:spPr>
      </p:pic>
      <p:pic>
        <p:nvPicPr>
          <p:cNvPr id="24" name="图片 12">
            <a:extLst>
              <a:ext uri="{FF2B5EF4-FFF2-40B4-BE49-F238E27FC236}">
                <a16:creationId xmlns:a16="http://schemas.microsoft.com/office/drawing/2014/main" id="{32EAD914-83FE-4786-9DB7-C610077817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51" t="14586" r="10552" b="82861"/>
          <a:stretch/>
        </p:blipFill>
        <p:spPr>
          <a:xfrm>
            <a:off x="642232" y="3703281"/>
            <a:ext cx="1210619" cy="3592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A6BEAF-EE9D-9DB1-D2CD-C9E1DCA3FF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56431" y="535615"/>
            <a:ext cx="9199661" cy="1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66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C30389-7FD3-EE4B-9EE5-7FFD4BA726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586" y="0"/>
            <a:ext cx="12210586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0A31EDB-EF3A-884A-9CDC-039710C30B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273851" y="548640"/>
            <a:ext cx="7337980" cy="733798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08EB761-0947-414A-8273-C07270A963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199" t="20859"/>
          <a:stretch/>
        </p:blipFill>
        <p:spPr>
          <a:xfrm flipH="1">
            <a:off x="102258" y="548640"/>
            <a:ext cx="4889120" cy="64293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98C0C2-ADF4-B5B5-3B21-44506281C5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1899" y="548640"/>
            <a:ext cx="7108552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17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" r="22032" b="28159"/>
          <a:stretch/>
        </p:blipFill>
        <p:spPr>
          <a:xfrm>
            <a:off x="0" y="0"/>
            <a:ext cx="12196482" cy="6831874"/>
          </a:xfrm>
          <a:prstGeom prst="rect">
            <a:avLst/>
          </a:prstGeom>
        </p:spPr>
      </p:pic>
      <p:sp>
        <p:nvSpPr>
          <p:cNvPr id="1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59687" y="134637"/>
            <a:ext cx="11702720" cy="6376522"/>
          </a:xfrm>
          <a:custGeom>
            <a:avLst/>
            <a:gdLst>
              <a:gd name="connsiteX0" fmla="*/ 0 w 11702720"/>
              <a:gd name="connsiteY0" fmla="*/ 1062775 h 6376522"/>
              <a:gd name="connsiteX1" fmla="*/ 1062775 w 11702720"/>
              <a:gd name="connsiteY1" fmla="*/ 0 h 6376522"/>
              <a:gd name="connsiteX2" fmla="*/ 10639945 w 11702720"/>
              <a:gd name="connsiteY2" fmla="*/ 0 h 6376522"/>
              <a:gd name="connsiteX3" fmla="*/ 11702720 w 11702720"/>
              <a:gd name="connsiteY3" fmla="*/ 1062775 h 6376522"/>
              <a:gd name="connsiteX4" fmla="*/ 11702720 w 11702720"/>
              <a:gd name="connsiteY4" fmla="*/ 5313747 h 6376522"/>
              <a:gd name="connsiteX5" fmla="*/ 10639945 w 11702720"/>
              <a:gd name="connsiteY5" fmla="*/ 6376522 h 6376522"/>
              <a:gd name="connsiteX6" fmla="*/ 1062775 w 11702720"/>
              <a:gd name="connsiteY6" fmla="*/ 6376522 h 6376522"/>
              <a:gd name="connsiteX7" fmla="*/ 0 w 11702720"/>
              <a:gd name="connsiteY7" fmla="*/ 5313747 h 6376522"/>
              <a:gd name="connsiteX8" fmla="*/ 0 w 11702720"/>
              <a:gd name="connsiteY8" fmla="*/ 1062775 h 637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720" h="6376522" fill="none" extrusionOk="0">
                <a:moveTo>
                  <a:pt x="0" y="1062775"/>
                </a:moveTo>
                <a:cubicBezTo>
                  <a:pt x="-87537" y="481264"/>
                  <a:pt x="467162" y="49171"/>
                  <a:pt x="1062775" y="0"/>
                </a:cubicBezTo>
                <a:cubicBezTo>
                  <a:pt x="3058377" y="77600"/>
                  <a:pt x="8480399" y="-27269"/>
                  <a:pt x="10639945" y="0"/>
                </a:cubicBezTo>
                <a:cubicBezTo>
                  <a:pt x="11232383" y="-7235"/>
                  <a:pt x="11726705" y="482882"/>
                  <a:pt x="11702720" y="1062775"/>
                </a:cubicBezTo>
                <a:cubicBezTo>
                  <a:pt x="11811720" y="3163235"/>
                  <a:pt x="11624511" y="4873875"/>
                  <a:pt x="11702720" y="5313747"/>
                </a:cubicBezTo>
                <a:cubicBezTo>
                  <a:pt x="11619441" y="5868123"/>
                  <a:pt x="11132178" y="6418296"/>
                  <a:pt x="10639945" y="6376522"/>
                </a:cubicBezTo>
                <a:cubicBezTo>
                  <a:pt x="6691875" y="6425699"/>
                  <a:pt x="4503867" y="6253820"/>
                  <a:pt x="1062775" y="6376522"/>
                </a:cubicBezTo>
                <a:cubicBezTo>
                  <a:pt x="472750" y="6400105"/>
                  <a:pt x="-48864" y="5942774"/>
                  <a:pt x="0" y="5313747"/>
                </a:cubicBezTo>
                <a:cubicBezTo>
                  <a:pt x="47022" y="3456692"/>
                  <a:pt x="104569" y="1559615"/>
                  <a:pt x="0" y="1062775"/>
                </a:cubicBezTo>
                <a:close/>
              </a:path>
              <a:path w="11702720" h="6376522" stroke="0" extrusionOk="0">
                <a:moveTo>
                  <a:pt x="0" y="1062775"/>
                </a:moveTo>
                <a:cubicBezTo>
                  <a:pt x="115435" y="462626"/>
                  <a:pt x="534669" y="-3927"/>
                  <a:pt x="1062775" y="0"/>
                </a:cubicBezTo>
                <a:cubicBezTo>
                  <a:pt x="4709103" y="-129276"/>
                  <a:pt x="9167949" y="-77778"/>
                  <a:pt x="10639945" y="0"/>
                </a:cubicBezTo>
                <a:cubicBezTo>
                  <a:pt x="11194908" y="-101986"/>
                  <a:pt x="11700311" y="489714"/>
                  <a:pt x="11702720" y="1062775"/>
                </a:cubicBezTo>
                <a:cubicBezTo>
                  <a:pt x="11784319" y="2997305"/>
                  <a:pt x="11857020" y="3380292"/>
                  <a:pt x="11702720" y="5313747"/>
                </a:cubicBezTo>
                <a:cubicBezTo>
                  <a:pt x="11740498" y="5980371"/>
                  <a:pt x="11124758" y="6411236"/>
                  <a:pt x="10639945" y="6376522"/>
                </a:cubicBezTo>
                <a:cubicBezTo>
                  <a:pt x="7893502" y="6420742"/>
                  <a:pt x="4313568" y="6347140"/>
                  <a:pt x="1062775" y="6376522"/>
                </a:cubicBezTo>
                <a:cubicBezTo>
                  <a:pt x="459039" y="6312043"/>
                  <a:pt x="-72411" y="5883966"/>
                  <a:pt x="0" y="5313747"/>
                </a:cubicBezTo>
                <a:cubicBezTo>
                  <a:pt x="-159954" y="3920838"/>
                  <a:pt x="22140" y="2697614"/>
                  <a:pt x="0" y="106277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84B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0ADF44AD-C3AA-915D-6251-5DA41C4D3A2D}"/>
              </a:ext>
            </a:extLst>
          </p:cNvPr>
          <p:cNvSpPr txBox="1"/>
          <p:nvPr/>
        </p:nvSpPr>
        <p:spPr>
          <a:xfrm>
            <a:off x="1719482" y="1085974"/>
            <a:ext cx="977583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 thương của phép chia 5 : 9 dưới dạng phân số.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/>
              <p:nvPr/>
            </p:nvSpPr>
            <p:spPr>
              <a:xfrm>
                <a:off x="4397368" y="3122829"/>
                <a:ext cx="4166171" cy="1753971"/>
              </a:xfrm>
              <a:prstGeom prst="roundRect">
                <a:avLst/>
              </a:prstGeom>
              <a:solidFill>
                <a:srgbClr val="FFCCFF"/>
              </a:solid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nl-NL" sz="4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5</m:t>
                          </m:r>
                        </m:num>
                        <m:den>
                          <m:r>
                            <a:rPr kumimoji="0" lang="nl-NL" sz="4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asis MT Pro" panose="020405040500050203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7368" y="3122829"/>
                <a:ext cx="4166171" cy="1753971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96726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" r="22032" b="28159"/>
          <a:stretch/>
        </p:blipFill>
        <p:spPr>
          <a:xfrm>
            <a:off x="0" y="0"/>
            <a:ext cx="12196482" cy="6831874"/>
          </a:xfrm>
          <a:prstGeom prst="rect">
            <a:avLst/>
          </a:prstGeom>
        </p:spPr>
      </p:pic>
      <p:sp>
        <p:nvSpPr>
          <p:cNvPr id="1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59687" y="134637"/>
            <a:ext cx="11702720" cy="6376522"/>
          </a:xfrm>
          <a:custGeom>
            <a:avLst/>
            <a:gdLst>
              <a:gd name="connsiteX0" fmla="*/ 0 w 11702720"/>
              <a:gd name="connsiteY0" fmla="*/ 1062775 h 6376522"/>
              <a:gd name="connsiteX1" fmla="*/ 1062775 w 11702720"/>
              <a:gd name="connsiteY1" fmla="*/ 0 h 6376522"/>
              <a:gd name="connsiteX2" fmla="*/ 10639945 w 11702720"/>
              <a:gd name="connsiteY2" fmla="*/ 0 h 6376522"/>
              <a:gd name="connsiteX3" fmla="*/ 11702720 w 11702720"/>
              <a:gd name="connsiteY3" fmla="*/ 1062775 h 6376522"/>
              <a:gd name="connsiteX4" fmla="*/ 11702720 w 11702720"/>
              <a:gd name="connsiteY4" fmla="*/ 5313747 h 6376522"/>
              <a:gd name="connsiteX5" fmla="*/ 10639945 w 11702720"/>
              <a:gd name="connsiteY5" fmla="*/ 6376522 h 6376522"/>
              <a:gd name="connsiteX6" fmla="*/ 1062775 w 11702720"/>
              <a:gd name="connsiteY6" fmla="*/ 6376522 h 6376522"/>
              <a:gd name="connsiteX7" fmla="*/ 0 w 11702720"/>
              <a:gd name="connsiteY7" fmla="*/ 5313747 h 6376522"/>
              <a:gd name="connsiteX8" fmla="*/ 0 w 11702720"/>
              <a:gd name="connsiteY8" fmla="*/ 1062775 h 637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720" h="6376522" fill="none" extrusionOk="0">
                <a:moveTo>
                  <a:pt x="0" y="1062775"/>
                </a:moveTo>
                <a:cubicBezTo>
                  <a:pt x="-87537" y="481264"/>
                  <a:pt x="467162" y="49171"/>
                  <a:pt x="1062775" y="0"/>
                </a:cubicBezTo>
                <a:cubicBezTo>
                  <a:pt x="3058377" y="77600"/>
                  <a:pt x="8480399" y="-27269"/>
                  <a:pt x="10639945" y="0"/>
                </a:cubicBezTo>
                <a:cubicBezTo>
                  <a:pt x="11232383" y="-7235"/>
                  <a:pt x="11726705" y="482882"/>
                  <a:pt x="11702720" y="1062775"/>
                </a:cubicBezTo>
                <a:cubicBezTo>
                  <a:pt x="11811720" y="3163235"/>
                  <a:pt x="11624511" y="4873875"/>
                  <a:pt x="11702720" y="5313747"/>
                </a:cubicBezTo>
                <a:cubicBezTo>
                  <a:pt x="11619441" y="5868123"/>
                  <a:pt x="11132178" y="6418296"/>
                  <a:pt x="10639945" y="6376522"/>
                </a:cubicBezTo>
                <a:cubicBezTo>
                  <a:pt x="6691875" y="6425699"/>
                  <a:pt x="4503867" y="6253820"/>
                  <a:pt x="1062775" y="6376522"/>
                </a:cubicBezTo>
                <a:cubicBezTo>
                  <a:pt x="472750" y="6400105"/>
                  <a:pt x="-48864" y="5942774"/>
                  <a:pt x="0" y="5313747"/>
                </a:cubicBezTo>
                <a:cubicBezTo>
                  <a:pt x="47022" y="3456692"/>
                  <a:pt x="104569" y="1559615"/>
                  <a:pt x="0" y="1062775"/>
                </a:cubicBezTo>
                <a:close/>
              </a:path>
              <a:path w="11702720" h="6376522" stroke="0" extrusionOk="0">
                <a:moveTo>
                  <a:pt x="0" y="1062775"/>
                </a:moveTo>
                <a:cubicBezTo>
                  <a:pt x="115435" y="462626"/>
                  <a:pt x="534669" y="-3927"/>
                  <a:pt x="1062775" y="0"/>
                </a:cubicBezTo>
                <a:cubicBezTo>
                  <a:pt x="4709103" y="-129276"/>
                  <a:pt x="9167949" y="-77778"/>
                  <a:pt x="10639945" y="0"/>
                </a:cubicBezTo>
                <a:cubicBezTo>
                  <a:pt x="11194908" y="-101986"/>
                  <a:pt x="11700311" y="489714"/>
                  <a:pt x="11702720" y="1062775"/>
                </a:cubicBezTo>
                <a:cubicBezTo>
                  <a:pt x="11784319" y="2997305"/>
                  <a:pt x="11857020" y="3380292"/>
                  <a:pt x="11702720" y="5313747"/>
                </a:cubicBezTo>
                <a:cubicBezTo>
                  <a:pt x="11740498" y="5980371"/>
                  <a:pt x="11124758" y="6411236"/>
                  <a:pt x="10639945" y="6376522"/>
                </a:cubicBezTo>
                <a:cubicBezTo>
                  <a:pt x="7893502" y="6420742"/>
                  <a:pt x="4313568" y="6347140"/>
                  <a:pt x="1062775" y="6376522"/>
                </a:cubicBezTo>
                <a:cubicBezTo>
                  <a:pt x="459039" y="6312043"/>
                  <a:pt x="-72411" y="5883966"/>
                  <a:pt x="0" y="5313747"/>
                </a:cubicBezTo>
                <a:cubicBezTo>
                  <a:pt x="-159954" y="3920838"/>
                  <a:pt x="22140" y="2697614"/>
                  <a:pt x="0" y="106277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84B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/>
              <p:nvPr/>
            </p:nvSpPr>
            <p:spPr>
              <a:xfrm>
                <a:off x="1392911" y="900917"/>
                <a:ext cx="9775832" cy="15910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2. Trong các phân số sau: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nl-NL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num>
                      <m:den>
                        <m:r>
                          <a:rPr kumimoji="0" lang="nl-NL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nl-NL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nl-NL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89</m:t>
                        </m:r>
                      </m:num>
                      <m:den>
                        <m:r>
                          <a:rPr kumimoji="0" lang="nl-NL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100</m:t>
                        </m:r>
                      </m:den>
                    </m:f>
                  </m:oMath>
                </a14:m>
                <a:r>
                  <a:rPr kumimoji="0" lang="nl-NL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nl-NL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45</m:t>
                        </m:r>
                      </m:num>
                      <m:den>
                        <m:r>
                          <a:rPr kumimoji="0" lang="nl-NL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nl-NL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phân số nào là phân số thập phân?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911" y="900917"/>
                <a:ext cx="9775832" cy="1591013"/>
              </a:xfrm>
              <a:prstGeom prst="rect">
                <a:avLst/>
              </a:prstGeom>
              <a:blipFill>
                <a:blip r:embed="rId5"/>
                <a:stretch>
                  <a:fillRect l="-2182" b="-16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/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solidFill>
                <a:srgbClr val="FFCCFF"/>
              </a:solid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nl-NL" sz="4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89</m:t>
                          </m:r>
                        </m:num>
                        <m:den>
                          <m:r>
                            <a:rPr kumimoji="0" lang="nl-NL" sz="4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100</m:t>
                          </m:r>
                        </m:den>
                      </m:f>
                      <m:r>
                        <m:rPr>
                          <m:nor/>
                        </m:rPr>
                        <a:rPr kumimoji="0" lang="nl-NL" sz="4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; </m:t>
                      </m:r>
                      <m:f>
                        <m:fPr>
                          <m:ctrlPr>
                            <a:rPr kumimoji="0" lang="en-US" sz="4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nl-NL" sz="4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45</m:t>
                          </m:r>
                        </m:num>
                        <m:den>
                          <m:r>
                            <a:rPr kumimoji="0" lang="nl-NL" sz="4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asis MT Pro" panose="020405040500050203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37279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" r="22032" b="28159"/>
          <a:stretch/>
        </p:blipFill>
        <p:spPr>
          <a:xfrm>
            <a:off x="0" y="0"/>
            <a:ext cx="12196482" cy="6831874"/>
          </a:xfrm>
          <a:prstGeom prst="rect">
            <a:avLst/>
          </a:prstGeom>
        </p:spPr>
      </p:pic>
      <p:sp>
        <p:nvSpPr>
          <p:cNvPr id="1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59687" y="134637"/>
            <a:ext cx="11702720" cy="6376522"/>
          </a:xfrm>
          <a:custGeom>
            <a:avLst/>
            <a:gdLst>
              <a:gd name="connsiteX0" fmla="*/ 0 w 11702720"/>
              <a:gd name="connsiteY0" fmla="*/ 1062775 h 6376522"/>
              <a:gd name="connsiteX1" fmla="*/ 1062775 w 11702720"/>
              <a:gd name="connsiteY1" fmla="*/ 0 h 6376522"/>
              <a:gd name="connsiteX2" fmla="*/ 10639945 w 11702720"/>
              <a:gd name="connsiteY2" fmla="*/ 0 h 6376522"/>
              <a:gd name="connsiteX3" fmla="*/ 11702720 w 11702720"/>
              <a:gd name="connsiteY3" fmla="*/ 1062775 h 6376522"/>
              <a:gd name="connsiteX4" fmla="*/ 11702720 w 11702720"/>
              <a:gd name="connsiteY4" fmla="*/ 5313747 h 6376522"/>
              <a:gd name="connsiteX5" fmla="*/ 10639945 w 11702720"/>
              <a:gd name="connsiteY5" fmla="*/ 6376522 h 6376522"/>
              <a:gd name="connsiteX6" fmla="*/ 1062775 w 11702720"/>
              <a:gd name="connsiteY6" fmla="*/ 6376522 h 6376522"/>
              <a:gd name="connsiteX7" fmla="*/ 0 w 11702720"/>
              <a:gd name="connsiteY7" fmla="*/ 5313747 h 6376522"/>
              <a:gd name="connsiteX8" fmla="*/ 0 w 11702720"/>
              <a:gd name="connsiteY8" fmla="*/ 1062775 h 637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720" h="6376522" fill="none" extrusionOk="0">
                <a:moveTo>
                  <a:pt x="0" y="1062775"/>
                </a:moveTo>
                <a:cubicBezTo>
                  <a:pt x="-87537" y="481264"/>
                  <a:pt x="467162" y="49171"/>
                  <a:pt x="1062775" y="0"/>
                </a:cubicBezTo>
                <a:cubicBezTo>
                  <a:pt x="3058377" y="77600"/>
                  <a:pt x="8480399" y="-27269"/>
                  <a:pt x="10639945" y="0"/>
                </a:cubicBezTo>
                <a:cubicBezTo>
                  <a:pt x="11232383" y="-7235"/>
                  <a:pt x="11726705" y="482882"/>
                  <a:pt x="11702720" y="1062775"/>
                </a:cubicBezTo>
                <a:cubicBezTo>
                  <a:pt x="11811720" y="3163235"/>
                  <a:pt x="11624511" y="4873875"/>
                  <a:pt x="11702720" y="5313747"/>
                </a:cubicBezTo>
                <a:cubicBezTo>
                  <a:pt x="11619441" y="5868123"/>
                  <a:pt x="11132178" y="6418296"/>
                  <a:pt x="10639945" y="6376522"/>
                </a:cubicBezTo>
                <a:cubicBezTo>
                  <a:pt x="6691875" y="6425699"/>
                  <a:pt x="4503867" y="6253820"/>
                  <a:pt x="1062775" y="6376522"/>
                </a:cubicBezTo>
                <a:cubicBezTo>
                  <a:pt x="472750" y="6400105"/>
                  <a:pt x="-48864" y="5942774"/>
                  <a:pt x="0" y="5313747"/>
                </a:cubicBezTo>
                <a:cubicBezTo>
                  <a:pt x="47022" y="3456692"/>
                  <a:pt x="104569" y="1559615"/>
                  <a:pt x="0" y="1062775"/>
                </a:cubicBezTo>
                <a:close/>
              </a:path>
              <a:path w="11702720" h="6376522" stroke="0" extrusionOk="0">
                <a:moveTo>
                  <a:pt x="0" y="1062775"/>
                </a:moveTo>
                <a:cubicBezTo>
                  <a:pt x="115435" y="462626"/>
                  <a:pt x="534669" y="-3927"/>
                  <a:pt x="1062775" y="0"/>
                </a:cubicBezTo>
                <a:cubicBezTo>
                  <a:pt x="4709103" y="-129276"/>
                  <a:pt x="9167949" y="-77778"/>
                  <a:pt x="10639945" y="0"/>
                </a:cubicBezTo>
                <a:cubicBezTo>
                  <a:pt x="11194908" y="-101986"/>
                  <a:pt x="11700311" y="489714"/>
                  <a:pt x="11702720" y="1062775"/>
                </a:cubicBezTo>
                <a:cubicBezTo>
                  <a:pt x="11784319" y="2997305"/>
                  <a:pt x="11857020" y="3380292"/>
                  <a:pt x="11702720" y="5313747"/>
                </a:cubicBezTo>
                <a:cubicBezTo>
                  <a:pt x="11740498" y="5980371"/>
                  <a:pt x="11124758" y="6411236"/>
                  <a:pt x="10639945" y="6376522"/>
                </a:cubicBezTo>
                <a:cubicBezTo>
                  <a:pt x="7893502" y="6420742"/>
                  <a:pt x="4313568" y="6347140"/>
                  <a:pt x="1062775" y="6376522"/>
                </a:cubicBezTo>
                <a:cubicBezTo>
                  <a:pt x="459039" y="6312043"/>
                  <a:pt x="-72411" y="5883966"/>
                  <a:pt x="0" y="5313747"/>
                </a:cubicBezTo>
                <a:cubicBezTo>
                  <a:pt x="-159954" y="3920838"/>
                  <a:pt x="22140" y="2697614"/>
                  <a:pt x="0" y="106277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84B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/>
              <p:nvPr/>
            </p:nvSpPr>
            <p:spPr>
              <a:xfrm>
                <a:off x="1392911" y="900917"/>
                <a:ext cx="9775832" cy="15969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3. Viết phân số: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nl-NL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11</m:t>
                        </m:r>
                      </m:num>
                      <m:den>
                        <m:r>
                          <a:rPr kumimoji="0" lang="nl-NL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25</m:t>
                        </m:r>
                      </m:den>
                    </m:f>
                  </m:oMath>
                </a14:m>
                <a:r>
                  <a:rPr kumimoji="0" lang="nl-NL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thành phân số thập phân có mẫu số là 100?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911" y="900917"/>
                <a:ext cx="9775832" cy="1596976"/>
              </a:xfrm>
              <a:prstGeom prst="rect">
                <a:avLst/>
              </a:prstGeom>
              <a:blipFill>
                <a:blip r:embed="rId5"/>
                <a:stretch>
                  <a:fillRect l="-748" r="-1870" b="-152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/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solidFill>
                <a:srgbClr val="FFCCFF"/>
              </a:solid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44</m:t>
                          </m:r>
                        </m:num>
                        <m:den>
                          <m:r>
                            <a:rPr kumimoji="0" lang="nl-NL" sz="4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asis MT Pro" panose="020405040500050203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56780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" r="22032" b="28159"/>
          <a:stretch/>
        </p:blipFill>
        <p:spPr>
          <a:xfrm>
            <a:off x="0" y="0"/>
            <a:ext cx="12196482" cy="6831874"/>
          </a:xfrm>
          <a:prstGeom prst="rect">
            <a:avLst/>
          </a:prstGeom>
        </p:spPr>
      </p:pic>
      <p:sp>
        <p:nvSpPr>
          <p:cNvPr id="1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59687" y="134637"/>
            <a:ext cx="11702720" cy="6376522"/>
          </a:xfrm>
          <a:custGeom>
            <a:avLst/>
            <a:gdLst>
              <a:gd name="connsiteX0" fmla="*/ 0 w 11702720"/>
              <a:gd name="connsiteY0" fmla="*/ 1062775 h 6376522"/>
              <a:gd name="connsiteX1" fmla="*/ 1062775 w 11702720"/>
              <a:gd name="connsiteY1" fmla="*/ 0 h 6376522"/>
              <a:gd name="connsiteX2" fmla="*/ 10639945 w 11702720"/>
              <a:gd name="connsiteY2" fmla="*/ 0 h 6376522"/>
              <a:gd name="connsiteX3" fmla="*/ 11702720 w 11702720"/>
              <a:gd name="connsiteY3" fmla="*/ 1062775 h 6376522"/>
              <a:gd name="connsiteX4" fmla="*/ 11702720 w 11702720"/>
              <a:gd name="connsiteY4" fmla="*/ 5313747 h 6376522"/>
              <a:gd name="connsiteX5" fmla="*/ 10639945 w 11702720"/>
              <a:gd name="connsiteY5" fmla="*/ 6376522 h 6376522"/>
              <a:gd name="connsiteX6" fmla="*/ 1062775 w 11702720"/>
              <a:gd name="connsiteY6" fmla="*/ 6376522 h 6376522"/>
              <a:gd name="connsiteX7" fmla="*/ 0 w 11702720"/>
              <a:gd name="connsiteY7" fmla="*/ 5313747 h 6376522"/>
              <a:gd name="connsiteX8" fmla="*/ 0 w 11702720"/>
              <a:gd name="connsiteY8" fmla="*/ 1062775 h 637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720" h="6376522" fill="none" extrusionOk="0">
                <a:moveTo>
                  <a:pt x="0" y="1062775"/>
                </a:moveTo>
                <a:cubicBezTo>
                  <a:pt x="-87537" y="481264"/>
                  <a:pt x="467162" y="49171"/>
                  <a:pt x="1062775" y="0"/>
                </a:cubicBezTo>
                <a:cubicBezTo>
                  <a:pt x="3058377" y="77600"/>
                  <a:pt x="8480399" y="-27269"/>
                  <a:pt x="10639945" y="0"/>
                </a:cubicBezTo>
                <a:cubicBezTo>
                  <a:pt x="11232383" y="-7235"/>
                  <a:pt x="11726705" y="482882"/>
                  <a:pt x="11702720" y="1062775"/>
                </a:cubicBezTo>
                <a:cubicBezTo>
                  <a:pt x="11811720" y="3163235"/>
                  <a:pt x="11624511" y="4873875"/>
                  <a:pt x="11702720" y="5313747"/>
                </a:cubicBezTo>
                <a:cubicBezTo>
                  <a:pt x="11619441" y="5868123"/>
                  <a:pt x="11132178" y="6418296"/>
                  <a:pt x="10639945" y="6376522"/>
                </a:cubicBezTo>
                <a:cubicBezTo>
                  <a:pt x="6691875" y="6425699"/>
                  <a:pt x="4503867" y="6253820"/>
                  <a:pt x="1062775" y="6376522"/>
                </a:cubicBezTo>
                <a:cubicBezTo>
                  <a:pt x="472750" y="6400105"/>
                  <a:pt x="-48864" y="5942774"/>
                  <a:pt x="0" y="5313747"/>
                </a:cubicBezTo>
                <a:cubicBezTo>
                  <a:pt x="47022" y="3456692"/>
                  <a:pt x="104569" y="1559615"/>
                  <a:pt x="0" y="1062775"/>
                </a:cubicBezTo>
                <a:close/>
              </a:path>
              <a:path w="11702720" h="6376522" stroke="0" extrusionOk="0">
                <a:moveTo>
                  <a:pt x="0" y="1062775"/>
                </a:moveTo>
                <a:cubicBezTo>
                  <a:pt x="115435" y="462626"/>
                  <a:pt x="534669" y="-3927"/>
                  <a:pt x="1062775" y="0"/>
                </a:cubicBezTo>
                <a:cubicBezTo>
                  <a:pt x="4709103" y="-129276"/>
                  <a:pt x="9167949" y="-77778"/>
                  <a:pt x="10639945" y="0"/>
                </a:cubicBezTo>
                <a:cubicBezTo>
                  <a:pt x="11194908" y="-101986"/>
                  <a:pt x="11700311" y="489714"/>
                  <a:pt x="11702720" y="1062775"/>
                </a:cubicBezTo>
                <a:cubicBezTo>
                  <a:pt x="11784319" y="2997305"/>
                  <a:pt x="11857020" y="3380292"/>
                  <a:pt x="11702720" y="5313747"/>
                </a:cubicBezTo>
                <a:cubicBezTo>
                  <a:pt x="11740498" y="5980371"/>
                  <a:pt x="11124758" y="6411236"/>
                  <a:pt x="10639945" y="6376522"/>
                </a:cubicBezTo>
                <a:cubicBezTo>
                  <a:pt x="7893502" y="6420742"/>
                  <a:pt x="4313568" y="6347140"/>
                  <a:pt x="1062775" y="6376522"/>
                </a:cubicBezTo>
                <a:cubicBezTo>
                  <a:pt x="459039" y="6312043"/>
                  <a:pt x="-72411" y="5883966"/>
                  <a:pt x="0" y="5313747"/>
                </a:cubicBezTo>
                <a:cubicBezTo>
                  <a:pt x="-159954" y="3920838"/>
                  <a:pt x="22140" y="2697614"/>
                  <a:pt x="0" y="106277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84B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/>
              <p:nvPr/>
            </p:nvSpPr>
            <p:spPr>
              <a:xfrm>
                <a:off x="1392911" y="900917"/>
                <a:ext cx="9775832" cy="15822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4. Chuyển phân số thập phân: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nl-NL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48</m:t>
                        </m:r>
                      </m:num>
                      <m:den>
                        <m:r>
                          <a:rPr kumimoji="0" lang="nl-NL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100</m:t>
                        </m:r>
                      </m:den>
                    </m:f>
                  </m:oMath>
                </a14:m>
                <a:r>
                  <a:rPr kumimoji="0" lang="nl-NL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thành số thập phân.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911" y="900917"/>
                <a:ext cx="9775832" cy="1582228"/>
              </a:xfrm>
              <a:prstGeom prst="rect">
                <a:avLst/>
              </a:prstGeom>
              <a:blipFill>
                <a:blip r:embed="rId5"/>
                <a:stretch>
                  <a:fillRect l="-2182" b="-169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/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solidFill>
                <a:srgbClr val="FFCCFF"/>
              </a:solid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6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0</m:t>
                      </m:r>
                      <m:r>
                        <a:rPr kumimoji="0" lang="en-US" sz="6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r>
                        <a:rPr kumimoji="0" lang="en-US" sz="6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48</m:t>
                      </m:r>
                    </m:oMath>
                  </m:oMathPara>
                </a14:m>
                <a:endPara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asis MT Pro" panose="020405040500050203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66697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5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415417" y="1985801"/>
            <a:ext cx="9611833" cy="1581970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800" cap="none" spc="0" normalizeH="0" baseline="0" noProof="0" dirty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T</a:t>
            </a:r>
            <a:r>
              <a:rPr kumimoji="0" lang="en-US" altLang="zh-CN" sz="4800" b="1" i="0" u="none" strike="noStrike" kern="800" cap="none" spc="0" normalizeH="0" baseline="0" noProof="0" err="1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iết</a:t>
            </a:r>
            <a:r>
              <a:rPr kumimoji="0" lang="vi-VN" altLang="zh-CN" sz="4800" b="1" i="0" u="none" strike="noStrike" kern="800" cap="none" spc="0" normalizeH="0" baseline="0" noProof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800" b="1" kern="800" noProof="0">
                <a:ln w="28575">
                  <a:noFill/>
                </a:ln>
                <a:solidFill>
                  <a:srgbClr val="C0000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89</a:t>
            </a:r>
            <a:r>
              <a:rPr kumimoji="0" lang="vi-VN" altLang="zh-CN" sz="4800" b="1" i="0" u="none" strike="noStrike" kern="800" cap="none" spc="0" normalizeH="0" baseline="0" noProof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: </a:t>
            </a:r>
          </a:p>
          <a:p>
            <a:pPr algn="ctr"/>
            <a:r>
              <a:rPr lang="vi-VN" sz="4400" b="1">
                <a:solidFill>
                  <a:srgbClr val="FF0000"/>
                </a:solidFill>
                <a:latin typeface="+mj-lt"/>
              </a:rPr>
              <a:t> TỈ SỐ PHẦN TRĂM</a:t>
            </a:r>
            <a:endParaRPr lang="vi-VN" sz="44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Subtitle 3">
            <a:extLst>
              <a:ext uri="{FF2B5EF4-FFF2-40B4-BE49-F238E27FC236}">
                <a16:creationId xmlns:a16="http://schemas.microsoft.com/office/drawing/2014/main" id="{A758968D-5CCB-AA2B-B4A1-B0903DBF38E9}"/>
              </a:ext>
            </a:extLst>
          </p:cNvPr>
          <p:cNvSpPr txBox="1">
            <a:spLocks/>
          </p:cNvSpPr>
          <p:nvPr/>
        </p:nvSpPr>
        <p:spPr>
          <a:xfrm>
            <a:off x="2446139" y="1026978"/>
            <a:ext cx="7051625" cy="60478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7">
              <a:buNone/>
            </a:pPr>
            <a:r>
              <a:rPr lang="en-US" sz="36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en-US" sz="3600" b="1" dirty="0">
                <a:solidFill>
                  <a:prstClr val="black"/>
                </a:solidFill>
                <a:latin typeface="HP001 4 hàng" panose="020B0603050302020204" pitchFamily="34" charset="0"/>
              </a:rPr>
              <a:t> ….</a:t>
            </a:r>
            <a:r>
              <a:rPr lang="en-US" sz="36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3600" b="1" dirty="0">
                <a:solidFill>
                  <a:prstClr val="black"/>
                </a:solidFill>
                <a:latin typeface="HP001 4 hàng" panose="020B0603050302020204" pitchFamily="34" charset="0"/>
              </a:rPr>
              <a:t> ….</a:t>
            </a:r>
            <a:r>
              <a:rPr lang="en-US" sz="36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3600" b="1" dirty="0">
                <a:solidFill>
                  <a:prstClr val="black"/>
                </a:solidFill>
                <a:latin typeface="HP001 4 hàng" panose="020B0603050302020204" pitchFamily="34" charset="0"/>
              </a:rPr>
              <a:t>….</a:t>
            </a:r>
            <a:r>
              <a:rPr lang="en-US" sz="3600" b="1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3600" b="1">
                <a:solidFill>
                  <a:prstClr val="black"/>
                </a:solidFill>
                <a:latin typeface="HP001 4 hàng" panose="020B0603050302020204" pitchFamily="34" charset="0"/>
              </a:rPr>
              <a:t> …</a:t>
            </a:r>
            <a:endParaRPr lang="en-US" sz="3600" b="1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67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563848" y="2417894"/>
            <a:ext cx="5747955" cy="594776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32">
              <a:lnSpc>
                <a:spcPct val="110000"/>
              </a:lnSpc>
              <a:spcBef>
                <a:spcPts val="500"/>
              </a:spcBef>
              <a:defRPr/>
            </a:pPr>
            <a:r>
              <a:rPr lang="en-US" altLang="zh-CN" sz="3200" kern="800">
                <a:ln w="2857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+mn-lt"/>
              </a:rPr>
              <a:t>YÊU CẦU CẦN ĐẠT</a:t>
            </a:r>
            <a:endParaRPr lang="zh-CN" altLang="en-US" sz="3200" kern="800">
              <a:ln w="28575">
                <a:noFill/>
              </a:ln>
              <a:solidFill>
                <a:srgbClr val="002060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1207890" y="2889754"/>
            <a:ext cx="7949683" cy="3344792"/>
          </a:xfrm>
          <a:prstGeom prst="rect">
            <a:avLst/>
          </a:prstGeom>
        </p:spPr>
        <p:txBody>
          <a:bodyPr anchor="ctr"/>
          <a:lstStyle/>
          <a:p>
            <a:r>
              <a:rPr lang="nl-NL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về tỉ số phần trăm, ý nghĩa của tỉ số phần trăm.</a:t>
            </a:r>
          </a:p>
          <a:p>
            <a:r>
              <a:rPr lang="vi-VN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Sử dụng được tỉ số phần trăm trong một số tình hướng thực tiễn.</a:t>
            </a:r>
          </a:p>
        </p:txBody>
      </p:sp>
    </p:spTree>
    <p:extLst>
      <p:ext uri="{BB962C8B-B14F-4D97-AF65-F5344CB8AC3E}">
        <p14:creationId xmlns:p14="http://schemas.microsoft.com/office/powerpoint/2010/main" val="4281001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664029" y="1587879"/>
            <a:ext cx="10646228" cy="1323437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800" cap="none" spc="0" normalizeH="0" baseline="0" noProof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KHÁM PHÁ</a:t>
            </a:r>
            <a:endParaRPr kumimoji="0" lang="zh-CN" altLang="en-US" sz="8000" b="0" i="0" u="none" strike="noStrike" kern="800" cap="none" spc="0" normalizeH="0" baseline="0" noProof="0" dirty="0">
              <a:ln w="28575">
                <a:noFill/>
              </a:ln>
              <a:solidFill>
                <a:srgbClr val="FF0000"/>
              </a:solidFill>
              <a:effectLst/>
              <a:uLnTx/>
              <a:uFillTx/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29AFAF14-B08D-EDF2-31BF-82F870711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68" y="368169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72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ibi Anime Characters for Pre-K by Slidesgo">
  <a:themeElements>
    <a:clrScheme name="Simple Light">
      <a:dk1>
        <a:srgbClr val="612C28"/>
      </a:dk1>
      <a:lt1>
        <a:srgbClr val="FFFFFF"/>
      </a:lt1>
      <a:dk2>
        <a:srgbClr val="DF99A8"/>
      </a:dk2>
      <a:lt2>
        <a:srgbClr val="FCF3A8"/>
      </a:lt2>
      <a:accent1>
        <a:srgbClr val="BCEBAC"/>
      </a:accent1>
      <a:accent2>
        <a:srgbClr val="F2DDE3"/>
      </a:accent2>
      <a:accent3>
        <a:srgbClr val="C7E5F6"/>
      </a:accent3>
      <a:accent4>
        <a:srgbClr val="C55964"/>
      </a:accent4>
      <a:accent5>
        <a:srgbClr val="E7B6C3"/>
      </a:accent5>
      <a:accent6>
        <a:srgbClr val="F6E3DA"/>
      </a:accent6>
      <a:hlink>
        <a:srgbClr val="612C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1797</TotalTime>
  <Words>415</Words>
  <Application>Microsoft Office PowerPoint</Application>
  <PresentationFormat>Màn hình rộng</PresentationFormat>
  <Paragraphs>64</Paragraphs>
  <Slides>21</Slides>
  <Notes>12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16</vt:i4>
      </vt:variant>
      <vt:variant>
        <vt:lpstr>Chủ đề</vt:lpstr>
      </vt:variant>
      <vt:variant>
        <vt:i4>6</vt:i4>
      </vt:variant>
      <vt:variant>
        <vt:lpstr>Tiêu đề Bản chiếu</vt:lpstr>
      </vt:variant>
      <vt:variant>
        <vt:i4>21</vt:i4>
      </vt:variant>
    </vt:vector>
  </HeadingPairs>
  <TitlesOfParts>
    <vt:vector size="43" baseType="lpstr">
      <vt:lpstr>等线</vt:lpstr>
      <vt:lpstr>Amasis MT Pro</vt:lpstr>
      <vt:lpstr>Aptos</vt:lpstr>
      <vt:lpstr>Arial</vt:lpstr>
      <vt:lpstr>Calibri</vt:lpstr>
      <vt:lpstr>Calibri Light</vt:lpstr>
      <vt:lpstr>Cambria</vt:lpstr>
      <vt:lpstr>Cambria Math</vt:lpstr>
      <vt:lpstr>Fredoka One</vt:lpstr>
      <vt:lpstr>Hachi Maru Pop</vt:lpstr>
      <vt:lpstr>HP001 4 hàng</vt:lpstr>
      <vt:lpstr>Lilita One</vt:lpstr>
      <vt:lpstr>Nunito</vt:lpstr>
      <vt:lpstr>Nunito SemiBold</vt:lpstr>
      <vt:lpstr>Times New Roman</vt:lpstr>
      <vt:lpstr>UTM Davida</vt:lpstr>
      <vt:lpstr>Office Theme</vt:lpstr>
      <vt:lpstr>11_Office Theme</vt:lpstr>
      <vt:lpstr>Chibi Anime Characters for Pre-K by Slidesgo</vt:lpstr>
      <vt:lpstr>1_Office 主题​​</vt:lpstr>
      <vt:lpstr>1_Office Theme</vt:lpstr>
      <vt:lpstr>Custom Design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LONG</dc:creator>
  <cp:lastModifiedBy>LÔ THỊ DI</cp:lastModifiedBy>
  <cp:revision>172</cp:revision>
  <dcterms:created xsi:type="dcterms:W3CDTF">2023-04-19T08:21:59Z</dcterms:created>
  <dcterms:modified xsi:type="dcterms:W3CDTF">2024-12-17T12:32:23Z</dcterms:modified>
</cp:coreProperties>
</file>