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17"/>
  </p:notesMasterIdLst>
  <p:sldIdLst>
    <p:sldId id="256" r:id="rId4"/>
    <p:sldId id="339" r:id="rId5"/>
    <p:sldId id="267" r:id="rId6"/>
    <p:sldId id="275" r:id="rId7"/>
    <p:sldId id="274" r:id="rId8"/>
    <p:sldId id="276" r:id="rId9"/>
    <p:sldId id="280" r:id="rId10"/>
    <p:sldId id="278" r:id="rId11"/>
    <p:sldId id="269" r:id="rId12"/>
    <p:sldId id="271" r:id="rId13"/>
    <p:sldId id="272" r:id="rId14"/>
    <p:sldId id="28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E64B7-7324-4D34-B9AB-4F1A302114B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251AF-C062-4840-AA17-887FE0EE6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9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41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876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1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0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6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82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4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8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8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72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77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90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9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8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1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24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5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57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0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93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2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4E64-8FCA-4A77-8905-177737EF499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4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7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4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09845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9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KHỐI</a:t>
            </a:r>
            <a:r>
              <a:rPr kumimoji="0" lang="en-US" altLang="zh-CN" sz="6000" b="0" i="0" u="none" strike="noStrike" kern="800" cap="none" spc="0" normalizeH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LƯỢNG</a:t>
            </a:r>
            <a:endParaRPr kumimoji="0" lang="zh-CN" altLang="en-US" sz="6000" b="0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29324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(Sách giáo khoa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 4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một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10)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22645"/>
          <a:stretch/>
        </p:blipFill>
        <p:spPr>
          <a:xfrm>
            <a:off x="0" y="5848412"/>
            <a:ext cx="8315325" cy="100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l="-986" t="-1582" r="986" b="26879"/>
          <a:stretch/>
        </p:blipFill>
        <p:spPr>
          <a:xfrm>
            <a:off x="228601" y="5336279"/>
            <a:ext cx="5638800" cy="15217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7995" y="999238"/>
            <a:ext cx="10692293" cy="41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/>
              <a:t> Nhà </a:t>
            </a:r>
            <a:r>
              <a:rPr lang="vi-VN" sz="3600" dirty="0"/>
              <a:t>Minh có 6 người. Mỗi tháng nhà Minh ăn hết </a:t>
            </a:r>
            <a:r>
              <a:rPr lang="vi-VN" sz="3600"/>
              <a:t>khoảng 3  </a:t>
            </a:r>
            <a:r>
              <a:rPr lang="en-US" sz="3600"/>
              <a:t>  </a:t>
            </a:r>
            <a:r>
              <a:rPr lang="vi-VN" sz="3600"/>
              <a:t>? </a:t>
            </a:r>
            <a:r>
              <a:rPr lang="en-US" sz="3600"/>
              <a:t>  </a:t>
            </a:r>
            <a:r>
              <a:rPr lang="vi-VN" sz="3600"/>
              <a:t> gạo</a:t>
            </a:r>
            <a:r>
              <a:rPr lang="vi-VN" sz="3600" dirty="0"/>
              <a:t>. </a:t>
            </a:r>
            <a:endParaRPr lang="en-US" sz="3600" dirty="0"/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/>
              <a:t> Quả </a:t>
            </a:r>
            <a:r>
              <a:rPr lang="vi-VN" sz="3600" dirty="0"/>
              <a:t>thanh long cân nặng </a:t>
            </a:r>
            <a:r>
              <a:rPr lang="vi-VN" sz="3600"/>
              <a:t>khoảng 600 </a:t>
            </a:r>
            <a:r>
              <a:rPr lang="en-US" sz="3600"/>
              <a:t> </a:t>
            </a:r>
            <a:r>
              <a:rPr lang="vi-VN" sz="3600"/>
              <a:t> </a:t>
            </a:r>
            <a:r>
              <a:rPr lang="vi-VN" sz="3600" dirty="0"/>
              <a:t>?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3600" dirty="0"/>
              <a:t>c) Con bò cân nặng </a:t>
            </a:r>
            <a:r>
              <a:rPr lang="vi-VN" sz="3600"/>
              <a:t>khoảng 4 </a:t>
            </a:r>
            <a:r>
              <a:rPr lang="en-US" sz="3600"/>
              <a:t> </a:t>
            </a:r>
            <a:r>
              <a:rPr lang="vi-VN" sz="3600"/>
              <a:t> </a:t>
            </a:r>
            <a:r>
              <a:rPr lang="vi-VN" sz="3600" dirty="0"/>
              <a:t>? </a:t>
            </a:r>
            <a:r>
              <a:rPr lang="en-US" sz="3600" dirty="0"/>
              <a:t> </a:t>
            </a:r>
            <a:r>
              <a:rPr lang="vi-VN" sz="3600" dirty="0"/>
              <a:t>.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3600" dirty="0"/>
              <a:t>d) Chiếc xe tải chở được </a:t>
            </a:r>
            <a:r>
              <a:rPr lang="vi-VN" sz="3600"/>
              <a:t>khoảng 4   </a:t>
            </a:r>
            <a:r>
              <a:rPr lang="en-US" sz="3600"/>
              <a:t> </a:t>
            </a:r>
            <a:r>
              <a:rPr lang="vi-VN" sz="3600" dirty="0"/>
              <a:t>? </a:t>
            </a:r>
            <a:r>
              <a:rPr lang="en-US" sz="3600" dirty="0"/>
              <a:t>    </a:t>
            </a:r>
            <a:r>
              <a:rPr lang="vi-VN" sz="3600" dirty="0"/>
              <a:t>hàng. 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521712" y="388157"/>
            <a:ext cx="8507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/>
              <a:t>4. </a:t>
            </a:r>
            <a:r>
              <a:rPr lang="vi-VN" sz="3600"/>
              <a:t>Chọn </a:t>
            </a:r>
            <a:r>
              <a:rPr lang="vi-VN" sz="3600" dirty="0"/>
              <a:t>đơn vị đo khối lượng thích hợp: </a:t>
            </a:r>
            <a:endParaRPr lang="en-US" sz="3600" dirty="0"/>
          </a:p>
        </p:txBody>
      </p:sp>
      <p:sp>
        <p:nvSpPr>
          <p:cNvPr id="24" name="Rounded Rectangle 23"/>
          <p:cNvSpPr/>
          <p:nvPr/>
        </p:nvSpPr>
        <p:spPr>
          <a:xfrm>
            <a:off x="3624262" y="2035776"/>
            <a:ext cx="533400" cy="5842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460546" y="2032956"/>
            <a:ext cx="860831" cy="584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yến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288169" y="3684166"/>
            <a:ext cx="533400" cy="5842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458292" y="2844800"/>
            <a:ext cx="533400" cy="5842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485814" y="4488227"/>
            <a:ext cx="533400" cy="5842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458292" y="2844800"/>
            <a:ext cx="533400" cy="584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237369" y="3660396"/>
            <a:ext cx="635000" cy="6079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tạ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01664" y="4488227"/>
            <a:ext cx="901700" cy="584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tấn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6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185" r="12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0"/>
            <a:ext cx="312610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56848" y="0"/>
            <a:ext cx="472630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7592"/>
          <a:stretch>
            <a:fillRect/>
          </a:stretch>
        </p:blipFill>
        <p:spPr>
          <a:xfrm>
            <a:off x="5625465" y="1206500"/>
            <a:ext cx="6566535" cy="5651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6566535" cy="685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205648" y="4442746"/>
            <a:ext cx="1737743" cy="22093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9658" y="2970421"/>
            <a:ext cx="8011478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800" spc="527">
                <a:solidFill>
                  <a:srgbClr val="FE6B6B"/>
                </a:solidFill>
                <a:latin typeface="UTM Cookies" panose="02040603050506020204" pitchFamily="18" charset="0"/>
              </a:rPr>
              <a:t>Củ</a:t>
            </a:r>
            <a:r>
              <a:rPr lang="vi-VN" sz="13800" spc="527">
                <a:solidFill>
                  <a:srgbClr val="FE6B6B"/>
                </a:solidFill>
                <a:latin typeface="UTM Cookies" panose="02040603050506020204" pitchFamily="18" charset="0"/>
              </a:rPr>
              <a:t>ng</a:t>
            </a:r>
            <a:r>
              <a:rPr lang="en-US" sz="13800" spc="527">
                <a:solidFill>
                  <a:srgbClr val="FE6B6B"/>
                </a:solidFill>
                <a:latin typeface="UTM Cookies" panose="02040603050506020204" pitchFamily="18" charset="0"/>
              </a:rPr>
              <a:t> </a:t>
            </a:r>
            <a:r>
              <a:rPr lang="en-US" sz="13800" spc="527" dirty="0" err="1">
                <a:solidFill>
                  <a:srgbClr val="FE6B6B"/>
                </a:solidFill>
                <a:latin typeface="UTM Cookies" panose="02040603050506020204" pitchFamily="18" charset="0"/>
              </a:rPr>
              <a:t>cố</a:t>
            </a:r>
            <a:endParaRPr lang="en-US" sz="13800" spc="527" dirty="0">
              <a:solidFill>
                <a:srgbClr val="FE6B6B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21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185" r="12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0"/>
            <a:ext cx="312610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56848" y="0"/>
            <a:ext cx="472630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7592"/>
          <a:stretch>
            <a:fillRect/>
          </a:stretch>
        </p:blipFill>
        <p:spPr>
          <a:xfrm>
            <a:off x="5625465" y="1206500"/>
            <a:ext cx="6566535" cy="5651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6566535" cy="685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205648" y="4442746"/>
            <a:ext cx="1737743" cy="22093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59886" y="2970421"/>
            <a:ext cx="6550531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800" spc="527" dirty="0" err="1">
                <a:solidFill>
                  <a:srgbClr val="FE6B6B"/>
                </a:solidFill>
                <a:latin typeface="UTM Cookies" panose="02040603050506020204" pitchFamily="18" charset="0"/>
              </a:rPr>
              <a:t>Dặn</a:t>
            </a:r>
            <a:r>
              <a:rPr lang="en-US" sz="13800" spc="527" dirty="0">
                <a:solidFill>
                  <a:srgbClr val="FE6B6B"/>
                </a:solidFill>
                <a:latin typeface="UTM Cookies" panose="02040603050506020204" pitchFamily="18" charset="0"/>
              </a:rPr>
              <a:t> </a:t>
            </a:r>
            <a:r>
              <a:rPr lang="en-US" sz="13800" spc="527" dirty="0" err="1">
                <a:solidFill>
                  <a:srgbClr val="FE6B6B"/>
                </a:solidFill>
                <a:latin typeface="UTM Cookies" panose="02040603050506020204" pitchFamily="18" charset="0"/>
              </a:rPr>
              <a:t>dò</a:t>
            </a:r>
            <a:endParaRPr lang="en-US" sz="13800" spc="527" dirty="0">
              <a:solidFill>
                <a:srgbClr val="FE6B6B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5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185" r="12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0"/>
            <a:ext cx="312610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56848" y="0"/>
            <a:ext cx="472630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7592"/>
          <a:stretch>
            <a:fillRect/>
          </a:stretch>
        </p:blipFill>
        <p:spPr>
          <a:xfrm>
            <a:off x="5625465" y="1206500"/>
            <a:ext cx="6566535" cy="5651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6566535" cy="685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205648" y="4442746"/>
            <a:ext cx="1737743" cy="22093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21095" y="2007974"/>
            <a:ext cx="835342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500" spc="527" dirty="0">
                <a:solidFill>
                  <a:srgbClr val="FE6B6B"/>
                </a:solidFill>
                <a:latin typeface="UTM Cookies" panose="02040603050506020204" pitchFamily="18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847341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Bài 9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Ôn tập về khối l</a:t>
            </a:r>
            <a:r>
              <a:rPr kumimoji="0" lang="vi-VN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ư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ợng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90" r="7366" b="477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732" y="1"/>
            <a:ext cx="1921268" cy="13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7039" y="5361038"/>
            <a:ext cx="1469923" cy="1524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8527">
            <a:off x="-308657" y="262957"/>
            <a:ext cx="3251462" cy="10514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20994">
            <a:off x="-105463" y="2635872"/>
            <a:ext cx="1277701" cy="1472147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44" y="3350031"/>
            <a:ext cx="3660594" cy="36605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03862" y="1188720"/>
            <a:ext cx="8478982" cy="263513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Hãy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nêu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những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đơn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vị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đo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khối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lượng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đã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học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76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880" r="94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74" y="5402000"/>
            <a:ext cx="4876800" cy="1456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79991" y="0"/>
            <a:ext cx="656653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7825" y="-499075"/>
            <a:ext cx="6566535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06" y="3325093"/>
            <a:ext cx="3660594" cy="3660594"/>
          </a:xfrm>
          <a:prstGeom prst="rect">
            <a:avLst/>
          </a:prstGeom>
        </p:spPr>
      </p:pic>
      <p:sp>
        <p:nvSpPr>
          <p:cNvPr id="10" name="文本框 20"/>
          <p:cNvSpPr txBox="1"/>
          <p:nvPr/>
        </p:nvSpPr>
        <p:spPr>
          <a:xfrm>
            <a:off x="421691" y="2011540"/>
            <a:ext cx="11214394" cy="2436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altLang="zh-CN" sz="7200">
                <a:solidFill>
                  <a:srgbClr val="FF0000"/>
                </a:solidFill>
                <a:latin typeface="UTM Showcard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THỰC HÀNH</a:t>
            </a:r>
            <a:endParaRPr lang="vi-VN" altLang="zh-CN" sz="7200">
              <a:solidFill>
                <a:srgbClr val="FF0000"/>
              </a:solidFill>
              <a:latin typeface="UTM Showcard" panose="02040603050506020204" pitchFamily="18" charset="0"/>
              <a:ea typeface="字魂156号-萌趣苏打饼" panose="00000500000000000000" pitchFamily="2" charset="-122"/>
              <a:sym typeface="思源黑体 CN" panose="020B0500000000000000" pitchFamily="34" charset="-122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altLang="zh-CN" sz="7200">
                <a:solidFill>
                  <a:srgbClr val="FF0000"/>
                </a:solidFill>
                <a:latin typeface="UTM Showcard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LUYỆN </a:t>
            </a:r>
            <a:r>
              <a:rPr lang="en-US" altLang="zh-CN" sz="7200" dirty="0">
                <a:solidFill>
                  <a:srgbClr val="FF0000"/>
                </a:solidFill>
                <a:latin typeface="UTM Showcard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60948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90" r="7366" b="477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732" y="1"/>
            <a:ext cx="1921268" cy="13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7039" y="5361038"/>
            <a:ext cx="1469923" cy="1524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20994">
            <a:off x="-105463" y="2635872"/>
            <a:ext cx="1277701" cy="147214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20016" y="2550057"/>
            <a:ext cx="5752877" cy="126005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22" name="Teardrop 21"/>
          <p:cNvSpPr/>
          <p:nvPr/>
        </p:nvSpPr>
        <p:spPr>
          <a:xfrm rot="2802739">
            <a:off x="302750" y="2446737"/>
            <a:ext cx="1480417" cy="1471112"/>
          </a:xfrm>
          <a:prstGeom prst="teardrop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0537" y="2550057"/>
            <a:ext cx="1210962" cy="1235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1307" y="4200455"/>
            <a:ext cx="5589337" cy="1260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28" name="Teardrop 27"/>
          <p:cNvSpPr/>
          <p:nvPr/>
        </p:nvSpPr>
        <p:spPr>
          <a:xfrm rot="2802739">
            <a:off x="524282" y="4068960"/>
            <a:ext cx="1480417" cy="1471112"/>
          </a:xfrm>
          <a:prstGeom prst="teardrop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2956" y="4200455"/>
            <a:ext cx="1210962" cy="1235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208561" y="2521020"/>
            <a:ext cx="4358355" cy="126005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31" name="Teardrop 30"/>
          <p:cNvSpPr/>
          <p:nvPr/>
        </p:nvSpPr>
        <p:spPr>
          <a:xfrm rot="2802739">
            <a:off x="6804899" y="2383692"/>
            <a:ext cx="1480417" cy="1471112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950209" y="2521020"/>
            <a:ext cx="1210962" cy="1235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01819" y="4142623"/>
            <a:ext cx="4358355" cy="1260056"/>
          </a:xfrm>
          <a:prstGeom prst="roundRect">
            <a:avLst>
              <a:gd name="adj" fmla="val 50000"/>
            </a:avLst>
          </a:prstGeom>
          <a:solidFill>
            <a:srgbClr val="CEB2CD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34" name="Teardrop 33"/>
          <p:cNvSpPr/>
          <p:nvPr/>
        </p:nvSpPr>
        <p:spPr>
          <a:xfrm rot="2802739">
            <a:off x="6914322" y="4024662"/>
            <a:ext cx="1480417" cy="1471112"/>
          </a:xfrm>
          <a:prstGeom prst="teardrop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3467" y="4142623"/>
            <a:ext cx="1210962" cy="1235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d)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30098" y="2859128"/>
            <a:ext cx="471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 </a:t>
            </a:r>
            <a:r>
              <a:rPr lang="en-US" sz="3600" b="1" dirty="0" err="1"/>
              <a:t>tấn</a:t>
            </a:r>
            <a:r>
              <a:rPr lang="en-US" sz="3600" b="1" dirty="0"/>
              <a:t> =        </a:t>
            </a:r>
            <a:r>
              <a:rPr lang="en-US" sz="3600" b="1" dirty="0" err="1"/>
              <a:t>tạ</a:t>
            </a:r>
            <a:r>
              <a:rPr lang="en-US" sz="3600" b="1" dirty="0"/>
              <a:t> </a:t>
            </a:r>
            <a:r>
              <a:rPr lang="en-US" sz="3600" b="1"/>
              <a:t>=            kg</a:t>
            </a:r>
            <a:endParaRPr lang="en-US" sz="3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686325" y="4437052"/>
            <a:ext cx="309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 </a:t>
            </a:r>
            <a:r>
              <a:rPr lang="en-US" sz="3600" b="1" dirty="0" err="1"/>
              <a:t>yến</a:t>
            </a:r>
            <a:r>
              <a:rPr lang="en-US" sz="3600" b="1" dirty="0"/>
              <a:t> =        kg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59971" y="2789107"/>
            <a:ext cx="296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 </a:t>
            </a:r>
            <a:r>
              <a:rPr lang="en-US" sz="3600" b="1" dirty="0" err="1"/>
              <a:t>tạ</a:t>
            </a:r>
            <a:r>
              <a:rPr lang="en-US" sz="3600" b="1" dirty="0"/>
              <a:t> =           kg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84655" y="4494886"/>
            <a:ext cx="296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 </a:t>
            </a:r>
            <a:r>
              <a:rPr lang="en-US" sz="3600" b="1" dirty="0" err="1"/>
              <a:t>tấn</a:t>
            </a:r>
            <a:r>
              <a:rPr lang="en-US" sz="3600" b="1" dirty="0"/>
              <a:t> =         </a:t>
            </a:r>
            <a:r>
              <a:rPr lang="en-US" sz="3600" b="1" dirty="0" err="1"/>
              <a:t>tạ</a:t>
            </a:r>
            <a:r>
              <a:rPr lang="en-US" sz="3600" b="1" dirty="0"/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78" b="49806" l="39426" r="43769"/>
                    </a14:imgEffect>
                  </a14:imgLayer>
                </a14:imgProps>
              </a:ext>
            </a:extLst>
          </a:blip>
          <a:srcRect l="38883" t="41562" r="55688" b="49278"/>
          <a:stretch/>
        </p:blipFill>
        <p:spPr>
          <a:xfrm>
            <a:off x="5069686" y="2877810"/>
            <a:ext cx="569677" cy="6089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78" b="49806" l="39426" r="43769"/>
                    </a14:imgEffect>
                  </a14:imgLayer>
                </a14:imgProps>
              </a:ext>
            </a:extLst>
          </a:blip>
          <a:srcRect l="38883" t="41562" r="55688" b="49278"/>
          <a:stretch/>
        </p:blipFill>
        <p:spPr>
          <a:xfrm>
            <a:off x="3400022" y="2869252"/>
            <a:ext cx="569677" cy="6089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78" b="49806" l="39426" r="43769"/>
                    </a14:imgEffect>
                  </a14:imgLayer>
                </a14:imgProps>
              </a:ext>
            </a:extLst>
          </a:blip>
          <a:srcRect l="38883" t="41562" r="55688" b="49278"/>
          <a:stretch/>
        </p:blipFill>
        <p:spPr>
          <a:xfrm>
            <a:off x="3836897" y="4494886"/>
            <a:ext cx="569677" cy="6089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78" b="49806" l="39426" r="43769"/>
                    </a14:imgEffect>
                  </a14:imgLayer>
                </a14:imgProps>
              </a:ext>
            </a:extLst>
          </a:blip>
          <a:srcRect l="38883" t="41562" r="55688" b="49278"/>
          <a:stretch/>
        </p:blipFill>
        <p:spPr>
          <a:xfrm>
            <a:off x="10201420" y="4439270"/>
            <a:ext cx="569677" cy="6089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78" b="49806" l="39426" r="43769"/>
                    </a14:imgEffect>
                  </a14:imgLayer>
                </a14:imgProps>
              </a:ext>
            </a:extLst>
          </a:blip>
          <a:srcRect l="38883" t="41562" r="55688" b="49278"/>
          <a:stretch/>
        </p:blipFill>
        <p:spPr>
          <a:xfrm>
            <a:off x="9992905" y="2807789"/>
            <a:ext cx="569677" cy="608965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464199" y="2960424"/>
            <a:ext cx="707609" cy="456329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984568" y="2960425"/>
            <a:ext cx="1111432" cy="447549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00">
                <a:solidFill>
                  <a:srgbClr val="FF0000"/>
                </a:solidFill>
              </a:rPr>
              <a:t>1 000</a:t>
            </a:r>
            <a:endParaRPr lang="en-US" sz="3200" b="1" spc="-100" dirty="0">
              <a:solidFill>
                <a:srgbClr val="FF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795327" y="4546228"/>
            <a:ext cx="763289" cy="503091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90795" y="2862610"/>
            <a:ext cx="973895" cy="484642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170459" y="4501431"/>
            <a:ext cx="720956" cy="484642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876" y="855255"/>
            <a:ext cx="86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87267" y="889437"/>
            <a:ext cx="1016949" cy="70075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Số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71160" y="811100"/>
            <a:ext cx="86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74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90" r="7366" b="477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8611" t="50358" r="30417" b="33974"/>
          <a:stretch/>
        </p:blipFill>
        <p:spPr>
          <a:xfrm>
            <a:off x="2262057" y="2883529"/>
            <a:ext cx="6865318" cy="14767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93" b="48426" l="29115" r="69115">
                        <a14:foregroundMark x1="43490" y1="44722" x2="46615" y2="38704"/>
                      </a14:backgroundRemoval>
                    </a14:imgEffect>
                  </a14:imgLayer>
                </a14:imgProps>
              </a:ext>
            </a:extLst>
          </a:blip>
          <a:srcRect l="28611" t="33457" r="30417" b="49857"/>
          <a:stretch/>
        </p:blipFill>
        <p:spPr>
          <a:xfrm>
            <a:off x="2328295" y="936811"/>
            <a:ext cx="6832329" cy="15651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70732" y="1"/>
            <a:ext cx="1921268" cy="13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27039" y="5361038"/>
            <a:ext cx="1469923" cy="1524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20994">
            <a:off x="-105463" y="2635872"/>
            <a:ext cx="1277701" cy="1472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8611" t="66618" r="30417" b="18519"/>
          <a:stretch/>
        </p:blipFill>
        <p:spPr>
          <a:xfrm>
            <a:off x="2364164" y="4867999"/>
            <a:ext cx="6954403" cy="14190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18163" y="1429789"/>
            <a:ext cx="427168" cy="535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5100" y="5361710"/>
            <a:ext cx="508130" cy="52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52786" y="3325091"/>
            <a:ext cx="467360" cy="50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837" y="273467"/>
            <a:ext cx="86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62228" y="307649"/>
            <a:ext cx="1888621" cy="70075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&gt;, &lt;,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9247" y="289133"/>
            <a:ext cx="86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6230389" y="1325883"/>
            <a:ext cx="299258" cy="1554481"/>
          </a:xfrm>
          <a:prstGeom prst="rightBrace">
            <a:avLst>
              <a:gd name="adj1" fmla="val 61616"/>
              <a:gd name="adj2" fmla="val 525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 rot="5400000">
            <a:off x="4322617" y="5214854"/>
            <a:ext cx="299258" cy="1645919"/>
          </a:xfrm>
          <a:prstGeom prst="rightBrace">
            <a:avLst>
              <a:gd name="adj1" fmla="val 61616"/>
              <a:gd name="adj2" fmla="val 525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6719454" y="2867896"/>
            <a:ext cx="299258" cy="2405149"/>
          </a:xfrm>
          <a:prstGeom prst="rightBrace">
            <a:avLst>
              <a:gd name="adj1" fmla="val 61616"/>
              <a:gd name="adj2" fmla="val 525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619404" y="2327564"/>
            <a:ext cx="271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30 </a:t>
            </a:r>
            <a:r>
              <a:rPr lang="en-US" sz="3600" dirty="0" err="1"/>
              <a:t>tạ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5555671" y="4283826"/>
            <a:ext cx="339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40 kg = 4 </a:t>
            </a:r>
            <a:r>
              <a:rPr lang="en-US" sz="3600" dirty="0" err="1"/>
              <a:t>yến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513512" y="6281652"/>
            <a:ext cx="339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407 kg</a:t>
            </a:r>
          </a:p>
        </p:txBody>
      </p:sp>
      <p:sp>
        <p:nvSpPr>
          <p:cNvPr id="26" name="Right Brace 25"/>
          <p:cNvSpPr/>
          <p:nvPr/>
        </p:nvSpPr>
        <p:spPr>
          <a:xfrm rot="5400000">
            <a:off x="3875115" y="1558640"/>
            <a:ext cx="299258" cy="1061259"/>
          </a:xfrm>
          <a:prstGeom prst="rightBrace">
            <a:avLst>
              <a:gd name="adj1" fmla="val 61616"/>
              <a:gd name="adj2" fmla="val 525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19796" y="2330334"/>
            <a:ext cx="271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20 </a:t>
            </a:r>
            <a:r>
              <a:rPr lang="en-US" sz="3600" dirty="0" err="1"/>
              <a:t>tạ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33033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9" grpId="0" animBg="1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880" r="94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74" y="5402000"/>
            <a:ext cx="4876800" cy="1456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79991" y="0"/>
            <a:ext cx="656653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7825" y="-499075"/>
            <a:ext cx="6566535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06" y="3325093"/>
            <a:ext cx="3660594" cy="3660594"/>
          </a:xfrm>
          <a:prstGeom prst="rect">
            <a:avLst/>
          </a:prstGeom>
        </p:spPr>
      </p:pic>
      <p:sp>
        <p:nvSpPr>
          <p:cNvPr id="10" name="文本框 20"/>
          <p:cNvSpPr txBox="1"/>
          <p:nvPr/>
        </p:nvSpPr>
        <p:spPr>
          <a:xfrm>
            <a:off x="400135" y="2443921"/>
            <a:ext cx="1121439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>
                <a:solidFill>
                  <a:srgbClr val="FF0000"/>
                </a:solidFill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4319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0732" y="1"/>
            <a:ext cx="1921268" cy="139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9116" y="457083"/>
            <a:ext cx="5841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/>
              <a:t>3. </a:t>
            </a:r>
            <a:r>
              <a:rPr lang="vi-VN" sz="3600" dirty="0"/>
              <a:t>Năm ngoái, gia đình chú Ba thu hoạch được </a:t>
            </a:r>
            <a:r>
              <a:rPr lang="vi-VN" sz="3600"/>
              <a:t>2 tấn</a:t>
            </a:r>
            <a:br>
              <a:rPr lang="vi-VN" sz="3600"/>
            </a:br>
            <a:r>
              <a:rPr lang="vi-VN" sz="3600"/>
              <a:t>4 </a:t>
            </a:r>
            <a:r>
              <a:rPr lang="vi-VN" sz="3600" dirty="0"/>
              <a:t>tạ dưa hấu. Năm nay, chú giảm diện tích trồng dưa hấu để trồng thêm loại cây ăn quả khác nên lượng dưa hấu thu hoạch được giảm đi 4 lần so với năm </a:t>
            </a:r>
            <a:r>
              <a:rPr lang="vi-VN" sz="3600"/>
              <a:t>ngoái. Hỏi </a:t>
            </a:r>
            <a:r>
              <a:rPr lang="vi-VN" sz="3600" dirty="0"/>
              <a:t>năm nay nhà chú Ba thu hoạch được mấy </a:t>
            </a:r>
            <a:r>
              <a:rPr lang="vi-VN" sz="3600"/>
              <a:t>tạ dưa hấu</a:t>
            </a:r>
            <a:r>
              <a:rPr lang="vi-VN" sz="3600" dirty="0"/>
              <a:t>?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9862" t="27284" r="6736" b="7901"/>
          <a:stretch/>
        </p:blipFill>
        <p:spPr>
          <a:xfrm>
            <a:off x="6427805" y="1315122"/>
            <a:ext cx="5764195" cy="43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6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2092" t="9832" r="17508" b="8754"/>
          <a:stretch/>
        </p:blipFill>
        <p:spPr>
          <a:xfrm>
            <a:off x="2367955" y="3386903"/>
            <a:ext cx="9849446" cy="3471097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 rotWithShape="1">
          <a:blip r:embed="rId3"/>
          <a:srcRect l="78955" t="26505"/>
          <a:stretch/>
        </p:blipFill>
        <p:spPr>
          <a:xfrm flipH="1">
            <a:off x="-1" y="3416530"/>
            <a:ext cx="2316429" cy="34414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49213"/>
            <a:ext cx="116365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giải</a:t>
            </a:r>
            <a:endParaRPr lang="en-US" sz="4000" b="1" dirty="0"/>
          </a:p>
          <a:p>
            <a:pPr algn="ctr">
              <a:lnSpc>
                <a:spcPct val="150000"/>
              </a:lnSpc>
            </a:pPr>
            <a:r>
              <a:rPr lang="en-US" sz="4000" dirty="0" err="1"/>
              <a:t>Đổi</a:t>
            </a:r>
            <a:r>
              <a:rPr lang="en-US" sz="4000" dirty="0"/>
              <a:t> 2 </a:t>
            </a:r>
            <a:r>
              <a:rPr lang="en-US" sz="4000" dirty="0" err="1"/>
              <a:t>tấn</a:t>
            </a:r>
            <a:r>
              <a:rPr lang="en-US" sz="4000" dirty="0"/>
              <a:t> 4 </a:t>
            </a:r>
            <a:r>
              <a:rPr lang="en-US" sz="4000" dirty="0" err="1"/>
              <a:t>tạ</a:t>
            </a:r>
            <a:r>
              <a:rPr lang="en-US" sz="4000" dirty="0"/>
              <a:t> = 24 </a:t>
            </a:r>
            <a:r>
              <a:rPr lang="en-US" sz="4000" dirty="0" err="1"/>
              <a:t>tạ</a:t>
            </a:r>
            <a:r>
              <a:rPr lang="en-US" sz="4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/>
              <a:t>Năm</a:t>
            </a:r>
            <a:r>
              <a:rPr lang="en-US" sz="3600" dirty="0"/>
              <a:t> </a:t>
            </a:r>
            <a:r>
              <a:rPr lang="vi-VN" sz="3600" dirty="0"/>
              <a:t>nay nhà chú Ba thu hoạch được </a:t>
            </a:r>
            <a:r>
              <a:rPr lang="en-US" sz="3600" dirty="0" err="1"/>
              <a:t>số</a:t>
            </a:r>
            <a:r>
              <a:rPr lang="vi-VN" sz="3600" dirty="0"/>
              <a:t> tạ dưa hấu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24 : 4 = 6 (</a:t>
            </a:r>
            <a:r>
              <a:rPr lang="en-US" sz="4000" dirty="0" err="1"/>
              <a:t>tạ</a:t>
            </a:r>
            <a:r>
              <a:rPr lang="en-US" sz="40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                    </a:t>
            </a:r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: 6 </a:t>
            </a:r>
            <a:r>
              <a:rPr lang="en-US" sz="4000" dirty="0" err="1"/>
              <a:t>tạ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697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292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Calibri Light</vt:lpstr>
      <vt:lpstr>Fujiyama</vt:lpstr>
      <vt:lpstr>Tahoma</vt:lpstr>
      <vt:lpstr>UTM Cookies</vt:lpstr>
      <vt:lpstr>UTM HelvetIns</vt:lpstr>
      <vt:lpstr>UTM Showcard</vt:lpstr>
      <vt:lpstr>Verdana</vt:lpstr>
      <vt:lpstr>华康方圆体W7</vt:lpstr>
      <vt:lpstr>字体视界-蓝瘦想哭体</vt:lpstr>
      <vt:lpstr>字魂156号-萌趣苏打饼</vt:lpstr>
      <vt:lpstr>思源黑体 CN</vt:lpstr>
      <vt:lpstr>方正少儿简体</vt:lpstr>
      <vt:lpstr>Office Theme</vt:lpstr>
      <vt:lpstr>更多模版请关注:尚佳素材公社shop64427429.taobao.com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</cp:lastModifiedBy>
  <cp:revision>49</cp:revision>
  <dcterms:created xsi:type="dcterms:W3CDTF">2023-04-05T01:32:44Z</dcterms:created>
  <dcterms:modified xsi:type="dcterms:W3CDTF">2023-04-20T03:56:51Z</dcterms:modified>
</cp:coreProperties>
</file>