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51" r:id="rId5"/>
    <p:sldMasterId id="2147483763" r:id="rId6"/>
  </p:sldMasterIdLst>
  <p:notesMasterIdLst>
    <p:notesMasterId r:id="rId24"/>
  </p:notesMasterIdLst>
  <p:sldIdLst>
    <p:sldId id="1582" r:id="rId7"/>
    <p:sldId id="799" r:id="rId8"/>
    <p:sldId id="801" r:id="rId9"/>
    <p:sldId id="1575" r:id="rId10"/>
    <p:sldId id="387" r:id="rId11"/>
    <p:sldId id="1593" r:id="rId12"/>
    <p:sldId id="7643" r:id="rId13"/>
    <p:sldId id="1600" r:id="rId14"/>
    <p:sldId id="7667" r:id="rId15"/>
    <p:sldId id="7653" r:id="rId16"/>
    <p:sldId id="1585" r:id="rId17"/>
    <p:sldId id="7668" r:id="rId18"/>
    <p:sldId id="261" r:id="rId19"/>
    <p:sldId id="332" r:id="rId20"/>
    <p:sldId id="7662" r:id="rId21"/>
    <p:sldId id="258" r:id="rId22"/>
    <p:sldId id="76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799"/>
            <p14:sldId id="801"/>
            <p14:sldId id="1575"/>
            <p14:sldId id="387"/>
            <p14:sldId id="1593"/>
            <p14:sldId id="7643"/>
            <p14:sldId id="1600"/>
            <p14:sldId id="7667"/>
            <p14:sldId id="7653"/>
            <p14:sldId id="1585"/>
            <p14:sldId id="7668"/>
            <p14:sldId id="261"/>
            <p14:sldId id="332"/>
            <p14:sldId id="766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89376" autoAdjust="0"/>
  </p:normalViewPr>
  <p:slideViewPr>
    <p:cSldViewPr snapToGrid="0">
      <p:cViewPr varScale="1">
        <p:scale>
          <a:sx n="84" d="100"/>
          <a:sy n="84" d="100"/>
        </p:scale>
        <p:origin x="57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5036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901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AE20F465-527A-49DB-93B4-AD046F592ABD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7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</p:spPr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B23128A7-346A-4F23-9BD1-CEC201610276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75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F034A-A530-4BEC-9B8B-1CDA31A36F09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11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686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34C66-0128-4B63-A426-C685864C797B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98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28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82" y="666750"/>
            <a:ext cx="5722988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504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504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>
              <a:defRPr/>
            </a:pPr>
            <a:fld id="{8DD81944-44F3-4541-9AEE-6396804530BD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2026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39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448ED-1A47-43D4-A196-370F5C2B4404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66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62CD0-7A4A-4B6E-B2BA-9D250451DE5A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06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58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3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26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BEEC5B-CFDF-4FF1-B2DD-AC502ABAAD1F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76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A29E-CA3A-4CD1-8133-35D5ABDAA156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69"/>
            <a:ext cx="78232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836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FF793-D017-44A0-9F94-909E39B85A79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85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0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20377-08FE-4819-82E9-3283327E777A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18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89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0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74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0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98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46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94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8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119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75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0105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002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6139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205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69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3748-216A-4FFA-93DF-61A19C77D29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B376-6551-4397-A849-BA2D98101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25/11/2024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136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8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468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1EEFF5-8528-429F-B42A-F95E1B31978B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136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45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1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1EEFF5-8528-429F-B42A-F95E1B31978B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7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2.png"/><Relationship Id="rId4" Type="http://schemas.openxmlformats.org/officeDocument/2006/relationships/image" Target="../media/image16.wmf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363699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6D3D78C-BF10-8D03-C0F3-2811F3376706}"/>
              </a:ext>
            </a:extLst>
          </p:cNvPr>
          <p:cNvSpPr txBox="1"/>
          <p:nvPr/>
        </p:nvSpPr>
        <p:spPr>
          <a:xfrm>
            <a:off x="446499" y="444198"/>
            <a:ext cx="11274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prstClr val="black"/>
                </a:solidFill>
                <a:latin typeface="Arial"/>
              </a:rPr>
              <a:t>2. </a:t>
            </a:r>
            <a:r>
              <a:rPr lang="vi-VN" sz="3600" b="1">
                <a:solidFill>
                  <a:prstClr val="black"/>
                </a:solidFill>
                <a:latin typeface="Arial"/>
              </a:rPr>
              <a:t>Trong vườn có 24 bông hoa, trong đó có 21 bông hoa hồng. Hỏi số bông hoa hồng chiếm bao nhiêu phần trăm số bông hoa trong vườn?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D3E5A-F648-25DC-5CC0-594E8C532AAB}"/>
              </a:ext>
            </a:extLst>
          </p:cNvPr>
          <p:cNvSpPr txBox="1"/>
          <p:nvPr/>
        </p:nvSpPr>
        <p:spPr>
          <a:xfrm>
            <a:off x="720705" y="2551837"/>
            <a:ext cx="11274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u="sng">
                <a:solidFill>
                  <a:prstClr val="black"/>
                </a:solidFill>
                <a:latin typeface="Arial"/>
              </a:rPr>
              <a:t>Bài giải</a:t>
            </a:r>
          </a:p>
          <a:p>
            <a:pPr lvl="0">
              <a:defRPr/>
            </a:pPr>
            <a:r>
              <a:rPr lang="vi-VN" sz="3600" b="1">
                <a:solidFill>
                  <a:prstClr val="black"/>
                </a:solidFill>
                <a:latin typeface="Arial"/>
              </a:rPr>
              <a:t>Số bông hoa hồng chiếm số phần trăm số bông hoa trong vườn là:</a:t>
            </a:r>
          </a:p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Arial"/>
              </a:rPr>
              <a:t>21 : 24 = 0,875</a:t>
            </a:r>
          </a:p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Arial"/>
              </a:rPr>
              <a:t>0,875 = 87,5%</a:t>
            </a:r>
          </a:p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Arial"/>
              </a:rPr>
              <a:t>                               Đáp số: 87,5%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36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7D672-D703-8697-9300-98002757B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30F57-E940-5922-69FA-248D51B8F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F7784493-B859-72B2-190C-17C1251AA1A1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70C907E-2C70-AC44-DE61-EAB183B89CF5}"/>
              </a:ext>
            </a:extLst>
          </p:cNvPr>
          <p:cNvSpPr txBox="1"/>
          <p:nvPr/>
        </p:nvSpPr>
        <p:spPr>
          <a:xfrm>
            <a:off x="446499" y="444198"/>
            <a:ext cx="11274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prstClr val="black"/>
                </a:solidFill>
                <a:latin typeface="Arial"/>
              </a:rPr>
              <a:t>3. </a:t>
            </a:r>
            <a:r>
              <a:rPr lang="vi-VN" sz="3600" b="1">
                <a:solidFill>
                  <a:prstClr val="black"/>
                </a:solidFill>
                <a:latin typeface="Arial"/>
              </a:rPr>
              <a:t>Trong ngày Quốc tế Thiếu nhi, cửa hàng đồ chơi bán được 75 rô-bốt và 60 búp bê. Hỏi số rô-bốt đã bán bằng bao nhiêu phần trăm số búp bê đã bán?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02D83F-6533-B698-678B-2C2CBE180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55" y="2403534"/>
            <a:ext cx="7356764" cy="388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87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8ED9971-2F48-515C-1A06-64EFCA122E7A}"/>
              </a:ext>
            </a:extLst>
          </p:cNvPr>
          <p:cNvSpPr txBox="1"/>
          <p:nvPr/>
        </p:nvSpPr>
        <p:spPr>
          <a:xfrm>
            <a:off x="458777" y="1400161"/>
            <a:ext cx="11274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>
                <a:solidFill>
                  <a:prstClr val="black"/>
                </a:solidFill>
                <a:latin typeface="Arial"/>
              </a:rPr>
              <a:t>Bài giải</a:t>
            </a:r>
          </a:p>
          <a:p>
            <a:pPr lvl="0">
              <a:defRPr/>
            </a:pPr>
            <a:r>
              <a:rPr lang="en-US" sz="3600" b="1">
                <a:solidFill>
                  <a:prstClr val="black"/>
                </a:solidFill>
                <a:latin typeface="Arial"/>
              </a:rPr>
              <a:t>Số rô-bốt đã bán bằng số phần trăm số búp bê đã bán là:</a:t>
            </a:r>
          </a:p>
          <a:p>
            <a:pPr lvl="0" algn="ctr">
              <a:defRPr/>
            </a:pPr>
            <a:r>
              <a:rPr lang="en-US" sz="3600" b="1">
                <a:solidFill>
                  <a:prstClr val="black"/>
                </a:solidFill>
                <a:latin typeface="Arial"/>
              </a:rPr>
              <a:t>75 : 60 = 1,25</a:t>
            </a:r>
          </a:p>
          <a:p>
            <a:pPr lvl="0" algn="ctr">
              <a:defRPr/>
            </a:pPr>
            <a:r>
              <a:rPr lang="en-US" sz="3600" b="1">
                <a:solidFill>
                  <a:prstClr val="black"/>
                </a:solidFill>
                <a:latin typeface="Arial"/>
              </a:rPr>
              <a:t>1,25 = 125%</a:t>
            </a:r>
          </a:p>
          <a:p>
            <a:pPr lvl="0" algn="ctr">
              <a:defRPr/>
            </a:pPr>
            <a:r>
              <a:rPr lang="en-US" sz="3600" b="1">
                <a:solidFill>
                  <a:prstClr val="black"/>
                </a:solidFill>
                <a:latin typeface="Arial"/>
              </a:rPr>
              <a:t>                               Đáp số: 125%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279587" y="120228"/>
            <a:ext cx="11632826" cy="6312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3124878" y="1813224"/>
            <a:ext cx="652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Nhắc</a:t>
            </a: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lại cách tìm tỉ số ph</a:t>
            </a:r>
            <a:r>
              <a:rPr lang="vi-VN" sz="2800" b="1" noProof="0">
                <a:solidFill>
                  <a:prstClr val="black"/>
                </a:solidFill>
                <a:latin typeface="Arial"/>
              </a:rPr>
              <a:t>ầ</a:t>
            </a: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4" descr="220,000+ Hình ảnh Giảm Giá tải xuống miễn phí - Pikbest">
            <a:extLst>
              <a:ext uri="{FF2B5EF4-FFF2-40B4-BE49-F238E27FC236}">
                <a16:creationId xmlns:a16="http://schemas.microsoft.com/office/drawing/2014/main" id="{405FFAA4-BA4C-11A7-14AF-D39AEBE490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A284EFF-30C2-7B82-54CD-05D8F3EFAA3D}"/>
              </a:ext>
            </a:extLst>
          </p:cNvPr>
          <p:cNvSpPr txBox="1"/>
          <p:nvPr/>
        </p:nvSpPr>
        <p:spPr>
          <a:xfrm>
            <a:off x="1413164" y="2951946"/>
            <a:ext cx="10235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/>
              <a:t>Xác định tỉ số phần trăm của số HS nam hoặc nữ với tổng số HS trong lớp hoặc trong tổ của mình.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38">
            <a:extLst>
              <a:ext uri="{FF2B5EF4-FFF2-40B4-BE49-F238E27FC236}">
                <a16:creationId xmlns:a16="http://schemas.microsoft.com/office/drawing/2014/main" id="{433664CA-F0F8-452B-8399-CEFE9024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75463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3" name="Picture 4" descr="teddy_bear_reading_st_a_hc">
            <a:extLst>
              <a:ext uri="{FF2B5EF4-FFF2-40B4-BE49-F238E27FC236}">
                <a16:creationId xmlns:a16="http://schemas.microsoft.com/office/drawing/2014/main" id="{214D4B9A-589E-4523-B934-67EAFC439C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40673"/>
            <a:ext cx="2819400" cy="25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5" descr="tamtay11">
            <a:extLst>
              <a:ext uri="{FF2B5EF4-FFF2-40B4-BE49-F238E27FC236}">
                <a16:creationId xmlns:a16="http://schemas.microsoft.com/office/drawing/2014/main" id="{70225C87-69CE-4E78-A502-0505BDAAB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699" y="4718898"/>
            <a:ext cx="2305665" cy="210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03EFBD58-1787-4D13-95A8-D14423500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29975" y="154194"/>
            <a:ext cx="1938025" cy="271384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40ACE4C-E20A-49A3-98F1-97989D9B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79" y="2503969"/>
            <a:ext cx="1772266" cy="166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WordArt 5">
            <a:extLst>
              <a:ext uri="{FF2B5EF4-FFF2-40B4-BE49-F238E27FC236}">
                <a16:creationId xmlns:a16="http://schemas.microsoft.com/office/drawing/2014/main" id="{83F61D90-3874-4A98-83F7-0AA771D2A7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5445" y="2218221"/>
            <a:ext cx="6367154" cy="2198524"/>
          </a:xfrm>
          <a:prstGeom prst="rect">
            <a:avLst/>
          </a:prstGeom>
          <a:noFill/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Calibri"/>
                <a:cs typeface="Arial" charset="0"/>
              </a:rPr>
              <a:t>SẮC MÀU BÍ ẨN</a:t>
            </a: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60652D58-D408-4AF6-84BB-B30BDBB7D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918" y="4185492"/>
            <a:ext cx="1772266" cy="1424096"/>
          </a:xfrm>
          <a:prstGeom prst="sun">
            <a:avLst>
              <a:gd name="adj" fmla="val 32463"/>
            </a:avLst>
          </a:prstGeom>
          <a:solidFill>
            <a:srgbClr val="00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12" name="Picture 11" descr="Floral">
            <a:hlinkClick r:id="" action="ppaction://noaction"/>
            <a:extLst>
              <a:ext uri="{FF2B5EF4-FFF2-40B4-BE49-F238E27FC236}">
                <a16:creationId xmlns:a16="http://schemas.microsoft.com/office/drawing/2014/main" id="{2680A0E5-5571-4E34-BFE3-A62FA39C0C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567" y="3980711"/>
            <a:ext cx="1896769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4BBD0CCD48A74000B8F6581C91102746[1]">
            <a:extLst>
              <a:ext uri="{FF2B5EF4-FFF2-40B4-BE49-F238E27FC236}">
                <a16:creationId xmlns:a16="http://schemas.microsoft.com/office/drawing/2014/main" id="{18FEBB81-0B8E-4378-9E2F-2690D6A95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1" y="171324"/>
            <a:ext cx="1190625" cy="182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12C61C73-DD6D-4691-8F68-253A3CD21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3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5" name="Picture 17" descr="rose19">
            <a:extLst>
              <a:ext uri="{FF2B5EF4-FFF2-40B4-BE49-F238E27FC236}">
                <a16:creationId xmlns:a16="http://schemas.microsoft.com/office/drawing/2014/main" id="{9A519596-F04E-4DB8-85D5-320FD93748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070" y="4659476"/>
            <a:ext cx="1747705" cy="219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48" descr="tro choi">
            <a:extLst>
              <a:ext uri="{FF2B5EF4-FFF2-40B4-BE49-F238E27FC236}">
                <a16:creationId xmlns:a16="http://schemas.microsoft.com/office/drawing/2014/main" id="{EC82BB7D-4A27-4C41-91E7-3323D51E0C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866885"/>
            <a:ext cx="5528955" cy="169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7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3429000" y="0"/>
            <a:ext cx="5715000" cy="1143000"/>
          </a:xfrm>
          <a:prstGeom prst="cloud">
            <a:avLst/>
          </a:prstGeom>
          <a:solidFill>
            <a:srgbClr val="00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987" name="WordArt 6"/>
          <p:cNvSpPr>
            <a:spLocks noChangeArrowheads="1" noChangeShapeType="1" noTextEdit="1"/>
          </p:cNvSpPr>
          <p:nvPr/>
        </p:nvSpPr>
        <p:spPr bwMode="auto">
          <a:xfrm>
            <a:off x="4343400" y="66675"/>
            <a:ext cx="3771900" cy="8001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Arial"/>
                <a:cs typeface="Arial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61076" y="935038"/>
                <a:ext cx="4606925" cy="10703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6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Viết </a:t>
                </a:r>
                <a:r>
                  <a:rPr lang="en-US" sz="26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dưới</a:t>
                </a:r>
                <a:r>
                  <a:rPr lang="en-US" sz="26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dạng</a:t>
                </a:r>
                <a:r>
                  <a:rPr lang="en-US" sz="26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số</a:t>
                </a:r>
                <a:r>
                  <a:rPr lang="en-US" sz="26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thập</a:t>
                </a:r>
                <a:r>
                  <a:rPr lang="en-US" sz="26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phân</a:t>
                </a:r>
                <a:r>
                  <a:rPr lang="en-US" sz="26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𝟔𝟖</m:t>
                        </m:r>
                      </m:num>
                      <m:den>
                        <m:r>
                          <a:rPr lang="en-US" sz="2600" b="1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600" b="1" dirty="0">
                  <a:solidFill>
                    <a:srgbClr val="7030A0"/>
                  </a:solidFill>
                  <a:latin typeface="Calibri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076" y="935038"/>
                <a:ext cx="4606925" cy="1070358"/>
              </a:xfrm>
              <a:prstGeom prst="rect">
                <a:avLst/>
              </a:prstGeom>
              <a:blipFill>
                <a:blip r:embed="rId2"/>
                <a:stretch>
                  <a:fillRect t="-39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4198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531938" y="3848100"/>
            <a:ext cx="4589462" cy="1097699"/>
            <a:chOff x="8021" y="3821411"/>
            <a:chExt cx="4563980" cy="562323"/>
          </a:xfrm>
        </p:grpSpPr>
        <p:sp>
          <p:nvSpPr>
            <p:cNvPr id="10" name="TextBox 9"/>
            <p:cNvSpPr txBox="1"/>
            <p:nvPr/>
          </p:nvSpPr>
          <p:spPr>
            <a:xfrm>
              <a:off x="8021" y="3821411"/>
              <a:ext cx="4404533" cy="425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Calibri"/>
                <a:cs typeface="Arial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grpSp>
          <p:nvGrpSpPr>
            <p:cNvPr id="42021" name="Group 13"/>
            <p:cNvGrpSpPr>
              <a:grpSpLocks/>
            </p:cNvGrpSpPr>
            <p:nvPr/>
          </p:nvGrpSpPr>
          <p:grpSpPr bwMode="auto">
            <a:xfrm>
              <a:off x="227459" y="3958035"/>
              <a:ext cx="4344542" cy="425699"/>
              <a:chOff x="227577" y="4110435"/>
              <a:chExt cx="2667189" cy="42569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27577" y="4121820"/>
                <a:ext cx="2667189" cy="25226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600">
                    <a:solidFill>
                      <a:prstClr val="black"/>
                    </a:solidFill>
                    <a:latin typeface="Calibri"/>
                    <a:cs typeface="Arial" charset="0"/>
                  </a:rPr>
                  <a:t>  </a:t>
                </a:r>
                <a:endParaRPr lang="en-US" sz="2600" dirty="0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3659" y="4110435"/>
                <a:ext cx="2232996" cy="425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24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Viết</a:t>
                </a:r>
                <a:r>
                  <a:rPr lang="en-US" sz="24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0,89 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dưới</a:t>
                </a:r>
                <a:r>
                  <a:rPr lang="en-US" sz="24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dạng</a:t>
                </a:r>
                <a:r>
                  <a:rPr lang="en-US" sz="24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tỉ</a:t>
                </a:r>
                <a:r>
                  <a:rPr lang="en-US" sz="24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số</a:t>
                </a:r>
                <a:r>
                  <a:rPr lang="en-US" sz="24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phần</a:t>
                </a:r>
                <a:r>
                  <a:rPr lang="en-US" sz="2400" b="1" dirty="0">
                    <a:solidFill>
                      <a:srgbClr val="7030A0"/>
                    </a:solidFill>
                    <a:latin typeface="Calibri"/>
                    <a:cs typeface="Arial" charset="0"/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  <a:latin typeface="Calibri"/>
                    <a:cs typeface="Arial" charset="0"/>
                  </a:rPr>
                  <a:t>trăm</a:t>
                </a:r>
                <a:endParaRPr lang="en-US" sz="2400" b="1" dirty="0">
                  <a:solidFill>
                    <a:srgbClr val="7030A0"/>
                  </a:solidFill>
                  <a:latin typeface="Calibri"/>
                  <a:cs typeface="Arial" charset="0"/>
                </a:endParaRPr>
              </a:p>
            </p:txBody>
          </p:sp>
        </p:grp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6061075" y="3843337"/>
            <a:ext cx="4770438" cy="1287908"/>
            <a:chOff x="4413250" y="3812247"/>
            <a:chExt cx="5030309" cy="666109"/>
          </a:xfrm>
        </p:grpSpPr>
        <p:sp>
          <p:nvSpPr>
            <p:cNvPr id="11" name="TextBox 10"/>
            <p:cNvSpPr txBox="1"/>
            <p:nvPr/>
          </p:nvSpPr>
          <p:spPr>
            <a:xfrm>
              <a:off x="4413250" y="3812247"/>
              <a:ext cx="4730666" cy="429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  <a:latin typeface="Calibri"/>
                <a:cs typeface="Arial" charset="0"/>
              </a:endParaRPr>
            </a:p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4450078" y="3924732"/>
                  <a:ext cx="4993481" cy="553624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vi-VN" sz="26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charset="0"/>
                    </a:rPr>
                    <a:t>Viết</a:t>
                  </a: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6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1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600" b="1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:r>
                    <a:rPr lang="en-US" sz="2600" b="1" dirty="0" err="1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dưới</a:t>
                  </a: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:r>
                    <a:rPr lang="en-US" sz="2600" b="1" dirty="0" err="1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dạng</a:t>
                  </a: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:r>
                    <a:rPr lang="en-US" sz="2600" b="1" dirty="0" err="1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số</a:t>
                  </a: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:r>
                    <a:rPr lang="en-US" sz="2600" b="1" dirty="0" err="1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thập</a:t>
                  </a: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:r>
                    <a:rPr lang="en-US" sz="2600" b="1" dirty="0" err="1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phân</a:t>
                  </a: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,</a:t>
                  </a:r>
                </a:p>
                <a:p>
                  <a:pPr algn="ctr">
                    <a:defRPr/>
                  </a:pP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:r>
                    <a:rPr lang="en-US" sz="2600" b="1" dirty="0" err="1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tỉ</a:t>
                  </a: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:r>
                    <a:rPr lang="en-US" sz="2600" b="1" dirty="0" err="1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số</a:t>
                  </a: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:r>
                    <a:rPr lang="en-US" sz="2600" b="1" dirty="0" err="1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phần</a:t>
                  </a:r>
                  <a:r>
                    <a:rPr lang="en-US" sz="2600" b="1" dirty="0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 </a:t>
                  </a:r>
                  <a:r>
                    <a:rPr lang="en-US" sz="2600" b="1" dirty="0" err="1">
                      <a:solidFill>
                        <a:srgbClr val="7030A0"/>
                      </a:solidFill>
                      <a:latin typeface="Calibri"/>
                      <a:cs typeface="Arial" charset="0"/>
                    </a:rPr>
                    <a:t>trăm</a:t>
                  </a:r>
                  <a:endParaRPr lang="vi-VN" sz="26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0078" y="3924732"/>
                  <a:ext cx="4993481" cy="553624"/>
                </a:xfrm>
                <a:prstGeom prst="rect">
                  <a:avLst/>
                </a:prstGeom>
                <a:blipFill>
                  <a:blip r:embed="rId6"/>
                  <a:stretch>
                    <a:fillRect l="-901" r="-901" b="-142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1530350" y="914402"/>
            <a:ext cx="4413250" cy="900113"/>
            <a:chOff x="6350" y="913662"/>
            <a:chExt cx="4413250" cy="900493"/>
          </a:xfrm>
        </p:grpSpPr>
        <p:sp>
          <p:nvSpPr>
            <p:cNvPr id="3" name="TextBox 2"/>
            <p:cNvSpPr txBox="1"/>
            <p:nvPr/>
          </p:nvSpPr>
          <p:spPr>
            <a:xfrm>
              <a:off x="6350" y="921603"/>
              <a:ext cx="4413250" cy="892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2600" dirty="0">
                <a:solidFill>
                  <a:prstClr val="black"/>
                </a:solidFill>
                <a:latin typeface="Calibri"/>
                <a:cs typeface="Arial" charset="0"/>
              </a:endParaRPr>
            </a:p>
            <a:p>
              <a:pPr algn="ctr">
                <a:defRPr/>
              </a:pPr>
              <a:endParaRPr lang="en-US" sz="2600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1235339" y="913662"/>
                  <a:ext cx="2045753" cy="6764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600" dirty="0">
                      <a:solidFill>
                        <a:prstClr val="black"/>
                      </a:solidFill>
                      <a:latin typeface="Calibri"/>
                      <a:cs typeface="Arial" charset="0"/>
                    </a:rPr>
                    <a:t>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𝟐𝟓</m:t>
                          </m:r>
                        </m:num>
                        <m:den>
                          <m:r>
                            <a:rPr lang="en-US" sz="2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en-US" sz="2600" b="1" dirty="0">
                      <a:solidFill>
                        <a:srgbClr val="FF0000"/>
                      </a:solidFill>
                      <a:latin typeface="Calibri"/>
                      <a:cs typeface="Arial" charset="0"/>
                    </a:rPr>
                    <a:t> = ………%</a:t>
                  </a:r>
                  <a:endParaRPr lang="en-US" sz="26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339" y="913662"/>
                  <a:ext cx="2045753" cy="676432"/>
                </a:xfrm>
                <a:prstGeom prst="rect">
                  <a:avLst/>
                </a:prstGeom>
                <a:blipFill>
                  <a:blip r:embed="rId7"/>
                  <a:stretch>
                    <a:fillRect r="-4478" b="-99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1355725" y="1795464"/>
            <a:ext cx="4857750" cy="1100137"/>
            <a:chOff x="-168441" y="1794920"/>
            <a:chExt cx="4857750" cy="1100680"/>
          </a:xfrm>
        </p:grpSpPr>
        <p:grpSp>
          <p:nvGrpSpPr>
            <p:cNvPr id="42012" name="Group 23"/>
            <p:cNvGrpSpPr>
              <a:grpSpLocks/>
            </p:cNvGrpSpPr>
            <p:nvPr/>
          </p:nvGrpSpPr>
          <p:grpSpPr bwMode="auto">
            <a:xfrm>
              <a:off x="-168441" y="2056986"/>
              <a:ext cx="4857750" cy="838614"/>
              <a:chOff x="-168441" y="2650544"/>
              <a:chExt cx="4857750" cy="83861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166" y="2650544"/>
                <a:ext cx="4419600" cy="83861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-168441" y="2818902"/>
                    <a:ext cx="4857750" cy="631575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𝟏𝟎𝟎</m:t>
                            </m:r>
                          </m:den>
                        </m:f>
                      </m:oMath>
                    </a14:m>
                    <a:r>
                      <a:rPr lang="en-US" sz="2400" b="1" dirty="0">
                        <a:solidFill>
                          <a:srgbClr val="7030A0"/>
                        </a:solidFill>
                        <a:latin typeface="Calibri"/>
                        <a:cs typeface="Arial" charset="0"/>
                      </a:rPr>
                      <a:t> = 25%</a:t>
                    </a:r>
                    <a:endParaRPr lang="en-US" sz="2400" b="1" dirty="0">
                      <a:solidFill>
                        <a:prstClr val="black"/>
                      </a:solidFill>
                      <a:latin typeface="Calibri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8441" y="2818902"/>
                    <a:ext cx="4857750" cy="63157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86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Down Arrow 24"/>
            <p:cNvSpPr/>
            <p:nvPr/>
          </p:nvSpPr>
          <p:spPr>
            <a:xfrm>
              <a:off x="2093747" y="1794920"/>
              <a:ext cx="306387" cy="26206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5915026" y="1784350"/>
            <a:ext cx="5057775" cy="1100138"/>
            <a:chOff x="-168441" y="1794920"/>
            <a:chExt cx="5010150" cy="1100202"/>
          </a:xfrm>
        </p:grpSpPr>
        <p:grpSp>
          <p:nvGrpSpPr>
            <p:cNvPr id="42008" name="Group 32"/>
            <p:cNvGrpSpPr>
              <a:grpSpLocks/>
            </p:cNvGrpSpPr>
            <p:nvPr/>
          </p:nvGrpSpPr>
          <p:grpSpPr bwMode="auto">
            <a:xfrm>
              <a:off x="-168441" y="2056873"/>
              <a:ext cx="5010150" cy="838249"/>
              <a:chOff x="-168441" y="2650431"/>
              <a:chExt cx="5010150" cy="838249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-177" y="2650431"/>
                <a:ext cx="4420443" cy="838249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68441" y="2688533"/>
                <a:ext cx="5010150" cy="46169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rgbClr val="FFFF00"/>
                    </a:solidFill>
                    <a:latin typeface="Calibri"/>
                    <a:cs typeface="Arial" charset="0"/>
                  </a:rPr>
                  <a:t>0,68</a:t>
                </a:r>
              </a:p>
            </p:txBody>
          </p:sp>
        </p:grpSp>
        <p:sp>
          <p:nvSpPr>
            <p:cNvPr id="34" name="Down Arrow 33"/>
            <p:cNvSpPr/>
            <p:nvPr/>
          </p:nvSpPr>
          <p:spPr>
            <a:xfrm>
              <a:off x="2094462" y="1794920"/>
              <a:ext cx="305075" cy="261953"/>
            </a:xfrm>
            <a:prstGeom prst="down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1371600" y="5144676"/>
            <a:ext cx="4857750" cy="1100680"/>
            <a:chOff x="-144379" y="4639233"/>
            <a:chExt cx="4857750" cy="1100680"/>
          </a:xfrm>
          <a:solidFill>
            <a:srgbClr val="66FF33"/>
          </a:solidFill>
        </p:grpSpPr>
        <p:grpSp>
          <p:nvGrpSpPr>
            <p:cNvPr id="26" name="Group 36"/>
            <p:cNvGrpSpPr/>
            <p:nvPr/>
          </p:nvGrpSpPr>
          <p:grpSpPr>
            <a:xfrm>
              <a:off x="-144379" y="4639233"/>
              <a:ext cx="4857750" cy="1100680"/>
              <a:chOff x="-168441" y="1794920"/>
              <a:chExt cx="4857750" cy="1100680"/>
            </a:xfrm>
            <a:grpFill/>
          </p:grpSpPr>
          <p:grpSp>
            <p:nvGrpSpPr>
              <p:cNvPr id="27" name="Group 37"/>
              <p:cNvGrpSpPr/>
              <p:nvPr/>
            </p:nvGrpSpPr>
            <p:grpSpPr>
              <a:xfrm>
                <a:off x="-168441" y="2057400"/>
                <a:ext cx="4857750" cy="838200"/>
                <a:chOff x="-168441" y="2650958"/>
                <a:chExt cx="4857750" cy="838200"/>
              </a:xfrm>
              <a:grpFill/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0" y="2650958"/>
                  <a:ext cx="4419600" cy="838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-168441" y="2803358"/>
                  <a:ext cx="4857750" cy="46166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400">
                      <a:solidFill>
                        <a:prstClr val="black"/>
                      </a:solidFill>
                      <a:latin typeface="Calibri"/>
                      <a:cs typeface="Arial" charset="0"/>
                    </a:rPr>
                    <a:t>  </a:t>
                  </a:r>
                  <a:endParaRPr lang="en-US" sz="24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</p:grpSp>
          <p:sp>
            <p:nvSpPr>
              <p:cNvPr id="39" name="Down Arrow 38"/>
              <p:cNvSpPr/>
              <p:nvPr/>
            </p:nvSpPr>
            <p:spPr>
              <a:xfrm>
                <a:off x="2094316" y="1794920"/>
                <a:ext cx="305567" cy="262480"/>
              </a:xfrm>
              <a:prstGeom prst="down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734037" y="5093024"/>
              <a:ext cx="992968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7030A0"/>
                  </a:solidFill>
                  <a:latin typeface="Calibri"/>
                  <a:cs typeface="Arial" charset="0"/>
                </a:rPr>
                <a:t>89%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524001" y="853779"/>
            <a:ext cx="4537075" cy="30368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065305" y="862851"/>
            <a:ext cx="4627562" cy="305752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506675" y="3901280"/>
            <a:ext cx="4537075" cy="3036887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grpSp>
        <p:nvGrpSpPr>
          <p:cNvPr id="29" name="Group 11"/>
          <p:cNvGrpSpPr>
            <a:grpSpLocks/>
          </p:cNvGrpSpPr>
          <p:nvPr/>
        </p:nvGrpSpPr>
        <p:grpSpPr bwMode="auto">
          <a:xfrm>
            <a:off x="6078538" y="5084762"/>
            <a:ext cx="4589462" cy="1085166"/>
            <a:chOff x="4554096" y="4919141"/>
            <a:chExt cx="4589904" cy="1084906"/>
          </a:xfrm>
        </p:grpSpPr>
        <p:grpSp>
          <p:nvGrpSpPr>
            <p:cNvPr id="42001" name="Group 44"/>
            <p:cNvGrpSpPr>
              <a:grpSpLocks/>
            </p:cNvGrpSpPr>
            <p:nvPr/>
          </p:nvGrpSpPr>
          <p:grpSpPr bwMode="auto">
            <a:xfrm>
              <a:off x="4554096" y="4919141"/>
              <a:ext cx="4589904" cy="1084906"/>
              <a:chOff x="4438365" y="4652846"/>
              <a:chExt cx="4705635" cy="994085"/>
            </a:xfrm>
          </p:grpSpPr>
          <p:grpSp>
            <p:nvGrpSpPr>
              <p:cNvPr id="32" name="Group 48"/>
              <p:cNvGrpSpPr/>
              <p:nvPr/>
            </p:nvGrpSpPr>
            <p:grpSpPr>
              <a:xfrm>
                <a:off x="4438365" y="4885488"/>
                <a:ext cx="4705635" cy="761443"/>
                <a:chOff x="4413250" y="3812247"/>
                <a:chExt cx="4730750" cy="761443"/>
              </a:xfrm>
              <a:solidFill>
                <a:srgbClr val="FF3300"/>
              </a:solidFill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4413250" y="3812247"/>
                  <a:ext cx="4730750" cy="761443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  <a:p>
                  <a:pPr algn="ctr">
                    <a:defRPr/>
                  </a:pPr>
                  <a:r>
                    <a:rPr lang="en-US" sz="2400">
                      <a:solidFill>
                        <a:prstClr val="black"/>
                      </a:solidFill>
                      <a:latin typeface="Calibri"/>
                      <a:cs typeface="Arial" charset="0"/>
                    </a:rPr>
                    <a:t>=</a:t>
                  </a:r>
                  <a:endParaRPr lang="en-US" sz="24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708527" y="3960167"/>
                  <a:ext cx="190418" cy="479304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endParaRPr lang="en-US" sz="2800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</p:grpSp>
          <p:sp>
            <p:nvSpPr>
              <p:cNvPr id="31" name="Down Arrow 30"/>
              <p:cNvSpPr/>
              <p:nvPr/>
            </p:nvSpPr>
            <p:spPr>
              <a:xfrm>
                <a:off x="6591791" y="4652846"/>
                <a:ext cx="327165" cy="248677"/>
              </a:xfrm>
              <a:prstGeom prst="downArrow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 bwMode="auto">
                <a:xfrm>
                  <a:off x="5257426" y="5254022"/>
                  <a:ext cx="2743464" cy="7145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lang="en-US" sz="2800" b="1" dirty="0">
                      <a:solidFill>
                        <a:srgbClr val="FFFF00"/>
                      </a:solidFill>
                      <a:latin typeface="Calibri"/>
                      <a:cs typeface="Arial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en-US" sz="2800" b="1" dirty="0">
                      <a:solidFill>
                        <a:srgbClr val="FFFF00"/>
                      </a:solidFill>
                      <a:latin typeface="Calibri"/>
                      <a:cs typeface="Arial" charset="0"/>
                    </a:rPr>
                    <a:t> = 4%</a:t>
                  </a:r>
                  <a:endParaRPr lang="en-US" sz="2800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257426" y="5254022"/>
                  <a:ext cx="2743464" cy="714512"/>
                </a:xfrm>
                <a:prstGeom prst="rect">
                  <a:avLst/>
                </a:prstGeom>
                <a:blipFill>
                  <a:blip r:embed="rId9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Rectangle 55"/>
          <p:cNvSpPr/>
          <p:nvPr/>
        </p:nvSpPr>
        <p:spPr>
          <a:xfrm>
            <a:off x="6047980" y="3891081"/>
            <a:ext cx="4643437" cy="30575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66401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52" grpId="0" animBg="1"/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7" y="1985801"/>
            <a:ext cx="9611833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90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BÀI TOÁN VỀ TỈ SỐ PHẦN TRĂM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vi-VN" sz="4000">
                <a:solidFill>
                  <a:srgbClr val="FF0000"/>
                </a:solidFill>
                <a:latin typeface="+mj-lt"/>
              </a:rPr>
              <a:t>- Tìm được tỉ số phần trăm của hai số.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- Vận dụng giải được các bài toán đơn giản về tìm tỉ số của hai số.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AD9D4DB-6E3F-8932-1AEC-8607AC891D47}"/>
              </a:ext>
            </a:extLst>
          </p:cNvPr>
          <p:cNvSpPr txBox="1"/>
          <p:nvPr/>
        </p:nvSpPr>
        <p:spPr>
          <a:xfrm>
            <a:off x="446500" y="444198"/>
            <a:ext cx="765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>
                <a:solidFill>
                  <a:prstClr val="black"/>
                </a:solidFill>
                <a:latin typeface="Arial"/>
              </a:rPr>
              <a:t>Ví dụ: Tìm tỉ số phần trăm của </a:t>
            </a:r>
            <a:r>
              <a:rPr lang="en-US" sz="2800">
                <a:solidFill>
                  <a:prstClr val="black"/>
                </a:solidFill>
                <a:latin typeface="Arial"/>
              </a:rPr>
              <a:t>3 và 12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2E28FC9-B600-A345-53CA-E56B5622388D}"/>
              </a:ext>
            </a:extLst>
          </p:cNvPr>
          <p:cNvSpPr txBox="1"/>
          <p:nvPr/>
        </p:nvSpPr>
        <p:spPr>
          <a:xfrm>
            <a:off x="446500" y="961266"/>
            <a:ext cx="362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noProof="0">
                <a:solidFill>
                  <a:prstClr val="black"/>
                </a:solidFill>
                <a:latin typeface="Arial"/>
              </a:rPr>
              <a:t>Ta có: </a:t>
            </a:r>
            <a:r>
              <a:rPr lang="en-US" sz="2800" noProof="0">
                <a:solidFill>
                  <a:prstClr val="black"/>
                </a:solidFill>
                <a:latin typeface="Arial"/>
              </a:rPr>
              <a:t>3: 12 = 0,25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C64A4982-849A-37B6-3BE1-80DE9C2B66A6}"/>
              </a:ext>
            </a:extLst>
          </p:cNvPr>
          <p:cNvSpPr txBox="1"/>
          <p:nvPr/>
        </p:nvSpPr>
        <p:spPr>
          <a:xfrm>
            <a:off x="4043776" y="904172"/>
            <a:ext cx="362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prstClr val="black"/>
                </a:solidFill>
                <a:latin typeface="Arial"/>
              </a:rPr>
              <a:t>0,25 = 0,25%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9581AC91-BA27-9FD2-13FF-9954DFA12BAF}"/>
              </a:ext>
            </a:extLst>
          </p:cNvPr>
          <p:cNvSpPr txBox="1"/>
          <p:nvPr/>
        </p:nvSpPr>
        <p:spPr>
          <a:xfrm>
            <a:off x="571234" y="1441040"/>
            <a:ext cx="103950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tìm tỉ số phần trăm của hai số 3 và 12 ta làm như sau: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Arial"/>
              </a:rPr>
              <a:t>Tìm thương của 3 và 12 dưới dạng số thập phân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thương đó với 100 và viết them kí hiệu % vào bên phải tích vừa tìm được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522D85DF-57D5-4249-4524-80C0602E944C}"/>
              </a:ext>
            </a:extLst>
          </p:cNvPr>
          <p:cNvSpPr txBox="1"/>
          <p:nvPr/>
        </p:nvSpPr>
        <p:spPr>
          <a:xfrm>
            <a:off x="571234" y="3256922"/>
            <a:ext cx="10837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>
                <a:solidFill>
                  <a:prstClr val="black"/>
                </a:solidFill>
                <a:latin typeface="Arial"/>
              </a:rPr>
              <a:t>Bài toán: Trường Tiểu học Bình Minh có </a:t>
            </a:r>
            <a:r>
              <a:rPr lang="en-US" sz="2800">
                <a:solidFill>
                  <a:prstClr val="black"/>
                </a:solidFill>
                <a:latin typeface="Arial"/>
              </a:rPr>
              <a:t>800 học sinh, trong đó có 384 học sinh nữ. Tìm tỉ số phần trăm của số học sinh nữ và số học sinh toàn trường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F3FE06FB-394A-ACB2-EA85-43A9548E01D7}"/>
              </a:ext>
            </a:extLst>
          </p:cNvPr>
          <p:cNvSpPr txBox="1"/>
          <p:nvPr/>
        </p:nvSpPr>
        <p:spPr>
          <a:xfrm>
            <a:off x="960316" y="4319934"/>
            <a:ext cx="106264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giải:</a:t>
            </a:r>
          </a:p>
          <a:p>
            <a:pPr lvl="0" algn="ctr"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Tỉ số phần trăm của số học sinh nữ và số học sinh toàn trường là:</a:t>
            </a:r>
          </a:p>
          <a:p>
            <a:pPr lvl="0" algn="ctr">
              <a:defRPr/>
            </a:pP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384: 800 = 0,48</a:t>
            </a:r>
          </a:p>
          <a:p>
            <a:pPr lvl="0" algn="ctr"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0,48 = 48%</a:t>
            </a:r>
          </a:p>
          <a:p>
            <a:pPr algn="ctr"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Đáp số: 48%</a:t>
            </a:r>
            <a:endParaRPr kumimoji="0" lang="en-US" sz="2800" i="0" u="none" strike="noStrike" kern="1200" cap="none" spc="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27C8E-660E-A2B0-F6E2-211F6A804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487F0E1-4101-9E77-2C98-A32096F60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7A65C3-D63D-D075-AE75-0B46F88644D9}"/>
              </a:ext>
            </a:extLst>
          </p:cNvPr>
          <p:cNvSpPr/>
          <p:nvPr/>
        </p:nvSpPr>
        <p:spPr>
          <a:xfrm>
            <a:off x="340900" y="363699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71ABE-BC24-523E-85FC-B832574EC6EA}"/>
              </a:ext>
            </a:extLst>
          </p:cNvPr>
          <p:cNvSpPr txBox="1"/>
          <p:nvPr/>
        </p:nvSpPr>
        <p:spPr>
          <a:xfrm>
            <a:off x="446500" y="444198"/>
            <a:ext cx="765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black"/>
                </a:solidFill>
                <a:latin typeface="Arial"/>
              </a:rPr>
              <a:t>1. </a:t>
            </a:r>
            <a:r>
              <a:rPr lang="vi-VN" sz="3600" b="1">
                <a:solidFill>
                  <a:prstClr val="black"/>
                </a:solidFill>
                <a:latin typeface="Arial"/>
              </a:rPr>
              <a:t>Tìm tỉ số phần trăm của: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D6DAE8C-1F41-7C06-495F-BB5C81674B6D}"/>
              </a:ext>
            </a:extLst>
          </p:cNvPr>
          <p:cNvSpPr txBox="1"/>
          <p:nvPr/>
        </p:nvSpPr>
        <p:spPr>
          <a:xfrm>
            <a:off x="446500" y="1313724"/>
            <a:ext cx="304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/>
              </a:rPr>
              <a:t>a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27 và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73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AE8AF73F-1E34-674A-9013-9A1B5396464F}"/>
              </a:ext>
            </a:extLst>
          </p:cNvPr>
          <p:cNvSpPr txBox="1"/>
          <p:nvPr/>
        </p:nvSpPr>
        <p:spPr>
          <a:xfrm>
            <a:off x="3811440" y="1267259"/>
            <a:ext cx="353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prstClr val="black"/>
                </a:solidFill>
                <a:latin typeface="Arial"/>
              </a:rPr>
              <a:t>b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160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và 400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B464FEB-E4F5-C6CC-06BB-F0FA1F14FC85}"/>
              </a:ext>
            </a:extLst>
          </p:cNvPr>
          <p:cNvSpPr txBox="1"/>
          <p:nvPr/>
        </p:nvSpPr>
        <p:spPr>
          <a:xfrm>
            <a:off x="7793182" y="1096304"/>
            <a:ext cx="387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prstClr val="black"/>
                </a:solidFill>
                <a:latin typeface="Arial"/>
              </a:rPr>
              <a:t>c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12,5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và 40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A19F0CB-C224-6BB0-CC24-987537BFE160}"/>
              </a:ext>
            </a:extLst>
          </p:cNvPr>
          <p:cNvSpPr txBox="1"/>
          <p:nvPr/>
        </p:nvSpPr>
        <p:spPr>
          <a:xfrm>
            <a:off x="399983" y="2910080"/>
            <a:ext cx="575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>
                <a:solidFill>
                  <a:prstClr val="black"/>
                </a:solidFill>
                <a:latin typeface="Arial"/>
              </a:rPr>
              <a:t>a) 27 : 72 = 0,375 = 37,5 %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9690778-04D3-D269-2039-BE28BD1FBBD5}"/>
              </a:ext>
            </a:extLst>
          </p:cNvPr>
          <p:cNvSpPr txBox="1"/>
          <p:nvPr/>
        </p:nvSpPr>
        <p:spPr>
          <a:xfrm>
            <a:off x="6347414" y="2881712"/>
            <a:ext cx="539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>
                <a:solidFill>
                  <a:prstClr val="black"/>
                </a:solidFill>
                <a:latin typeface="Arial"/>
              </a:rPr>
              <a:t>b) 160 : 400 = 0,4 = 40%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C392A792-E0F3-A98A-E35F-0EC4762C50FA}"/>
              </a:ext>
            </a:extLst>
          </p:cNvPr>
          <p:cNvSpPr txBox="1"/>
          <p:nvPr/>
        </p:nvSpPr>
        <p:spPr>
          <a:xfrm>
            <a:off x="2878283" y="4333360"/>
            <a:ext cx="7213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>
                <a:solidFill>
                  <a:prstClr val="black"/>
                </a:solidFill>
                <a:latin typeface="Arial"/>
              </a:rPr>
              <a:t>c) 12,5 : 40 = 0,3125 = 31,25 %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373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510</Words>
  <Application>Microsoft Office PowerPoint</Application>
  <PresentationFormat>Màn hình rộng</PresentationFormat>
  <Paragraphs>74</Paragraphs>
  <Slides>17</Slides>
  <Notes>7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6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42" baseType="lpstr">
      <vt:lpstr>等线</vt:lpstr>
      <vt:lpstr>Arial</vt:lpstr>
      <vt:lpstr>Calibri</vt:lpstr>
      <vt:lpstr>Calibri Light</vt:lpstr>
      <vt:lpstr>Cambria Math</vt:lpstr>
      <vt:lpstr>Franklin Gothic Book</vt:lpstr>
      <vt:lpstr>Franklin Gothic Medium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Trebuchet MS</vt:lpstr>
      <vt:lpstr>UTM Davida</vt:lpstr>
      <vt:lpstr>Wingdings 2</vt:lpstr>
      <vt:lpstr>Wingdings 3</vt:lpstr>
      <vt:lpstr>Office Theme</vt:lpstr>
      <vt:lpstr>11_Office Theme</vt:lpstr>
      <vt:lpstr>Chibi Anime Characters for Pre-K by Slidesgo</vt:lpstr>
      <vt:lpstr>1_Office 主题​​</vt:lpstr>
      <vt:lpstr>7_Trek</vt:lpstr>
      <vt:lpstr>Facet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172</cp:revision>
  <dcterms:created xsi:type="dcterms:W3CDTF">2023-04-19T08:21:59Z</dcterms:created>
  <dcterms:modified xsi:type="dcterms:W3CDTF">2024-11-25T15:39:34Z</dcterms:modified>
</cp:coreProperties>
</file>