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fif" ContentType="image/j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66" r:id="rId2"/>
    <p:sldMasterId id="2147483779" r:id="rId3"/>
  </p:sldMasterIdLst>
  <p:notesMasterIdLst>
    <p:notesMasterId r:id="rId23"/>
  </p:notesMasterIdLst>
  <p:sldIdLst>
    <p:sldId id="389" r:id="rId4"/>
    <p:sldId id="390" r:id="rId5"/>
    <p:sldId id="258" r:id="rId6"/>
    <p:sldId id="277" r:id="rId7"/>
    <p:sldId id="278" r:id="rId8"/>
    <p:sldId id="273" r:id="rId9"/>
    <p:sldId id="279" r:id="rId10"/>
    <p:sldId id="280" r:id="rId11"/>
    <p:sldId id="286" r:id="rId12"/>
    <p:sldId id="387" r:id="rId13"/>
    <p:sldId id="260" r:id="rId14"/>
    <p:sldId id="281" r:id="rId15"/>
    <p:sldId id="283" r:id="rId16"/>
    <p:sldId id="282" r:id="rId17"/>
    <p:sldId id="285" r:id="rId18"/>
    <p:sldId id="269" r:id="rId19"/>
    <p:sldId id="284" r:id="rId20"/>
    <p:sldId id="388" r:id="rId21"/>
    <p:sldId id="270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0" autoAdjust="0"/>
    <p:restoredTop sz="96915" autoAdjust="0"/>
  </p:normalViewPr>
  <p:slideViewPr>
    <p:cSldViewPr>
      <p:cViewPr varScale="1">
        <p:scale>
          <a:sx n="82" d="100"/>
          <a:sy n="82" d="100"/>
        </p:scale>
        <p:origin x="293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EF05-0C6A-46AE-AA95-2293D3FB186C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0956-5D69-4E8A-B1C0-B9A98E1227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0956-5D69-4E8A-B1C0-B9A98E12272C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86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5768CDD-2882-4EF6-B965-41A6412857B0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5768CDD-2882-4EF6-B965-41A6412857B0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5768CDD-2882-4EF6-B965-41A6412857B0}" type="slidenum">
              <a:rPr lang="en-US" altLang="en-US" sz="1200" smtClean="0">
                <a:latin typeface="Times New Roman" pitchFamily="18" charset="0"/>
              </a:rPr>
              <a:pPr/>
              <a:t>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5768CDD-2882-4EF6-B965-41A6412857B0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62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0956-5D69-4E8A-B1C0-B9A98E12272C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86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0956-5D69-4E8A-B1C0-B9A98E12272C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86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0956-5D69-4E8A-B1C0-B9A98E12272C}" type="slidenum">
              <a:rPr lang="vi-VN" smtClean="0">
                <a:solidFill>
                  <a:prstClr val="black"/>
                </a:solidFill>
              </a:rPr>
              <a:pPr/>
              <a:t>15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B269A-4B52-44C4-BEA9-3DF655676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9F528-C81C-4D6B-A104-BDAA86B80E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7A3D-EEEB-405B-9BE0-AA5348D0B6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92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86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69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5078" y="6248400"/>
            <a:ext cx="253993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6383" y="6248400"/>
            <a:ext cx="3859236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990" y="6248400"/>
            <a:ext cx="253993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D17B-8584-473C-A075-BC74645D4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3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1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2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5" y="3364142"/>
            <a:ext cx="959641" cy="1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7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2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289B6-8400-4EC1-9598-63B11754D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A6F4-76C2-4525-B124-F3F470FCFA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2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7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7" y="2368552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6ED27-CFED-4AE0-9651-0B971556E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9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6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6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7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72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7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>
                <a:solidFill>
                  <a:prstClr val="black"/>
                </a:solidFill>
              </a:rPr>
              <a:pPr/>
              <a:t>2024/4/9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6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6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34461-B00F-4885-9B7B-0D16AE6B9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5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0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23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11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2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11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9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6ED27-CFED-4AE0-9651-0B971556E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00D9C-1B41-4833-A9A1-11C2420AFD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A47E7-B568-48FB-ACDF-69954899B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AE4B-7339-49FB-A2CB-CDCDF9FA0E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DB8B-57C3-4562-9D31-FDCE509D4A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E7BFA-1965-4EE3-A222-C0D1104B3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DAB47-ED0F-4D67-AD42-34065CD402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7CED3-D0C3-42E2-95ED-C1B71A27B1EA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661" r:id="rId12"/>
    <p:sldLayoutId id="2147483662" r:id="rId13"/>
    <p:sldLayoutId id="2147483663" r:id="rId14"/>
    <p:sldLayoutId id="2147483751" r:id="rId15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1" y="2419352"/>
            <a:ext cx="473011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1" y="-40640"/>
            <a:ext cx="12213591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BF9375D-D900-46E5-A0AA-CB2F1B38DD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428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7CED3-D0C3-42E2-95ED-C1B71A27B1EA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  <p:sp>
        <p:nvSpPr>
          <p:cNvPr id="7" name="文本框 11"/>
          <p:cNvSpPr txBox="1"/>
          <p:nvPr userDrawn="1"/>
        </p:nvSpPr>
        <p:spPr>
          <a:xfrm>
            <a:off x="3878581" y="2419352"/>
            <a:ext cx="473011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8" name="矩形 1"/>
          <p:cNvSpPr/>
          <p:nvPr userDrawn="1"/>
        </p:nvSpPr>
        <p:spPr>
          <a:xfrm>
            <a:off x="10161" y="-40640"/>
            <a:ext cx="12213591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BF9375D-D900-46E5-A0AA-CB2F1B38DD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428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fif"/><Relationship Id="rId7" Type="http://schemas.openxmlformats.org/officeDocument/2006/relationships/image" Target="../media/image3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fif"/><Relationship Id="rId7" Type="http://schemas.openxmlformats.org/officeDocument/2006/relationships/image" Target="../media/image3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1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1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svg"/><Relationship Id="rId5" Type="http://schemas.openxmlformats.org/officeDocument/2006/relationships/image" Target="../media/image18.png"/><Relationship Id="rId10" Type="http://schemas.openxmlformats.org/officeDocument/2006/relationships/image" Target="../media/image21.gif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wmf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3.xml"/><Relationship Id="rId12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4.png"/><Relationship Id="rId5" Type="http://schemas.openxmlformats.org/officeDocument/2006/relationships/audio" Target="../media/media2.mp3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8.wmf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12" Type="http://schemas.openxmlformats.org/officeDocument/2006/relationships/oleObject" Target="../embeddings/oleObject2.bin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4.png"/><Relationship Id="rId5" Type="http://schemas.openxmlformats.org/officeDocument/2006/relationships/audio" Target="../media/media2.mp3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894"/>
            <a:ext cx="9144000" cy="5142857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3692212" y="2804486"/>
            <a:ext cx="4310966" cy="475513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spcBef>
                <a:spcPts val="375"/>
              </a:spcBef>
              <a:defRPr/>
            </a:pPr>
            <a:r>
              <a:rPr lang="en-US" altLang="zh-CN" sz="24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24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398745" y="3250568"/>
            <a:ext cx="5962262" cy="213436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vi-VN" altLang="vi-VN" sz="3000" b="1">
                <a:solidFill>
                  <a:srgbClr val="002060"/>
                </a:solidFill>
                <a:latin typeface="Calibri" panose="020F0502020204030204"/>
                <a:sym typeface="+mn-ea"/>
              </a:rPr>
              <a:t>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Bước đầu nhận biết về phân số, về tử số và mẫu số.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phân số.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để giải quyết một số vấn đề trong thực tiễn.</a:t>
            </a:r>
            <a:endParaRPr lang="en-SG" alt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2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9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41" y="5738813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07" y="4873629"/>
            <a:ext cx="1086156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384"/>
            <a:ext cx="9180512" cy="688538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5640" y="44624"/>
            <a:ext cx="74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727848" y="1268760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Luyện tập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96354" y="539970"/>
            <a:ext cx="2267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4" y="2204865"/>
            <a:ext cx="8681596" cy="1984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863752" y="4283584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4283584"/>
                <a:ext cx="504056" cy="8016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3439"/>
          <a:stretch/>
        </p:blipFill>
        <p:spPr>
          <a:xfrm>
            <a:off x="2447453" y="5157193"/>
            <a:ext cx="7478163" cy="1616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4871864" y="4263876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4263876"/>
                <a:ext cx="504056" cy="80160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/>
              <p:cNvSpPr/>
              <p:nvPr/>
            </p:nvSpPr>
            <p:spPr>
              <a:xfrm>
                <a:off x="5879976" y="4283584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4283584"/>
                <a:ext cx="504056" cy="8016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/>
              <p:cNvSpPr/>
              <p:nvPr/>
            </p:nvSpPr>
            <p:spPr>
              <a:xfrm>
                <a:off x="6888088" y="4263876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4263876"/>
                <a:ext cx="504056" cy="8016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7896201" y="4283584"/>
                <a:ext cx="471383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1" y="4283584"/>
                <a:ext cx="471383" cy="80160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8832304" y="4293097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4293097"/>
                <a:ext cx="504056" cy="80160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719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1608E-6 L 0.66545 0.17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2082 L 0.53958 -0.190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3.51608E-6 L 0.07118 -0.20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0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879 L -0.53923 0.166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1608E-6 L -0.14375 0.173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0898E-6 L -0.68907 -0.184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-9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2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9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41" y="5738813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07" y="4873629"/>
            <a:ext cx="1086156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384"/>
            <a:ext cx="9180512" cy="688538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5640" y="44624"/>
            <a:ext cx="74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727848" y="1268760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Luyện tập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96354" y="539970"/>
            <a:ext cx="2267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4" y="2204865"/>
            <a:ext cx="8681596" cy="1984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863752" y="4283584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4283584"/>
                <a:ext cx="504056" cy="8016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3439"/>
          <a:stretch/>
        </p:blipFill>
        <p:spPr>
          <a:xfrm>
            <a:off x="2447453" y="5157193"/>
            <a:ext cx="7478163" cy="1616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4871864" y="4263876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4263876"/>
                <a:ext cx="504056" cy="80160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le 17"/>
              <p:cNvSpPr/>
              <p:nvPr/>
            </p:nvSpPr>
            <p:spPr>
              <a:xfrm>
                <a:off x="5879976" y="4283584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4283584"/>
                <a:ext cx="504056" cy="8016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/>
              <p:cNvSpPr/>
              <p:nvPr/>
            </p:nvSpPr>
            <p:spPr>
              <a:xfrm>
                <a:off x="6888088" y="4263876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4263876"/>
                <a:ext cx="504056" cy="8016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7896201" y="4283584"/>
                <a:ext cx="471383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1" y="4283584"/>
                <a:ext cx="471383" cy="80160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8832304" y="4293097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4293097"/>
                <a:ext cx="504056" cy="80160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403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1608E-6 L 0.66545 0.17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2082 L 0.53958 -0.190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3.51608E-6 L 0.07118 -0.20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0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879 L -0.53923 0.166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1608E-6 L -0.14375 0.173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0898E-6 L -0.68907 -0.184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-9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2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9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384"/>
            <a:ext cx="9180512" cy="688538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5640" y="44624"/>
            <a:ext cx="74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727848" y="1268760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Luyện tập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96354" y="539970"/>
            <a:ext cx="2267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276872"/>
            <a:ext cx="8928992" cy="43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29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2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9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384"/>
            <a:ext cx="9180512" cy="688538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5640" y="44624"/>
            <a:ext cx="74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727848" y="1268760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Luyện tập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96354" y="539970"/>
            <a:ext cx="2267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276872"/>
            <a:ext cx="8928992" cy="4324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1784" y="3717032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Năm phần chín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68008" y="3717032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84232" y="3717032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68008" y="4439270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4232" y="6014328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68008" y="6021288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51784" y="6021288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c phần 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43150" y="5345252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Ba phần mười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83812" y="4439270"/>
            <a:ext cx="1944216" cy="4600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2207568" y="4293096"/>
                <a:ext cx="1800200" cy="7920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429309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2207568" y="5157192"/>
                <a:ext cx="1800200" cy="7920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157192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4035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2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9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05" y="-27384"/>
            <a:ext cx="9180512" cy="688538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5640" y="44624"/>
            <a:ext cx="74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727848" y="1268760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Luyện tập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96354" y="539970"/>
            <a:ext cx="2267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92" y="2564904"/>
            <a:ext cx="9037712" cy="2134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7824192" y="2613708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2613708"/>
                <a:ext cx="504056" cy="80160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5591944" y="4077073"/>
                <a:ext cx="504056" cy="8016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4077073"/>
                <a:ext cx="504056" cy="80160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610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216924"/>
            <a:ext cx="9134477" cy="6164404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3" y="3798962"/>
            <a:ext cx="9134477" cy="311211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377550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37695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362164" y="205135"/>
            <a:ext cx="1028662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1891660" y="4293096"/>
            <a:ext cx="2555402" cy="2706526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040" y="4077073"/>
            <a:ext cx="3140228" cy="2884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80870" y="4301460"/>
            <a:ext cx="1512662" cy="26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97153"/>
            <a:ext cx="1512662" cy="21789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299988" y="188640"/>
            <a:ext cx="1207859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IV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366905" y="1812008"/>
            <a:ext cx="7451050" cy="19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444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2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9" y="7938"/>
            <a:ext cx="1084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27384"/>
            <a:ext cx="9180512" cy="688538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5640" y="44624"/>
            <a:ext cx="74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727848" y="1268760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Luyện tập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96354" y="539970"/>
            <a:ext cx="2267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xplosion 1 4"/>
              <p:cNvSpPr/>
              <p:nvPr/>
            </p:nvSpPr>
            <p:spPr>
              <a:xfrm>
                <a:off x="1703512" y="2580289"/>
                <a:ext cx="7884876" cy="401706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Em hãy gấp rồi cắt một tờ giấy hình vuông để lấy ra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 tờ giấy đó</a:t>
                </a:r>
                <a:r>
                  <a:rPr lang="vi-VN" sz="3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Explosion 1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580289"/>
                <a:ext cx="7884876" cy="4017063"/>
              </a:xfrm>
              <a:prstGeom prst="irregularSeal1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567608" y="2307645"/>
            <a:ext cx="1184803" cy="545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</a:p>
        </p:txBody>
      </p:sp>
      <p:sp>
        <p:nvSpPr>
          <p:cNvPr id="7" name="Oval 6"/>
          <p:cNvSpPr/>
          <p:nvPr/>
        </p:nvSpPr>
        <p:spPr>
          <a:xfrm>
            <a:off x="8472264" y="2290564"/>
            <a:ext cx="2088232" cy="9944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2259313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894"/>
            <a:ext cx="9144000" cy="5142857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3692212" y="2804485"/>
            <a:ext cx="4310966" cy="108491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spcBef>
                <a:spcPts val="375"/>
              </a:spcBef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lang="zh-CN" altLang="en-US" sz="60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928254" y="3699148"/>
            <a:ext cx="5360122" cy="148113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phân số bất kì rồi yêu cầu bạn nêu cách đọc, sau đó chỉ ra tử số, mẫu số của phân số này. (Đổi vai)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216924"/>
            <a:ext cx="9134477" cy="6164404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3" y="3798962"/>
            <a:ext cx="9134477" cy="311211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377550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37695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362164" y="205135"/>
            <a:ext cx="1028662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1891660" y="4293096"/>
            <a:ext cx="2555402" cy="2706526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040" y="4077073"/>
            <a:ext cx="3140228" cy="2884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80870" y="4301460"/>
            <a:ext cx="1512662" cy="26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97153"/>
            <a:ext cx="1512662" cy="2178939"/>
          </a:xfrm>
          <a:prstGeom prst="rect">
            <a:avLst/>
          </a:prstGeom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366905" y="1812008"/>
            <a:ext cx="7451050" cy="19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8014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0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3717033"/>
            <a:ext cx="9134477" cy="31940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2207568" y="4581128"/>
            <a:ext cx="2239494" cy="241849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733" y="4005065"/>
            <a:ext cx="3140228" cy="2915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04312" y="4437112"/>
            <a:ext cx="1138276" cy="2556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62377"/>
            <a:ext cx="1170194" cy="2213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2841271" y="1206634"/>
            <a:ext cx="6580391" cy="25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>
            <a:extLst>
              <a:ext uri="{FF2B5EF4-FFF2-40B4-BE49-F238E27FC236}">
                <a16:creationId xmlns:a16="http://schemas.microsoft.com/office/drawing/2014/main" id="{FD3C2E5E-B37F-4058-96C2-609A2815B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2263" y="4495004"/>
            <a:ext cx="2212061" cy="2643412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79E970D-81CC-477A-BB8E-7ED05748E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444528" y="3807714"/>
            <a:ext cx="2641813" cy="3156966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7FCDA2F-1FE8-D060-D43B-9E91AF65F343}"/>
              </a:ext>
            </a:extLst>
          </p:cNvPr>
          <p:cNvSpPr/>
          <p:nvPr/>
        </p:nvSpPr>
        <p:spPr>
          <a:xfrm>
            <a:off x="1819422" y="243222"/>
            <a:ext cx="8641112" cy="6272980"/>
          </a:xfrm>
          <a:prstGeom prst="round2Diag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E786322-4D24-2B71-BB65-C0A531304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063553" y="2461356"/>
            <a:ext cx="8280919" cy="2119773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546BFE56-40EE-694E-A4CC-323D4E6DF3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88441" y="5555646"/>
            <a:ext cx="905230" cy="1463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3A292-8F2F-DEAC-96E4-E7957C821154}"/>
              </a:ext>
            </a:extLst>
          </p:cNvPr>
          <p:cNvSpPr txBox="1"/>
          <p:nvPr/>
        </p:nvSpPr>
        <p:spPr>
          <a:xfrm>
            <a:off x="2665824" y="292494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70C0"/>
                </a:solidFill>
              </a:rPr>
              <a:t>R</a:t>
            </a:r>
            <a:r>
              <a:rPr lang="vi-VN" sz="5400" b="1" dirty="0">
                <a:solidFill>
                  <a:srgbClr val="0070C0"/>
                </a:solidFill>
              </a:rPr>
              <a:t>ung chuông vàng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487E7B2-9729-A25A-D30D-091B3A5194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40853" y="5064369"/>
            <a:ext cx="1167789" cy="1901744"/>
          </a:xfrm>
          <a:prstGeom prst="rect">
            <a:avLst/>
          </a:prstGeom>
        </p:spPr>
      </p:pic>
      <p:pic>
        <p:nvPicPr>
          <p:cNvPr id="10" name="Picture 9" descr="!bell_0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903">
            <a:off x="1299861" y="-423454"/>
            <a:ext cx="193479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!bell_0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3414">
            <a:off x="1194748" y="54521"/>
            <a:ext cx="193479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287688" y="764704"/>
            <a:ext cx="5256584" cy="144016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FF00"/>
            </a:solidFill>
            <a:miter lim="800000"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altLang="en-US" sz="3200" b="1" noProof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090219" y="414462"/>
            <a:ext cx="2304555" cy="1323975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FF00"/>
            </a:solidFill>
            <a:miter lim="800000"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noProof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016627" y="793557"/>
            <a:ext cx="1904950" cy="52863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Bắt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đầu</a:t>
            </a:r>
            <a:endParaRPr lang="en-US" alt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016626" y="793557"/>
            <a:ext cx="1904950" cy="528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5951985" y="764705"/>
            <a:ext cx="206011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524000" y="6093296"/>
            <a:ext cx="9144000" cy="764704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PHẦN THI RUNG CHUÔNG VÀNG </a:t>
            </a:r>
            <a:endParaRPr lang="en-US" altLang="en-US" sz="2800">
              <a:latin typeface="Times New Roman" pitchFamily="18" charset="0"/>
              <a:cs typeface="Arial" charset="0"/>
            </a:endParaRPr>
          </a:p>
        </p:txBody>
      </p:sp>
      <p:pic>
        <p:nvPicPr>
          <p:cNvPr id="17416" name="Picture 9" descr="!bell_0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848405" y="-75767"/>
            <a:ext cx="193479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sbwatchdo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32305" y="260648"/>
            <a:ext cx="1303529" cy="1302028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 Box 35"/>
          <p:cNvSpPr txBox="1">
            <a:spLocks noChangeArrowheads="1"/>
          </p:cNvSpPr>
          <p:nvPr/>
        </p:nvSpPr>
        <p:spPr bwMode="auto">
          <a:xfrm>
            <a:off x="5394774" y="6210302"/>
            <a:ext cx="268196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AutoShape 36"/>
          <p:cNvSpPr>
            <a:spLocks noChangeArrowheads="1"/>
          </p:cNvSpPr>
          <p:nvPr/>
        </p:nvSpPr>
        <p:spPr bwMode="auto">
          <a:xfrm>
            <a:off x="1753166" y="2026108"/>
            <a:ext cx="8526920" cy="2951163"/>
          </a:xfrm>
          <a:prstGeom prst="cloudCallout">
            <a:avLst>
              <a:gd name="adj1" fmla="val -45723"/>
              <a:gd name="adj2" fmla="val 71092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sz="2800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Viết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phân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số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: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năm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mươi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hai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phần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tám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mươi</a:t>
            </a:r>
            <a:r>
              <a:rPr lang="en-US" altLang="en-US" sz="32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6600CC"/>
                </a:solidFill>
                <a:latin typeface="Times New Roman" pitchFamily="18" charset="0"/>
              </a:rPr>
              <a:t>tư</a:t>
            </a:r>
            <a:endParaRPr lang="en-US" altLang="en-US" sz="3200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en-US" sz="2800" b="1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" name="Tieng-dong-ho-chay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17192" y="6395225"/>
            <a:ext cx="406400" cy="406400"/>
          </a:xfrm>
          <a:prstGeom prst="rect">
            <a:avLst/>
          </a:prstGeom>
        </p:spPr>
      </p:pic>
      <p:pic>
        <p:nvPicPr>
          <p:cNvPr id="4" name="Am-thanh-dem-nguoc-het-gio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95012" y="6350000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AutoShape 36"/>
              <p:cNvSpPr>
                <a:spLocks noChangeArrowheads="1"/>
              </p:cNvSpPr>
              <p:nvPr/>
            </p:nvSpPr>
            <p:spPr bwMode="auto">
              <a:xfrm>
                <a:off x="3526268" y="2564905"/>
                <a:ext cx="4550474" cy="2080969"/>
              </a:xfrm>
              <a:prstGeom prst="cloudCallout">
                <a:avLst>
                  <a:gd name="adj1" fmla="val 23539"/>
                  <a:gd name="adj2" fmla="val -87844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endParaRPr lang="en-US" altLang="en-US" sz="2800" b="1" i="1" dirty="0">
                  <a:solidFill>
                    <a:srgbClr val="6600CC"/>
                  </a:solidFill>
                  <a:latin typeface="Times New Roman" pitchFamily="18" charset="0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𝟓𝟐</m:t>
                          </m:r>
                        </m:num>
                        <m:den>
                          <m:r>
                            <a:rPr lang="en-US" alt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lang="en-US" altLang="en-US" sz="2800" b="1" i="1" dirty="0">
                  <a:solidFill>
                    <a:srgbClr val="6600CC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5" name="AutoShap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6268" y="2564905"/>
                <a:ext cx="4550474" cy="2080969"/>
              </a:xfrm>
              <a:prstGeom prst="cloudCallout">
                <a:avLst>
                  <a:gd name="adj1" fmla="val 23539"/>
                  <a:gd name="adj2" fmla="val -87844"/>
                </a:avLst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55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85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1620" grpId="0" animBg="1"/>
      <p:bldP spid="111621" grpId="0" animBg="1"/>
      <p:bldP spid="111622" grpId="0" animBg="1"/>
      <p:bldP spid="17440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090219" y="414462"/>
            <a:ext cx="2304555" cy="1323975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FF00"/>
            </a:solidFill>
            <a:miter lim="800000"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noProof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016627" y="793557"/>
            <a:ext cx="1904950" cy="52863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Bắt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đầu</a:t>
            </a:r>
            <a:endParaRPr lang="en-US" alt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016626" y="793557"/>
            <a:ext cx="1904950" cy="528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5951985" y="764705"/>
            <a:ext cx="2060115" cy="5847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524000" y="6093296"/>
            <a:ext cx="9144000" cy="764704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PHẦN THI RUNG CHUÔNG VÀNG </a:t>
            </a:r>
            <a:endParaRPr lang="en-US" altLang="en-US" sz="2800">
              <a:latin typeface="Times New Roman" pitchFamily="18" charset="0"/>
              <a:cs typeface="Arial" charset="0"/>
            </a:endParaRPr>
          </a:p>
        </p:txBody>
      </p:sp>
      <p:pic>
        <p:nvPicPr>
          <p:cNvPr id="17416" name="Picture 9" descr="!bell_0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916">
            <a:off x="848405" y="-75767"/>
            <a:ext cx="193479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sbwatchdo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32305" y="260648"/>
            <a:ext cx="1303529" cy="1302028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 Box 35"/>
          <p:cNvSpPr txBox="1">
            <a:spLocks noChangeArrowheads="1"/>
          </p:cNvSpPr>
          <p:nvPr/>
        </p:nvSpPr>
        <p:spPr bwMode="auto">
          <a:xfrm>
            <a:off x="5394774" y="6210302"/>
            <a:ext cx="268196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AutoShape 36"/>
          <p:cNvSpPr>
            <a:spLocks noChangeArrowheads="1"/>
          </p:cNvSpPr>
          <p:nvPr/>
        </p:nvSpPr>
        <p:spPr bwMode="auto">
          <a:xfrm>
            <a:off x="2482098" y="2736337"/>
            <a:ext cx="6768752" cy="1452384"/>
          </a:xfrm>
          <a:prstGeom prst="cloudCallout">
            <a:avLst>
              <a:gd name="adj1" fmla="val -45723"/>
              <a:gd name="adj2" fmla="val 71092"/>
            </a:avLst>
          </a:prstGeom>
          <a:solidFill>
            <a:schemeClr val="bg2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US" altLang="en-US" sz="2800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en-US" sz="2800" b="1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" name="Tieng-dong-ho-chay-www_tiengdong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17192" y="6395225"/>
            <a:ext cx="406400" cy="406400"/>
          </a:xfrm>
          <a:prstGeom prst="rect">
            <a:avLst/>
          </a:prstGeom>
        </p:spPr>
      </p:pic>
      <p:pic>
        <p:nvPicPr>
          <p:cNvPr id="4" name="Am-thanh-dem-nguoc-het-gio-www_tiengdong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95012" y="6350000"/>
            <a:ext cx="406400" cy="406400"/>
          </a:xfrm>
          <a:prstGeom prst="rect">
            <a:avLst/>
          </a:prstGeom>
        </p:spPr>
      </p:pic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2351584" y="2455231"/>
            <a:ext cx="7646628" cy="2014597"/>
          </a:xfrm>
          <a:prstGeom prst="cloudCallout">
            <a:avLst>
              <a:gd name="adj1" fmla="val 23539"/>
              <a:gd name="adj2" fmla="val -878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vi-VN" altLang="en-US" sz="2800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vi-VN" altLang="en-US" sz="4000" b="1" i="1" dirty="0">
                <a:solidFill>
                  <a:srgbClr val="6600CC"/>
                </a:solidFill>
                <a:latin typeface="Times New Roman" pitchFamily="18" charset="0"/>
              </a:rPr>
              <a:t>Hai phần năm</a:t>
            </a:r>
          </a:p>
          <a:p>
            <a:pPr algn="ctr" eaLnBrk="1" hangingPunct="1"/>
            <a:endParaRPr lang="en-US" altLang="en-US" sz="1200" b="1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graphicFrame>
        <p:nvGraphicFramePr>
          <p:cNvPr id="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16405"/>
              </p:ext>
            </p:extLst>
          </p:nvPr>
        </p:nvGraphicFramePr>
        <p:xfrm>
          <a:off x="6781712" y="2852936"/>
          <a:ext cx="5227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2" imgW="152334" imgH="393529" progId="Equation.3">
                  <p:embed/>
                </p:oleObj>
              </mc:Choice>
              <mc:Fallback>
                <p:oleObj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712" y="2852936"/>
                        <a:ext cx="5227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115258" y="2998912"/>
            <a:ext cx="259006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Times New Roman" pitchFamily="18" charset="0"/>
              </a:rPr>
              <a:t>Đọc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phân</a:t>
            </a:r>
            <a:r>
              <a:rPr lang="en-US" altLang="en-US" sz="3600" b="1" i="1" dirty="0"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</a:rPr>
              <a:t>số</a:t>
            </a:r>
            <a:endParaRPr lang="en-US" altLang="en-US" sz="36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81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85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1620" grpId="0" animBg="1"/>
      <p:bldP spid="111621" grpId="0" animBg="1"/>
      <p:bldP spid="111622" grpId="0" animBg="1"/>
      <p:bldP spid="17440" grpId="0" animBg="1"/>
      <p:bldP spid="35" grpId="1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090219" y="414462"/>
            <a:ext cx="2304555" cy="1323975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FF00"/>
            </a:solidFill>
            <a:miter lim="800000"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noProof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016627" y="793557"/>
            <a:ext cx="1904950" cy="52863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Bắt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đầu</a:t>
            </a:r>
            <a:endParaRPr lang="en-US" alt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016626" y="793557"/>
            <a:ext cx="1904950" cy="528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524000" y="6093296"/>
            <a:ext cx="9144000" cy="764704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PHẦN THI RUNG CHUÔNG VÀNG </a:t>
            </a:r>
            <a:endParaRPr lang="en-US" altLang="en-US" sz="2800">
              <a:latin typeface="Times New Roman" pitchFamily="18" charset="0"/>
              <a:cs typeface="Arial" charset="0"/>
            </a:endParaRPr>
          </a:p>
        </p:txBody>
      </p:sp>
      <p:pic>
        <p:nvPicPr>
          <p:cNvPr id="17416" name="Picture 9" descr="!bell_0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848405" y="-75767"/>
            <a:ext cx="193479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sbwatchdo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32305" y="260648"/>
            <a:ext cx="1303529" cy="1302028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 Box 35"/>
          <p:cNvSpPr txBox="1">
            <a:spLocks noChangeArrowheads="1"/>
          </p:cNvSpPr>
          <p:nvPr/>
        </p:nvSpPr>
        <p:spPr bwMode="auto">
          <a:xfrm>
            <a:off x="5394774" y="6210302"/>
            <a:ext cx="268196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3" name="Tieng-dong-ho-chay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17192" y="6395225"/>
            <a:ext cx="406400" cy="406400"/>
          </a:xfrm>
          <a:prstGeom prst="rect">
            <a:avLst/>
          </a:prstGeom>
        </p:spPr>
      </p:pic>
      <p:pic>
        <p:nvPicPr>
          <p:cNvPr id="4" name="Am-thanh-dem-nguoc-het-gio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95012" y="6350000"/>
            <a:ext cx="406400" cy="406400"/>
          </a:xfrm>
          <a:prstGeom prst="rect">
            <a:avLst/>
          </a:prstGeom>
        </p:spPr>
      </p:pic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562194" y="1844824"/>
            <a:ext cx="8908865" cy="2014538"/>
          </a:xfrm>
          <a:prstGeom prst="cloudCallout">
            <a:avLst>
              <a:gd name="adj1" fmla="val -43676"/>
              <a:gd name="adj2" fmla="val 37532"/>
            </a:avLst>
          </a:prstGeom>
          <a:solidFill>
            <a:srgbClr val="99FF99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tử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9,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mẫu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itchFamily="18" charset="0"/>
              </a:rPr>
              <a:t> 10</a:t>
            </a:r>
          </a:p>
        </p:txBody>
      </p:sp>
      <p:sp>
        <p:nvSpPr>
          <p:cNvPr id="7" name="Oval 6"/>
          <p:cNvSpPr/>
          <p:nvPr/>
        </p:nvSpPr>
        <p:spPr>
          <a:xfrm>
            <a:off x="5337826" y="4148209"/>
            <a:ext cx="2486366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226613" y="4319143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13" y="4319143"/>
                <a:ext cx="713657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1919536" y="4119081"/>
            <a:ext cx="2664296" cy="1246790"/>
          </a:xfrm>
          <a:prstGeom prst="rightArrow">
            <a:avLst>
              <a:gd name="adj1" fmla="val 50000"/>
              <a:gd name="adj2" fmla="val 565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919537" y="4437113"/>
            <a:ext cx="19442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5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85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1620" grpId="0" animBg="1"/>
      <p:bldP spid="111621" grpId="0" animBg="1"/>
      <p:bldP spid="7" grpId="0" animBg="1"/>
      <p:bldP spid="18" grpId="0"/>
      <p:bldP spid="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090219" y="414462"/>
            <a:ext cx="2304555" cy="1323975"/>
          </a:xfrm>
          <a:prstGeom prst="irregularSeal2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noProof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016627" y="793557"/>
            <a:ext cx="1904950" cy="52863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Bắt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đầu</a:t>
            </a:r>
            <a:endParaRPr lang="en-US" alt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016626" y="793557"/>
            <a:ext cx="1904950" cy="528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524000" y="6093296"/>
            <a:ext cx="9144000" cy="764704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PHẦN THI RUNG CHUÔNG VÀNG </a:t>
            </a:r>
            <a:endParaRPr lang="en-US" altLang="en-US" sz="2800">
              <a:latin typeface="Times New Roman" pitchFamily="18" charset="0"/>
              <a:cs typeface="Arial" charset="0"/>
            </a:endParaRPr>
          </a:p>
        </p:txBody>
      </p:sp>
      <p:pic>
        <p:nvPicPr>
          <p:cNvPr id="17416" name="Picture 9" descr="!bell_0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916">
            <a:off x="848405" y="-75767"/>
            <a:ext cx="193479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sbwatchdo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32305" y="260648"/>
            <a:ext cx="1303529" cy="1302028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 Box 35"/>
          <p:cNvSpPr txBox="1">
            <a:spLocks noChangeArrowheads="1"/>
          </p:cNvSpPr>
          <p:nvPr/>
        </p:nvSpPr>
        <p:spPr bwMode="auto">
          <a:xfrm>
            <a:off x="5394774" y="6210302"/>
            <a:ext cx="268196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3" name="Tieng-dong-ho-chay-www_tiengdong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17192" y="6395225"/>
            <a:ext cx="406400" cy="406400"/>
          </a:xfrm>
          <a:prstGeom prst="rect">
            <a:avLst/>
          </a:prstGeom>
        </p:spPr>
      </p:pic>
      <p:pic>
        <p:nvPicPr>
          <p:cNvPr id="4" name="Am-thanh-dem-nguoc-het-gio-www_tiengdong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95012" y="6350000"/>
            <a:ext cx="406400" cy="406400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997899" y="765674"/>
            <a:ext cx="19442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1831664" y="2564905"/>
            <a:ext cx="8528672" cy="1686639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9933FF"/>
            </a:solidFill>
            <a:rou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altLang="zh-CN" sz="14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z="36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6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là</a:t>
            </a:r>
            <a:endParaRPr lang="en-US" altLang="zh-CN" sz="36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z="1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</a:t>
            </a:r>
            <a:endParaRPr lang="en-US" altLang="zh-CN" sz="9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3991373"/>
              </p:ext>
            </p:extLst>
          </p:nvPr>
        </p:nvGraphicFramePr>
        <p:xfrm>
          <a:off x="5087888" y="2924944"/>
          <a:ext cx="60121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12" imgW="228501" imgH="393529" progId="Equation.3">
                  <p:embed/>
                </p:oleObj>
              </mc:Choice>
              <mc:Fallback>
                <p:oleObj r:id="rId12" imgW="228501" imgH="393529" progId="Equation.3">
                  <p:embed/>
                  <p:pic>
                    <p:nvPicPr>
                      <p:cNvPr id="0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924944"/>
                        <a:ext cx="60121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020347" y="3068961"/>
            <a:ext cx="820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040216" y="3068961"/>
            <a:ext cx="610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8613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85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1620" grpId="0" animBg="1"/>
      <p:bldP spid="111621" grpId="0" animBg="1"/>
      <p:bldP spid="20" grpId="0" animBg="1"/>
      <p:bldP spid="16" grpId="0" animBg="1"/>
      <p:bldP spid="19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3717033"/>
            <a:ext cx="9134477" cy="31940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2207568" y="4581128"/>
            <a:ext cx="2239494" cy="241849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733" y="4005065"/>
            <a:ext cx="3140228" cy="2915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04312" y="4437112"/>
            <a:ext cx="1138276" cy="2556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62377"/>
            <a:ext cx="1170194" cy="2213715"/>
          </a:xfrm>
          <a:prstGeom prst="rect">
            <a:avLst/>
          </a:prstGeom>
        </p:spPr>
      </p:pic>
      <p:sp>
        <p:nvSpPr>
          <p:cNvPr id="2" name="文本框 13">
            <a:extLst>
              <a:ext uri="{FF2B5EF4-FFF2-40B4-BE49-F238E27FC236}">
                <a16:creationId xmlns:a16="http://schemas.microsoft.com/office/drawing/2014/main" id="{DB362BA3-3D22-6EF6-9320-8993AEDC838A}"/>
              </a:ext>
            </a:extLst>
          </p:cNvPr>
          <p:cNvSpPr txBox="1"/>
          <p:nvPr/>
        </p:nvSpPr>
        <p:spPr>
          <a:xfrm>
            <a:off x="2962402" y="1658683"/>
            <a:ext cx="5941911" cy="193899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2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0318&quot;&gt;&lt;object type=&quot;3&quot; unique_id=&quot;10386&quot;&gt;&lt;property id=&quot;20148&quot; value=&quot;5&quot;/&gt;&lt;property id=&quot;20300&quot; value=&quot;Slide 2&quot;/&gt;&lt;property id=&quot;20307&quot; value=&quot;258&quot;/&gt;&lt;/object&gt;&lt;object type=&quot;3&quot; unique_id=&quot;10433&quot;&gt;&lt;property id=&quot;20148&quot; value=&quot;5&quot;/&gt;&lt;property id=&quot;20300&quot; value=&quot;Slide 8&quot;/&gt;&lt;property id=&quot;20307&quot; value=&quot;260&quot;/&gt;&lt;/object&gt;&lt;object type=&quot;3&quot; unique_id=&quot;10634&quot;&gt;&lt;property id=&quot;20148&quot; value=&quot;5&quot;/&gt;&lt;property id=&quot;20300&quot; value=&quot;Slide 13&quot;/&gt;&lt;property id=&quot;20307&quot; value=&quot;269&quot;/&gt;&lt;/object&gt;&lt;object type=&quot;3&quot; unique_id=&quot;10820&quot;&gt;&lt;property id=&quot;20148&quot; value=&quot;5&quot;/&gt;&lt;property id=&quot;20300&quot; value=&quot;Slide 15&quot;/&gt;&lt;property id=&quot;20307&quot; value=&quot;270&quot;/&gt;&lt;/object&gt;&lt;object type=&quot;3&quot; unique_id=&quot;10822&quot;&gt;&lt;property id=&quot;20148&quot; value=&quot;5&quot;/&gt;&lt;property id=&quot;20300&quot; value=&quot;Slide 1&quot;/&gt;&lt;property id=&quot;20307&quot; value=&quot;271&quot;/&gt;&lt;/object&gt;&lt;object type=&quot;3&quot; unique_id=&quot;10919&quot;&gt;&lt;property id=&quot;20148&quot; value=&quot;5&quot;/&gt;&lt;property id=&quot;20300&quot; value=&quot;Slide 5&quot;/&gt;&lt;property id=&quot;20307&quot; value=&quot;273&quot;/&gt;&lt;/object&gt;&lt;object type=&quot;3&quot; unique_id=&quot;11000&quot;&gt;&lt;property id=&quot;20148&quot; value=&quot;5&quot;/&gt;&lt;property id=&quot;20300&quot; value=&quot;Slide 3&quot;/&gt;&lt;property id=&quot;20307&quot; value=&quot;277&quot;/&gt;&lt;/object&gt;&lt;object type=&quot;3&quot; unique_id=&quot;11061&quot;&gt;&lt;property id=&quot;20148&quot; value=&quot;5&quot;/&gt;&lt;property id=&quot;20300&quot; value=&quot;Slide 4&quot;/&gt;&lt;property id=&quot;20307&quot; value=&quot;278&quot;/&gt;&lt;/object&gt;&lt;object type=&quot;3&quot; unique_id=&quot;11062&quot;&gt;&lt;property id=&quot;20148&quot; value=&quot;5&quot;/&gt;&lt;property id=&quot;20300&quot; value=&quot;Slide 6&quot;/&gt;&lt;property id=&quot;20307&quot; value=&quot;279&quot;/&gt;&lt;/object&gt;&lt;object type=&quot;3&quot; unique_id=&quot;11107&quot;&gt;&lt;property id=&quot;20148&quot; value=&quot;5&quot;/&gt;&lt;property id=&quot;20300&quot; value=&quot;Slide 7&quot;/&gt;&lt;property id=&quot;20307&quot; value=&quot;280&quot;/&gt;&lt;/object&gt;&lt;object type=&quot;3&quot; unique_id=&quot;11246&quot;&gt;&lt;property id=&quot;20148&quot; value=&quot;5&quot;/&gt;&lt;property id=&quot;20300&quot; value=&quot;Slide 9&quot;/&gt;&lt;property id=&quot;20307&quot; value=&quot;281&quot;/&gt;&lt;/object&gt;&lt;object type=&quot;3&quot; unique_id=&quot;11247&quot;&gt;&lt;property id=&quot;20148&quot; value=&quot;5&quot;/&gt;&lt;property id=&quot;20300&quot; value=&quot;Slide 11&quot;/&gt;&lt;property id=&quot;20307&quot; value=&quot;282&quot;/&gt;&lt;/object&gt;&lt;object type=&quot;3&quot; unique_id=&quot;11290&quot;&gt;&lt;property id=&quot;20148&quot; value=&quot;5&quot;/&gt;&lt;property id=&quot;20300&quot; value=&quot;Slide 10&quot;/&gt;&lt;property id=&quot;20307&quot; value=&quot;283&quot;/&gt;&lt;/object&gt;&lt;object type=&quot;3&quot; unique_id=&quot;11379&quot;&gt;&lt;property id=&quot;20148&quot; value=&quot;5&quot;/&gt;&lt;property id=&quot;20300&quot; value=&quot;Slide 12&quot;/&gt;&lt;property id=&quot;20307&quot; value=&quot;285&quot;/&gt;&lt;/object&gt;&lt;object type=&quot;3&quot; unique_id=&quot;11380&quot;&gt;&lt;property id=&quot;20148&quot; value=&quot;5&quot;/&gt;&lt;property id=&quot;20300&quot; value=&quot;Slide 14&quot;/&gt;&lt;property id=&quot;20307&quot; value=&quot;284&quot;/&gt;&lt;/object&gt;&lt;/object&gt;&lt;object type=&quot;8&quot; unique_id=&quot;1032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320</Words>
  <Application>Microsoft Office PowerPoint</Application>
  <PresentationFormat>Widescreen</PresentationFormat>
  <Paragraphs>113</Paragraphs>
  <Slides>19</Slides>
  <Notes>12</Notes>
  <HiddenSlides>0</HiddenSlides>
  <MMClips>8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微软雅黑</vt:lpstr>
      <vt:lpstr>宋体</vt:lpstr>
      <vt:lpstr>.VnTime</vt:lpstr>
      <vt:lpstr>Arial</vt:lpstr>
      <vt:lpstr>Calibri</vt:lpstr>
      <vt:lpstr>Calibri Light</vt:lpstr>
      <vt:lpstr>Cambria Math</vt:lpstr>
      <vt:lpstr>等线</vt:lpstr>
      <vt:lpstr>Fujiyama</vt:lpstr>
      <vt:lpstr>方正姚体</vt:lpstr>
      <vt:lpstr>Georgia</vt:lpstr>
      <vt:lpstr>Tahoma</vt:lpstr>
      <vt:lpstr>Times New Roman</vt:lpstr>
      <vt:lpstr>Trebuchet MS</vt:lpstr>
      <vt:lpstr>UTM HelvetIns</vt:lpstr>
      <vt:lpstr>Verdana</vt:lpstr>
      <vt:lpstr>字魂105号-简雅黑</vt:lpstr>
      <vt:lpstr>方正少儿简体</vt:lpstr>
      <vt:lpstr>Slipstream</vt:lpstr>
      <vt:lpstr>Office 主题</vt:lpstr>
      <vt:lpstr>1_Office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55</cp:revision>
  <dcterms:created xsi:type="dcterms:W3CDTF">2023-08-07T13:12:55Z</dcterms:created>
  <dcterms:modified xsi:type="dcterms:W3CDTF">2024-04-09T03:06:51Z</dcterms:modified>
</cp:coreProperties>
</file>