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  <p:sldMasterId id="2147483751" r:id="rId5"/>
  </p:sldMasterIdLst>
  <p:notesMasterIdLst>
    <p:notesMasterId r:id="rId20"/>
  </p:notesMasterIdLst>
  <p:sldIdLst>
    <p:sldId id="1582" r:id="rId6"/>
    <p:sldId id="267" r:id="rId7"/>
    <p:sldId id="1575" r:id="rId8"/>
    <p:sldId id="387" r:id="rId9"/>
    <p:sldId id="1600" r:id="rId10"/>
    <p:sldId id="7669" r:id="rId11"/>
    <p:sldId id="7670" r:id="rId12"/>
    <p:sldId id="7671" r:id="rId13"/>
    <p:sldId id="1585" r:id="rId14"/>
    <p:sldId id="261" r:id="rId15"/>
    <p:sldId id="7672" r:id="rId16"/>
    <p:sldId id="332" r:id="rId17"/>
    <p:sldId id="258" r:id="rId18"/>
    <p:sldId id="76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267"/>
            <p14:sldId id="1575"/>
            <p14:sldId id="387"/>
            <p14:sldId id="1600"/>
            <p14:sldId id="7669"/>
            <p14:sldId id="7670"/>
            <p14:sldId id="7671"/>
            <p14:sldId id="1585"/>
            <p14:sldId id="261"/>
            <p14:sldId id="7672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376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88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48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43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8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0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39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97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64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06433-28D2-5C55-3F27-C2871ABFFE6D}"/>
              </a:ext>
            </a:extLst>
          </p:cNvPr>
          <p:cNvSpPr txBox="1"/>
          <p:nvPr/>
        </p:nvSpPr>
        <p:spPr>
          <a:xfrm>
            <a:off x="546270" y="910463"/>
            <a:ext cx="59642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</a:rPr>
              <a:t>4. </a:t>
            </a:r>
            <a:r>
              <a:rPr lang="vi-VN" sz="2800" b="1">
                <a:solidFill>
                  <a:prstClr val="black"/>
                </a:solidFill>
                <a:latin typeface="Arial"/>
              </a:rPr>
              <a:t>Hưởng ứng phong trào “Tết trồng cây”, hai bản Sín Chải và Hầu Thảo trồng được 800 cây. Trong đó, bản Sín Chải trồng được 400 cây.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a) Số cây bản Sín Chải trồng được bằng bao nhiêu phần trăm số cây cả hai bản trồng được?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b) Số cây bản Sín Chải trồng được bằng bao nhiêu phần trăm số cây của bản Hầu Thảo trồng được?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8EACC3D-8A63-DDE1-D32F-EBC2EBC3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29" y="910463"/>
            <a:ext cx="4498340" cy="51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9E36-C085-CDFC-6662-8C6314CDE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26184-3783-C3A7-E418-41ECBD1FB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21E25C6D-5D4B-53BC-3190-3DFB6EF882D6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FDC58-F933-7759-3E20-C675F6325092}"/>
              </a:ext>
            </a:extLst>
          </p:cNvPr>
          <p:cNvSpPr txBox="1"/>
          <p:nvPr/>
        </p:nvSpPr>
        <p:spPr>
          <a:xfrm>
            <a:off x="546270" y="910463"/>
            <a:ext cx="10783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u="sng">
                <a:solidFill>
                  <a:prstClr val="black"/>
                </a:solidFill>
                <a:latin typeface="Arial"/>
              </a:rPr>
              <a:t>Bài giải</a:t>
            </a:r>
          </a:p>
          <a:p>
            <a:pPr marL="514350" lvl="0" indent="-514350">
              <a:buAutoNum type="alphaLcParenR"/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Số cây bản Sín Chải trồng được bằng số phần trăm số cây cả hai bản trồng được là:</a:t>
            </a:r>
          </a:p>
          <a:p>
            <a:pPr lvl="0" algn="ctr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400 : 800 = 0,5 = 50%</a:t>
            </a:r>
          </a:p>
          <a:p>
            <a:pPr lvl="0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b)  Số cây của bản Hầu Thảo trồng được là:</a:t>
            </a:r>
          </a:p>
          <a:p>
            <a:pPr lvl="0" algn="ctr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800 – 400 = 400 (cây)</a:t>
            </a:r>
          </a:p>
          <a:p>
            <a:pPr lvl="0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Số cây bản Sín Chải trồng được bằng số phần trăm số cây của bản Hầu Thảo trồng được là:</a:t>
            </a:r>
          </a:p>
          <a:p>
            <a:pPr lvl="0" algn="ctr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400 : 400 = 1 = 100%</a:t>
            </a:r>
          </a:p>
          <a:p>
            <a:pPr lvl="0" algn="ctr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                           Đáp số: a) 50%b) 100%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4057566" y="2870551"/>
            <a:ext cx="652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Nhắc</a:t>
            </a:r>
            <a:r>
              <a:rPr kumimoji="0" lang="vi-V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lại cách tìm tỉ số ph</a:t>
            </a:r>
            <a:r>
              <a:rPr lang="vi-VN" sz="2800" b="1" noProof="0">
                <a:solidFill>
                  <a:prstClr val="black"/>
                </a:solidFill>
                <a:latin typeface="Arial"/>
              </a:rPr>
              <a:t>ầ</a:t>
            </a:r>
            <a:r>
              <a:rPr kumimoji="0" lang="vi-V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496962" y="76201"/>
            <a:ext cx="9083235" cy="101065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1.Chơi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“ Ai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?”: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F38819E-4735-4C64-991B-D51B236A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4475"/>
            <a:ext cx="1257300" cy="15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roses_swaying_back_an_a_hb">
            <a:extLst>
              <a:ext uri="{FF2B5EF4-FFF2-40B4-BE49-F238E27FC236}">
                <a16:creationId xmlns:a16="http://schemas.microsoft.com/office/drawing/2014/main" id="{14663D23-4B47-4E2C-9B56-FF15BE41E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17" y="5474833"/>
            <a:ext cx="1905000" cy="13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0F9FA226-3349-48E6-84C0-DC0B4FDA78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1803" y="1086854"/>
              <a:ext cx="8968392" cy="429387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9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94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894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thập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trăm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𝟕𝟓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b="1" dirty="0">
                              <a:solidFill>
                                <a:srgbClr val="7030A0"/>
                              </a:solidFill>
                              <a:latin typeface="Aaril"/>
                            </a:rPr>
                            <a:t>0,75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b="1" dirty="0">
                              <a:solidFill>
                                <a:srgbClr val="7030A0"/>
                              </a:solidFill>
                              <a:latin typeface="Aaril"/>
                            </a:rPr>
                            <a:t>75%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0F9FA226-3349-48E6-84C0-DC0B4FDA78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1803" y="1086854"/>
              <a:ext cx="8968392" cy="429387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89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94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894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thập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600" b="1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3600" b="1" baseline="0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trăm</a:t>
                          </a:r>
                          <a:endParaRPr lang="en-US" sz="36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4" t="-163566" r="-200611" b="-29689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b="1" dirty="0">
                              <a:solidFill>
                                <a:srgbClr val="7030A0"/>
                              </a:solidFill>
                              <a:latin typeface="Aaril"/>
                            </a:rPr>
                            <a:t>0,75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b="1" dirty="0">
                              <a:solidFill>
                                <a:srgbClr val="7030A0"/>
                              </a:solidFill>
                              <a:latin typeface="Aaril"/>
                            </a:rPr>
                            <a:t>75%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4" t="-265625" r="-200611" b="-1992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4" t="-365625" r="-200611" b="-992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endParaRPr lang="en-US" sz="2400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en-US" b="1" dirty="0">
                            <a:solidFill>
                              <a:srgbClr val="7030A0"/>
                            </a:solidFill>
                            <a:latin typeface="Aaril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558F587-F505-4BCD-BDC8-3CD67FEF9DC9}"/>
              </a:ext>
            </a:extLst>
          </p:cNvPr>
          <p:cNvSpPr txBox="1"/>
          <p:nvPr/>
        </p:nvSpPr>
        <p:spPr>
          <a:xfrm>
            <a:off x="5543549" y="3136613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5026C1-1735-43B7-9383-FFE23AC651F9}"/>
              </a:ext>
            </a:extLst>
          </p:cNvPr>
          <p:cNvSpPr txBox="1"/>
          <p:nvPr/>
        </p:nvSpPr>
        <p:spPr>
          <a:xfrm>
            <a:off x="8686800" y="3136612"/>
            <a:ext cx="139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DC1B4-FB96-4C12-93D7-B6F94F947F9E}"/>
              </a:ext>
            </a:extLst>
          </p:cNvPr>
          <p:cNvSpPr txBox="1"/>
          <p:nvPr/>
        </p:nvSpPr>
        <p:spPr>
          <a:xfrm>
            <a:off x="5522448" y="3875250"/>
            <a:ext cx="109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A02513-F2F3-46DB-BEBA-94F09BF0BE50}"/>
              </a:ext>
            </a:extLst>
          </p:cNvPr>
          <p:cNvSpPr txBox="1"/>
          <p:nvPr/>
        </p:nvSpPr>
        <p:spPr>
          <a:xfrm>
            <a:off x="8686800" y="3913044"/>
            <a:ext cx="127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8630F7-4C31-4F5A-A3EF-0AE48896473E}"/>
                  </a:ext>
                </a:extLst>
              </p:cNvPr>
              <p:cNvSpPr txBox="1"/>
              <p:nvPr/>
            </p:nvSpPr>
            <p:spPr>
              <a:xfrm>
                <a:off x="2715065" y="4508370"/>
                <a:ext cx="8382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8630F7-4C31-4F5A-A3EF-0AE48896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65" y="4508370"/>
                <a:ext cx="838200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F319E64-8F46-46AA-9859-3076721D4EAA}"/>
              </a:ext>
            </a:extLst>
          </p:cNvPr>
          <p:cNvSpPr txBox="1"/>
          <p:nvPr/>
        </p:nvSpPr>
        <p:spPr>
          <a:xfrm>
            <a:off x="5522447" y="46997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6A582-CCF1-4F34-81B5-259DB10C4EC2}"/>
              </a:ext>
            </a:extLst>
          </p:cNvPr>
          <p:cNvSpPr txBox="1"/>
          <p:nvPr/>
        </p:nvSpPr>
        <p:spPr>
          <a:xfrm>
            <a:off x="8710829" y="4732039"/>
            <a:ext cx="111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</p:txBody>
      </p:sp>
      <p:pic>
        <p:nvPicPr>
          <p:cNvPr id="25" name="Picture 48" descr="Tweety[1]">
            <a:extLst>
              <a:ext uri="{FF2B5EF4-FFF2-40B4-BE49-F238E27FC236}">
                <a16:creationId xmlns:a16="http://schemas.microsoft.com/office/drawing/2014/main" id="{8280ADE1-22E8-465C-8930-F668B7805C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3662" y="5633360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8" descr="Tweety[1]">
            <a:extLst>
              <a:ext uri="{FF2B5EF4-FFF2-40B4-BE49-F238E27FC236}">
                <a16:creationId xmlns:a16="http://schemas.microsoft.com/office/drawing/2014/main" id="{71E880F5-B563-4168-AB86-A61C0BB923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5355" y="5710237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Tweety[1]">
            <a:extLst>
              <a:ext uri="{FF2B5EF4-FFF2-40B4-BE49-F238E27FC236}">
                <a16:creationId xmlns:a16="http://schemas.microsoft.com/office/drawing/2014/main" id="{8CC3F43A-A44C-4574-99B3-1D3A29C78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3028" y="5622473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9</a:t>
            </a:r>
            <a:r>
              <a:rPr lang="en-US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LUYỆN TẬP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62754" y="3107988"/>
            <a:ext cx="7949683" cy="2322576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tỉ số phần trăm của hai số.</a:t>
            </a:r>
          </a:p>
          <a:p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giải được các bài toán đơn giản về tìm tỉ số của hai số.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57104-3585-A7E1-4DDE-8EC98F90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BB0D5-F325-9A5E-3A3B-3A725B3D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CACC8AC0-5A58-37B3-78C7-3A5D7C273C1B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CD899E0-86CF-BCF2-9A5F-FA1C2883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4" y="535559"/>
            <a:ext cx="10817352" cy="340241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63F3592-F1E8-8E2E-B734-9F044FC390C2}"/>
              </a:ext>
            </a:extLst>
          </p:cNvPr>
          <p:cNvSpPr txBox="1"/>
          <p:nvPr/>
        </p:nvSpPr>
        <p:spPr>
          <a:xfrm>
            <a:off x="687324" y="4082323"/>
            <a:ext cx="3546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AutoNum type="alphaLcParenR"/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Ta có: 17 : 68 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= 0,25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= 25%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79DA8A0-56E5-2163-DE89-A74BB2650540}"/>
              </a:ext>
            </a:extLst>
          </p:cNvPr>
          <p:cNvSpPr txBox="1"/>
          <p:nvPr/>
        </p:nvSpPr>
        <p:spPr>
          <a:xfrm>
            <a:off x="4184904" y="4090673"/>
            <a:ext cx="3028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b) Ta có: 42 : 60 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 = 0,7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 = 70%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89483CF-FB1A-5E7C-CCBC-D640211380FE}"/>
              </a:ext>
            </a:extLst>
          </p:cNvPr>
          <p:cNvSpPr txBox="1"/>
          <p:nvPr/>
        </p:nvSpPr>
        <p:spPr>
          <a:xfrm>
            <a:off x="7731252" y="4189002"/>
            <a:ext cx="3741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c) Ta có: 1,2 : 48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  = 0,025</a:t>
            </a:r>
          </a:p>
          <a:p>
            <a:pPr lvl="0" algn="just">
              <a:defRPr/>
            </a:pPr>
            <a:r>
              <a:rPr lang="vi-VN" sz="2800" b="1">
                <a:solidFill>
                  <a:prstClr val="black"/>
                </a:solidFill>
                <a:latin typeface="Arial"/>
              </a:rPr>
              <a:t>                  = 2,5%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18D01-E475-831F-BAC5-905487D3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7583B-109A-EEB6-B6CA-D351A2D5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3FCEF49D-1B02-1957-0AF3-A3677098CCDA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0D66962-E3CF-9DA6-1EC1-DA1D2CFE0D7E}"/>
              </a:ext>
            </a:extLst>
          </p:cNvPr>
          <p:cNvSpPr/>
          <p:nvPr/>
        </p:nvSpPr>
        <p:spPr>
          <a:xfrm>
            <a:off x="879942" y="613411"/>
            <a:ext cx="10432115" cy="4104893"/>
          </a:xfrm>
          <a:custGeom>
            <a:avLst/>
            <a:gdLst/>
            <a:ahLst/>
            <a:cxnLst/>
            <a:rect l="l" t="t" r="r" b="b"/>
            <a:pathLst>
              <a:path w="11120833" h="4678523">
                <a:moveTo>
                  <a:pt x="0" y="0"/>
                </a:moveTo>
                <a:lnTo>
                  <a:pt x="11120834" y="0"/>
                </a:lnTo>
                <a:lnTo>
                  <a:pt x="11120834" y="4678522"/>
                </a:lnTo>
                <a:lnTo>
                  <a:pt x="0" y="46785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0606EA2-6AA5-00FE-4CBC-3041D2C4F805}"/>
              </a:ext>
            </a:extLst>
          </p:cNvPr>
          <p:cNvSpPr txBox="1"/>
          <p:nvPr/>
        </p:nvSpPr>
        <p:spPr>
          <a:xfrm>
            <a:off x="1094740" y="4833071"/>
            <a:ext cx="485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AutoNum type="alphaLcParenR"/>
              <a:defRPr/>
            </a:pPr>
            <a:r>
              <a:rPr lang="pt-BR" sz="2800" b="1">
                <a:solidFill>
                  <a:prstClr val="black"/>
                </a:solidFill>
                <a:latin typeface="Arial"/>
              </a:rPr>
              <a:t> 23,5% + 42% = 65,5%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1C2B2B-2074-7F97-E928-E4103F4D49CD}"/>
              </a:ext>
            </a:extLst>
          </p:cNvPr>
          <p:cNvSpPr txBox="1"/>
          <p:nvPr/>
        </p:nvSpPr>
        <p:spPr>
          <a:xfrm>
            <a:off x="6243322" y="4791412"/>
            <a:ext cx="476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800" b="1">
                <a:solidFill>
                  <a:prstClr val="black"/>
                </a:solidFill>
                <a:latin typeface="Arial"/>
              </a:rPr>
              <a:t> b) 37% - 12,4% = 24,6%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CEE6A72-BF0B-CADA-9685-65BBF04F38F1}"/>
              </a:ext>
            </a:extLst>
          </p:cNvPr>
          <p:cNvSpPr txBox="1"/>
          <p:nvPr/>
        </p:nvSpPr>
        <p:spPr>
          <a:xfrm>
            <a:off x="1094740" y="5551896"/>
            <a:ext cx="354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800" b="1">
                <a:solidFill>
                  <a:prstClr val="black"/>
                </a:solidFill>
                <a:latin typeface="Arial"/>
              </a:rPr>
              <a:t>c)</a:t>
            </a:r>
            <a:r>
              <a:rPr lang="vi-VN" sz="2800" b="1">
                <a:solidFill>
                  <a:prstClr val="black"/>
                </a:solidFill>
                <a:latin typeface="Arial"/>
              </a:rPr>
              <a:t> </a:t>
            </a:r>
            <a:r>
              <a:rPr lang="pt-BR" sz="2800" b="1">
                <a:solidFill>
                  <a:prstClr val="black"/>
                </a:solidFill>
                <a:latin typeface="Arial"/>
              </a:rPr>
              <a:t>18% × 5 = 90%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CA3950E-7334-7829-66D5-C5EC1BC9406F}"/>
              </a:ext>
            </a:extLst>
          </p:cNvPr>
          <p:cNvSpPr txBox="1"/>
          <p:nvPr/>
        </p:nvSpPr>
        <p:spPr>
          <a:xfrm>
            <a:off x="6611112" y="5551896"/>
            <a:ext cx="354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2800" b="1">
                <a:solidFill>
                  <a:prstClr val="black"/>
                </a:solidFill>
                <a:latin typeface="Arial"/>
              </a:rPr>
              <a:t>d) 72% : 6 = 12%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0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0B822-8B50-ADA8-84F3-7F08202A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6D2A4-AEE7-F09F-F2E3-ADC47B53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9236DC56-00B0-F990-5BE9-2380F8A87BDD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2E56A02-31CC-6E9D-B59F-1BFE64F421DB}"/>
              </a:ext>
            </a:extLst>
          </p:cNvPr>
          <p:cNvSpPr txBox="1"/>
          <p:nvPr/>
        </p:nvSpPr>
        <p:spPr>
          <a:xfrm>
            <a:off x="655998" y="897960"/>
            <a:ext cx="10682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>
                <a:solidFill>
                  <a:prstClr val="black"/>
                </a:solidFill>
                <a:latin typeface="Arial"/>
              </a:rPr>
              <a:t>3. </a:t>
            </a:r>
            <a:r>
              <a:rPr lang="vi-VN" sz="3200" b="1">
                <a:solidFill>
                  <a:prstClr val="black"/>
                </a:solidFill>
                <a:latin typeface="Arial"/>
              </a:rPr>
              <a:t>Trong 60 kg nước biển có 2,1 kg muối. Tìm tỉ số phần trăm của lượng muối trong nước biển.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6AAD3-2A92-566C-04F8-D6F672E633E2}"/>
              </a:ext>
            </a:extLst>
          </p:cNvPr>
          <p:cNvSpPr txBox="1"/>
          <p:nvPr/>
        </p:nvSpPr>
        <p:spPr>
          <a:xfrm>
            <a:off x="844974" y="2358816"/>
            <a:ext cx="10682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u="sng">
                <a:solidFill>
                  <a:prstClr val="black"/>
                </a:solidFill>
                <a:latin typeface="Arial"/>
              </a:rPr>
              <a:t>Bài giải</a:t>
            </a:r>
          </a:p>
          <a:p>
            <a:pPr lvl="0" algn="just">
              <a:defRPr/>
            </a:pPr>
            <a:r>
              <a:rPr lang="vi-VN" sz="3200" b="1">
                <a:solidFill>
                  <a:prstClr val="black"/>
                </a:solidFill>
                <a:latin typeface="Arial"/>
              </a:rPr>
              <a:t>Tỉ số phần trăm của lượng muối trong nước biển là:</a:t>
            </a:r>
          </a:p>
          <a:p>
            <a:pPr lvl="0" algn="ctr">
              <a:defRPr/>
            </a:pPr>
            <a:r>
              <a:rPr lang="vi-VN" sz="3200" b="1">
                <a:solidFill>
                  <a:prstClr val="black"/>
                </a:solidFill>
                <a:latin typeface="Arial"/>
              </a:rPr>
              <a:t>2,1 : 60 = 0,035 = 3,5%</a:t>
            </a:r>
          </a:p>
          <a:p>
            <a:pPr lvl="0" algn="ctr">
              <a:defRPr/>
            </a:pPr>
            <a:r>
              <a:rPr lang="vi-VN" sz="3200" b="1">
                <a:solidFill>
                  <a:prstClr val="black"/>
                </a:solidFill>
                <a:latin typeface="Arial"/>
              </a:rPr>
              <a:t>Đáp số: 3,5%.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4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434</Words>
  <Application>Microsoft Office PowerPoint</Application>
  <PresentationFormat>Màn hình rộng</PresentationFormat>
  <Paragraphs>68</Paragraphs>
  <Slides>14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14</vt:i4>
      </vt:variant>
    </vt:vector>
  </HeadingPairs>
  <TitlesOfParts>
    <vt:vector size="36" baseType="lpstr">
      <vt:lpstr>等线</vt:lpstr>
      <vt:lpstr>Aaril</vt:lpstr>
      <vt:lpstr>Arial</vt:lpstr>
      <vt:lpstr>Calibri</vt:lpstr>
      <vt:lpstr>Calibri Light</vt:lpstr>
      <vt:lpstr>Cambria Math</vt:lpstr>
      <vt:lpstr>Franklin Gothic Book</vt:lpstr>
      <vt:lpstr>Franklin Gothic Medium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Wingdings 2</vt:lpstr>
      <vt:lpstr>Office Theme</vt:lpstr>
      <vt:lpstr>11_Office Theme</vt:lpstr>
      <vt:lpstr>Chibi Anime Characters for Pre-K by Slidesgo</vt:lpstr>
      <vt:lpstr>1_Office 主题​​</vt:lpstr>
      <vt:lpstr>9_Trek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172</cp:revision>
  <dcterms:created xsi:type="dcterms:W3CDTF">2023-04-19T08:21:59Z</dcterms:created>
  <dcterms:modified xsi:type="dcterms:W3CDTF">2024-11-25T15:40:43Z</dcterms:modified>
</cp:coreProperties>
</file>