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99" r:id="rId2"/>
    <p:sldMasterId id="2147483712" r:id="rId3"/>
    <p:sldMasterId id="2147483725" r:id="rId4"/>
    <p:sldMasterId id="2147483743" r:id="rId5"/>
    <p:sldMasterId id="2147483780" r:id="rId6"/>
  </p:sldMasterIdLst>
  <p:notesMasterIdLst>
    <p:notesMasterId r:id="rId22"/>
  </p:notesMasterIdLst>
  <p:sldIdLst>
    <p:sldId id="562" r:id="rId7"/>
    <p:sldId id="339" r:id="rId8"/>
    <p:sldId id="287" r:id="rId9"/>
    <p:sldId id="269" r:id="rId10"/>
    <p:sldId id="387" r:id="rId11"/>
    <p:sldId id="558" r:id="rId12"/>
    <p:sldId id="343" r:id="rId13"/>
    <p:sldId id="556" r:id="rId14"/>
    <p:sldId id="559" r:id="rId15"/>
    <p:sldId id="280" r:id="rId16"/>
    <p:sldId id="560" r:id="rId17"/>
    <p:sldId id="278" r:id="rId18"/>
    <p:sldId id="561" r:id="rId19"/>
    <p:sldId id="270" r:id="rId20"/>
    <p:sldId id="271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6396A-395C-4F06-96A9-7CBE26F64FF4}" type="datetimeFigureOut">
              <a:rPr lang="vi-VN" smtClean="0"/>
              <a:t>09/04/2024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8EF4D-0718-43B3-8546-8AA78677128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560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03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1181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6245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155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92932"/>
      </p:ext>
    </p:extLst>
  </p:cSld>
  <p:clrMapOvr>
    <a:masterClrMapping/>
  </p:clrMapOvr>
  <p:transition spd="slow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14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36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5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86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37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02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1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4725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36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8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38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755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1199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52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50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40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54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54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4305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21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11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3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568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73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92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424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6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2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1375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471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55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4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7649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8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51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979752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936234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279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337961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96581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40564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25487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699461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87345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64101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425154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56888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43398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2555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6598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56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27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85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388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712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36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711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63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1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75264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393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072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6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4299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098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8.xml"/><Relationship Id="rId16" Type="http://schemas.openxmlformats.org/officeDocument/2006/relationships/tags" Target="../tags/tag2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267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83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1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4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72D73981-CCDD-4E0C-8C4D-D0AB5CDCA4D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D4E64-8FCA-4A77-8905-177737EF499B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511A8-257C-45A6-9AE9-F138AF54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3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PHÂN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SỐ BẰNG NHAU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11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79991" y="0"/>
            <a:ext cx="6566535" cy="6858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87825" y="-499075"/>
            <a:ext cx="6566535" cy="6858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D774BFEC-B61B-4550-A43F-4CBE92488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06" y="3325093"/>
            <a:ext cx="3660594" cy="3660594"/>
          </a:xfrm>
          <a:prstGeom prst="rect">
            <a:avLst/>
          </a:prstGeom>
        </p:spPr>
      </p:pic>
      <p:sp>
        <p:nvSpPr>
          <p:cNvPr id="10" name="文本框 20"/>
          <p:cNvSpPr txBox="1"/>
          <p:nvPr/>
        </p:nvSpPr>
        <p:spPr>
          <a:xfrm>
            <a:off x="581110" y="1567621"/>
            <a:ext cx="11214394" cy="22159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rPr>
              <a:t>VẬN</a:t>
            </a:r>
            <a:r>
              <a:rPr kumimoji="0" lang="en-US" altLang="zh-CN" sz="13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138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Showcard" panose="02040603050506020204" pitchFamily="18" charset="0"/>
                <a:ea typeface="字魂156号-萌趣苏打饼" panose="00000500000000000000" pitchFamily="2" charset="-122"/>
                <a:cs typeface="字体视界-蓝瘦想哭体" panose="02010601030101010101" charset="-122"/>
                <a:sym typeface="思源黑体 CN" panose="020B0500000000000000" pitchFamily="34" charset="-122"/>
              </a:rPr>
              <a:t>DỤNG</a:t>
            </a:r>
          </a:p>
        </p:txBody>
      </p:sp>
    </p:spTree>
    <p:extLst>
      <p:ext uri="{BB962C8B-B14F-4D97-AF65-F5344CB8AC3E}">
        <p14:creationId xmlns:p14="http://schemas.microsoft.com/office/powerpoint/2010/main" val="334319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ó thể là hình vẽ ngẫu hứng về văn bản">
            <a:extLst>
              <a:ext uri="{FF2B5EF4-FFF2-40B4-BE49-F238E27FC236}">
                <a16:creationId xmlns:a16="http://schemas.microsoft.com/office/drawing/2014/main" id="{4511E5C1-78FE-05F0-C51E-EDB2161563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văn bản, biểu đồ, hàng, ảnh chụp màn hình&#10;&#10;Mô tả được tạo tự động">
            <a:extLst>
              <a:ext uri="{FF2B5EF4-FFF2-40B4-BE49-F238E27FC236}">
                <a16:creationId xmlns:a16="http://schemas.microsoft.com/office/drawing/2014/main" id="{73721F94-F078-160F-8C46-A009B1554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7" y="774823"/>
            <a:ext cx="11017046" cy="3285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0D9565D-6D57-6ED9-4671-BDDB24228DE1}"/>
                  </a:ext>
                </a:extLst>
              </p:cNvPr>
              <p:cNvSpPr txBox="1"/>
              <p:nvPr/>
            </p:nvSpPr>
            <p:spPr>
              <a:xfrm>
                <a:off x="1651818" y="4363598"/>
                <a:ext cx="8426245" cy="13272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 b="0" i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thể biểu diễn phần tô màu bằng những phân số bằng nhau là </a:t>
                </a:r>
                <a:r>
                  <a:rPr lang="vi-VN" sz="32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0" i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và </a:t>
                </a:r>
                <a:r>
                  <a:rPr lang="vi-VN" sz="320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0D9565D-6D57-6ED9-4671-BDDB24228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1818" y="4363598"/>
                <a:ext cx="8426245" cy="1327286"/>
              </a:xfrm>
              <a:prstGeom prst="rect">
                <a:avLst/>
              </a:prstGeom>
              <a:blipFill>
                <a:blip r:embed="rId4"/>
                <a:stretch>
                  <a:fillRect l="-1881" t="-6422" r="-2171" b="-22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647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611029" y="3429000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ó thể là hình vẽ ngẫu hứng về văn bản">
            <a:extLst>
              <a:ext uri="{FF2B5EF4-FFF2-40B4-BE49-F238E27FC236}">
                <a16:creationId xmlns:a16="http://schemas.microsoft.com/office/drawing/2014/main" id="{4511E5C1-78FE-05F0-C51E-EDB2161563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78658" y="-10815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18B5B204-448A-823C-420D-7E0BF8FF5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181136"/>
              </p:ext>
            </p:extLst>
          </p:nvPr>
        </p:nvGraphicFramePr>
        <p:xfrm>
          <a:off x="3519947" y="1065136"/>
          <a:ext cx="3313472" cy="15404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14184">
                  <a:extLst>
                    <a:ext uri="{9D8B030D-6E8A-4147-A177-3AD203B41FA5}">
                      <a16:colId xmlns:a16="http://schemas.microsoft.com/office/drawing/2014/main" val="1506163050"/>
                    </a:ext>
                  </a:extLst>
                </a:gridCol>
                <a:gridCol w="414184">
                  <a:extLst>
                    <a:ext uri="{9D8B030D-6E8A-4147-A177-3AD203B41FA5}">
                      <a16:colId xmlns:a16="http://schemas.microsoft.com/office/drawing/2014/main" val="2556629481"/>
                    </a:ext>
                  </a:extLst>
                </a:gridCol>
                <a:gridCol w="414184">
                  <a:extLst>
                    <a:ext uri="{9D8B030D-6E8A-4147-A177-3AD203B41FA5}">
                      <a16:colId xmlns:a16="http://schemas.microsoft.com/office/drawing/2014/main" val="458298227"/>
                    </a:ext>
                  </a:extLst>
                </a:gridCol>
                <a:gridCol w="414184">
                  <a:extLst>
                    <a:ext uri="{9D8B030D-6E8A-4147-A177-3AD203B41FA5}">
                      <a16:colId xmlns:a16="http://schemas.microsoft.com/office/drawing/2014/main" val="1092426596"/>
                    </a:ext>
                  </a:extLst>
                </a:gridCol>
                <a:gridCol w="414184">
                  <a:extLst>
                    <a:ext uri="{9D8B030D-6E8A-4147-A177-3AD203B41FA5}">
                      <a16:colId xmlns:a16="http://schemas.microsoft.com/office/drawing/2014/main" val="1383153619"/>
                    </a:ext>
                  </a:extLst>
                </a:gridCol>
                <a:gridCol w="414184">
                  <a:extLst>
                    <a:ext uri="{9D8B030D-6E8A-4147-A177-3AD203B41FA5}">
                      <a16:colId xmlns:a16="http://schemas.microsoft.com/office/drawing/2014/main" val="2539967029"/>
                    </a:ext>
                  </a:extLst>
                </a:gridCol>
                <a:gridCol w="414184">
                  <a:extLst>
                    <a:ext uri="{9D8B030D-6E8A-4147-A177-3AD203B41FA5}">
                      <a16:colId xmlns:a16="http://schemas.microsoft.com/office/drawing/2014/main" val="4042601168"/>
                    </a:ext>
                  </a:extLst>
                </a:gridCol>
                <a:gridCol w="414184">
                  <a:extLst>
                    <a:ext uri="{9D8B030D-6E8A-4147-A177-3AD203B41FA5}">
                      <a16:colId xmlns:a16="http://schemas.microsoft.com/office/drawing/2014/main" val="3932532937"/>
                    </a:ext>
                  </a:extLst>
                </a:gridCol>
              </a:tblGrid>
              <a:tr h="770206"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CA"/>
                    </a:solidFill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1011"/>
                  </a:ext>
                </a:extLst>
              </a:tr>
              <a:tr h="770206"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0815"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Myriad Pro"/>
                          <a:cs typeface="Myriad Pro"/>
                        </a:rPr>
                        <a:t> </a:t>
                      </a:r>
                      <a:endParaRPr lang="vi-VN" sz="4000">
                        <a:effectLst/>
                        <a:latin typeface="Myriad Pro"/>
                        <a:ea typeface="Myriad Pro"/>
                        <a:cs typeface="Myriad Pro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224437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2C8FD9C-A729-F8EF-3DA0-256087173AC4}"/>
              </a:ext>
            </a:extLst>
          </p:cNvPr>
          <p:cNvSpPr txBox="1"/>
          <p:nvPr/>
        </p:nvSpPr>
        <p:spPr>
          <a:xfrm>
            <a:off x="1504335" y="2917411"/>
            <a:ext cx="9340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H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ãy nêu</a:t>
            </a:r>
            <a:r>
              <a:rPr lang="en-US" sz="3200" spc="65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các</a:t>
            </a:r>
            <a:r>
              <a:rPr lang="en-US" sz="3200" spc="6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phân</a:t>
            </a:r>
            <a:r>
              <a:rPr lang="en-US" sz="3200" spc="65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số</a:t>
            </a:r>
            <a:r>
              <a:rPr lang="en-US" sz="3200" spc="65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bằng</a:t>
            </a:r>
            <a:r>
              <a:rPr lang="en-US" sz="3200" spc="65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nhau</a:t>
            </a:r>
            <a:r>
              <a:rPr lang="en-US" sz="3200" spc="6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biểu</a:t>
            </a:r>
            <a:r>
              <a:rPr lang="en-US" sz="3200" spc="65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diễn</a:t>
            </a:r>
            <a:r>
              <a:rPr lang="en-US" sz="3200" spc="65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phần</a:t>
            </a:r>
            <a:r>
              <a:rPr lang="en-US" sz="3200" spc="65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được</a:t>
            </a:r>
            <a:r>
              <a:rPr lang="en-US" sz="3200" spc="6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tô</a:t>
            </a:r>
            <a:r>
              <a:rPr lang="en-US" sz="3200" spc="65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 </a:t>
            </a:r>
            <a:r>
              <a:rPr lang="en-US" sz="3200">
                <a:solidFill>
                  <a:srgbClr val="FFC000"/>
                </a:solidFill>
                <a:effectLst/>
                <a:latin typeface="+mj-lt"/>
                <a:ea typeface="Myriad Pro"/>
                <a:cs typeface="Myriad Pro"/>
              </a:rPr>
              <a:t>màu ?</a:t>
            </a:r>
            <a:endParaRPr lang="vi-VN" sz="320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423ED0-E252-CC21-69E7-78D4134D7792}"/>
                  </a:ext>
                </a:extLst>
              </p:cNvPr>
              <p:cNvSpPr txBox="1"/>
              <p:nvPr/>
            </p:nvSpPr>
            <p:spPr>
              <a:xfrm>
                <a:off x="2212258" y="4059592"/>
                <a:ext cx="7049729" cy="792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Các </a:t>
                </a:r>
                <a:r>
                  <a:rPr lang="vi-VN" sz="3200" b="0" i="0">
                    <a:solidFill>
                      <a:srgbClr val="FFFF00"/>
                    </a:solidFill>
                    <a:effectLst/>
                    <a:latin typeface="+mj-lt"/>
                    <a:cs typeface="Times New Roman" panose="02020603050405020304" pitchFamily="18" charset="0"/>
                  </a:rPr>
                  <a:t> phân số bằng nhau là </a:t>
                </a:r>
                <a:r>
                  <a:rPr lang="vi-VN" sz="320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0" i="0">
                    <a:solidFill>
                      <a:srgbClr val="FFFF00"/>
                    </a:solidFill>
                    <a:effectLst/>
                    <a:latin typeface="+mj-lt"/>
                    <a:cs typeface="Times New Roman" panose="02020603050405020304" pitchFamily="18" charset="0"/>
                  </a:rPr>
                  <a:t> </a:t>
                </a:r>
                <a:r>
                  <a:rPr lang="vi-VN" sz="3200">
                    <a:solidFill>
                      <a:srgbClr val="FFFF00"/>
                    </a:solidFill>
                    <a:latin typeface="+mj-lt"/>
                    <a:cs typeface="Times New Roman" panose="02020603050405020304" pitchFamily="18" charset="0"/>
                  </a:rPr>
                  <a:t>;</a:t>
                </a:r>
                <a:r>
                  <a:rPr lang="vi-VN" sz="3200" b="0" i="0">
                    <a:solidFill>
                      <a:srgbClr val="FFFF00"/>
                    </a:solidFill>
                    <a:effectLst/>
                    <a:latin typeface="+mj-lt"/>
                    <a:cs typeface="Times New Roman" panose="02020603050405020304" pitchFamily="18" charset="0"/>
                  </a:rPr>
                  <a:t> </a:t>
                </a:r>
                <a:r>
                  <a:rPr lang="vi-VN" sz="320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200">
                    <a:latin typeface="+mj-lt"/>
                  </a:rPr>
                  <a:t>  </a:t>
                </a:r>
                <a:r>
                  <a:rPr lang="vi-VN" sz="3200">
                    <a:solidFill>
                      <a:srgbClr val="FFC000"/>
                    </a:solidFill>
                    <a:latin typeface="+mj-lt"/>
                  </a:rPr>
                  <a:t>;</a:t>
                </a:r>
                <a:r>
                  <a:rPr lang="vi-VN" sz="3200"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vi-VN" sz="3200">
                  <a:latin typeface="+mj-lt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CD423ED0-E252-CC21-69E7-78D4134D7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258" y="4059592"/>
                <a:ext cx="7049729" cy="792140"/>
              </a:xfrm>
              <a:prstGeom prst="rect">
                <a:avLst/>
              </a:prstGeom>
              <a:blipFill>
                <a:blip r:embed="rId3"/>
                <a:stretch>
                  <a:fillRect l="-2249" b="-1153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96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1.</a:t>
            </a: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Hoàn thành bài tập</a:t>
            </a:r>
            <a:r>
              <a:rPr kumimoji="0" lang="en-SG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2. </a:t>
            </a: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Chuẩn bị bài mới</a:t>
            </a:r>
            <a:endParaRPr kumimoji="0" lang="vi-VN" alt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4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Fujiyama" pitchFamily="50" charset="0"/>
              </a:rPr>
              <a:t>93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jiyama" pitchFamily="50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Fujiyama" pitchFamily="50" charset="0"/>
                <a:cs typeface="Times New Roman" panose="02020603050405020304" pitchFamily="18" charset="0"/>
              </a:rPr>
              <a:t>P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cs typeface="Times New Roman" panose="02020603050405020304" pitchFamily="18" charset="0"/>
              </a:rPr>
              <a:t>hân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cs typeface="Times New Roman" panose="02020603050405020304" pitchFamily="18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jiyama" pitchFamily="50" charset="0"/>
                <a:cs typeface="Times New Roman" panose="02020603050405020304" pitchFamily="18" charset="0"/>
              </a:rPr>
              <a:t>nhau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4727AE0-E047-474C-8C51-CDEF3FBF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CE3D2D9-0FF8-4FD0-8B83-9A3A06CC4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40" y="1956458"/>
            <a:ext cx="3969213" cy="5023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7F3F4E-C78B-DD52-5A45-13C7E029F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512" y="2332792"/>
            <a:ext cx="9175275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57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ó thể là hình vẽ ngẫu hứng">
            <a:extLst>
              <a:ext uri="{FF2B5EF4-FFF2-40B4-BE49-F238E27FC236}">
                <a16:creationId xmlns:a16="http://schemas.microsoft.com/office/drawing/2014/main" id="{4DBED3C8-2376-BBD1-6F5D-6C7F0068A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b="1793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CC4B8ED-9C26-45FA-D55A-E9302C8A4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009" b="59144"/>
          <a:stretch/>
        </p:blipFill>
        <p:spPr>
          <a:xfrm>
            <a:off x="2013857" y="634482"/>
            <a:ext cx="8668139" cy="46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42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kumimoji="0" lang="zh-CN" altLang="en-US" sz="32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166327" y="3191089"/>
            <a:ext cx="7949682" cy="2845817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hai phân số bằng nhau trên mô hình trực quan (băng giấy).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được hai phân số bằng nhau trên tia số trong trường hợp mẫu số nhỏ.</a:t>
            </a:r>
            <a:endParaRPr kumimoji="0" lang="en-SG" altLang="vi-VN" sz="320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ó thể là hình vẽ ngẫu hứng">
            <a:extLst>
              <a:ext uri="{FF2B5EF4-FFF2-40B4-BE49-F238E27FC236}">
                <a16:creationId xmlns:a16="http://schemas.microsoft.com/office/drawing/2014/main" id="{4DBED3C8-2376-BBD1-6F5D-6C7F0068A1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 b="179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323047F6-AA7A-77A6-8551-17DB51CC7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009" b="59144"/>
          <a:stretch/>
        </p:blipFill>
        <p:spPr>
          <a:xfrm>
            <a:off x="2253540" y="204837"/>
            <a:ext cx="4795935" cy="147423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D0B49FD-6647-5CF9-8D6E-5B1D9CF353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7" b="52198"/>
          <a:stretch/>
        </p:blipFill>
        <p:spPr>
          <a:xfrm>
            <a:off x="2670308" y="1830348"/>
            <a:ext cx="3962400" cy="466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1">
                <a:extLst>
                  <a:ext uri="{FF2B5EF4-FFF2-40B4-BE49-F238E27FC236}">
                    <a16:creationId xmlns:a16="http://schemas.microsoft.com/office/drawing/2014/main" id="{8458D630-9315-2FCE-2FF4-79776B3609E8}"/>
                  </a:ext>
                </a:extLst>
              </p:cNvPr>
              <p:cNvSpPr/>
              <p:nvPr/>
            </p:nvSpPr>
            <p:spPr>
              <a:xfrm>
                <a:off x="1371901" y="1712861"/>
                <a:ext cx="719058" cy="792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Rectangle 21">
                <a:extLst>
                  <a:ext uri="{FF2B5EF4-FFF2-40B4-BE49-F238E27FC236}">
                    <a16:creationId xmlns:a16="http://schemas.microsoft.com/office/drawing/2014/main" id="{8458D630-9315-2FCE-2FF4-79776B360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901" y="1712861"/>
                <a:ext cx="719058" cy="7920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">
            <a:extLst>
              <a:ext uri="{FF2B5EF4-FFF2-40B4-BE49-F238E27FC236}">
                <a16:creationId xmlns:a16="http://schemas.microsoft.com/office/drawing/2014/main" id="{7A92DFBF-7B36-E2DC-F356-B62FC49DE0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35" t="50882" r="235" b="4992"/>
          <a:stretch/>
        </p:blipFill>
        <p:spPr>
          <a:xfrm>
            <a:off x="2670308" y="2599430"/>
            <a:ext cx="3962400" cy="466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1">
                <a:extLst>
                  <a:ext uri="{FF2B5EF4-FFF2-40B4-BE49-F238E27FC236}">
                    <a16:creationId xmlns:a16="http://schemas.microsoft.com/office/drawing/2014/main" id="{EDE146BD-4A52-3446-C771-A69F52C76D3F}"/>
                  </a:ext>
                </a:extLst>
              </p:cNvPr>
              <p:cNvSpPr/>
              <p:nvPr/>
            </p:nvSpPr>
            <p:spPr>
              <a:xfrm>
                <a:off x="1388743" y="2559050"/>
                <a:ext cx="719058" cy="7920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vi-VN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Rectangle 21">
                <a:extLst>
                  <a:ext uri="{FF2B5EF4-FFF2-40B4-BE49-F238E27FC236}">
                    <a16:creationId xmlns:a16="http://schemas.microsoft.com/office/drawing/2014/main" id="{EDE146BD-4A52-3446-C771-A69F52C76D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743" y="2559050"/>
                <a:ext cx="719058" cy="7920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6" descr="Ảnh có chứa văn bản, phim hoạt hình, Phông chữ, buồn cười&#10;&#10;Mô tả được tạo tự động">
            <a:extLst>
              <a:ext uri="{FF2B5EF4-FFF2-40B4-BE49-F238E27FC236}">
                <a16:creationId xmlns:a16="http://schemas.microsoft.com/office/drawing/2014/main" id="{C42C1B0F-B2BF-E86D-7EFD-5FFD14DCE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824" y="539010"/>
            <a:ext cx="2575249" cy="252695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366712E-EFC0-B43E-D955-5EFA84F76B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78"/>
          <a:stretch/>
        </p:blipFill>
        <p:spPr>
          <a:xfrm>
            <a:off x="1904563" y="3457268"/>
            <a:ext cx="8061649" cy="669542"/>
          </a:xfrm>
          <a:prstGeom prst="rect">
            <a:avLst/>
          </a:prstGeom>
        </p:spPr>
      </p:pic>
      <p:pic>
        <p:nvPicPr>
          <p:cNvPr id="9" name="Hình ảnh 8" descr="Ảnh có chứa văn bản, hàng, ảnh chụp màn hình, Phông chữ&#10;&#10;Mô tả được tạo tự động">
            <a:extLst>
              <a:ext uri="{FF2B5EF4-FFF2-40B4-BE49-F238E27FC236}">
                <a16:creationId xmlns:a16="http://schemas.microsoft.com/office/drawing/2014/main" id="{C0D0307B-1ECC-5A60-7D4E-E69632CC727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9"/>
          <a:stretch/>
        </p:blipFill>
        <p:spPr>
          <a:xfrm>
            <a:off x="1904563" y="4158603"/>
            <a:ext cx="8586812" cy="12378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70E1B9D-061D-03B8-83D3-81AE0EE94E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28" y="5486015"/>
            <a:ext cx="7029988" cy="108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3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  <a:endParaRPr kumimoji="0" lang="zh-CN" altLang="en-US" sz="6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Có thể là hình minh họa về bản đồ và văn bản">
            <a:extLst>
              <a:ext uri="{FF2B5EF4-FFF2-40B4-BE49-F238E27FC236}">
                <a16:creationId xmlns:a16="http://schemas.microsoft.com/office/drawing/2014/main" id="{C1652ADC-F439-51D0-6E91-8A575DB851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" y="0"/>
            <a:ext cx="12191979" cy="685798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56094E0-0B9F-857B-F51D-ADF479CA7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278" y="1072480"/>
            <a:ext cx="8420575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kumimoji="0" lang="vi-VN" altLang="vi-VN" sz="2800" b="0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cho biết có những cặp phân số nào bằng nhau: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5ABE2ED-63FD-258E-3732-995154085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278" y="2015577"/>
            <a:ext cx="7937241" cy="20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80D63671-0031-7569-7686-957CA6E5D786}"/>
                  </a:ext>
                </a:extLst>
              </p:cNvPr>
              <p:cNvSpPr/>
              <p:nvPr/>
            </p:nvSpPr>
            <p:spPr>
              <a:xfrm>
                <a:off x="2096277" y="4225407"/>
                <a:ext cx="7030065" cy="83574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hai phân số bằng nhau </a:t>
                </a:r>
              </a:p>
            </p:txBody>
          </p:sp>
        </mc:Choice>
        <mc:Fallback xmlns="">
          <p:sp>
            <p:nvSpPr>
              <p:cNvPr id="9" name="Hình chữ nhật 8">
                <a:extLst>
                  <a:ext uri="{FF2B5EF4-FFF2-40B4-BE49-F238E27FC236}">
                    <a16:creationId xmlns:a16="http://schemas.microsoft.com/office/drawing/2014/main" id="{80D63671-0031-7569-7686-957CA6E5D7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77" y="4225407"/>
                <a:ext cx="7030065" cy="835742"/>
              </a:xfrm>
              <a:prstGeom prst="rect">
                <a:avLst/>
              </a:prstGeom>
              <a:blipFill>
                <a:blip r:embed="rId4"/>
                <a:stretch>
                  <a:fillRect b="-71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C11FBB99-D986-B039-82B7-4DD4801F58F1}"/>
                  </a:ext>
                </a:extLst>
              </p:cNvPr>
              <p:cNvSpPr/>
              <p:nvPr/>
            </p:nvSpPr>
            <p:spPr>
              <a:xfrm>
                <a:off x="2096277" y="5186504"/>
                <a:ext cx="7030065" cy="83574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vi-VN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hai phân số bằng nhau </a:t>
                </a:r>
              </a:p>
            </p:txBody>
          </p:sp>
        </mc:Choice>
        <mc:Fallback xmlns=""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C11FBB99-D986-B039-82B7-4DD4801F58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277" y="5186504"/>
                <a:ext cx="7030065" cy="8357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2420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ó thể là hình vẽ ngẫu hứng về văn bản">
            <a:extLst>
              <a:ext uri="{FF2B5EF4-FFF2-40B4-BE49-F238E27FC236}">
                <a16:creationId xmlns:a16="http://schemas.microsoft.com/office/drawing/2014/main" id="{4511E5C1-78FE-05F0-C51E-EDB2161563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-18681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 descr="Ảnh có chứa văn bản, Phông chữ, hàng&#10;&#10;Mô tả được tạo tự động">
            <a:extLst>
              <a:ext uri="{FF2B5EF4-FFF2-40B4-BE49-F238E27FC236}">
                <a16:creationId xmlns:a16="http://schemas.microsoft.com/office/drawing/2014/main" id="{37F16888-A719-A509-4691-1823EC65E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/>
          <a:stretch/>
        </p:blipFill>
        <p:spPr>
          <a:xfrm>
            <a:off x="609601" y="636638"/>
            <a:ext cx="10825316" cy="2792362"/>
          </a:xfrm>
          <a:prstGeom prst="rect">
            <a:avLst/>
          </a:prstGeom>
        </p:spPr>
      </p:pic>
      <p:pic>
        <p:nvPicPr>
          <p:cNvPr id="7" name="Hình ảnh 6" descr="Ảnh có chứa hàng, thiết kế, nghệ thuật gấp giấy origami, biểu đồ&#10;&#10;Mô tả được tạo tự động">
            <a:extLst>
              <a:ext uri="{FF2B5EF4-FFF2-40B4-BE49-F238E27FC236}">
                <a16:creationId xmlns:a16="http://schemas.microsoft.com/office/drawing/2014/main" id="{BF3BDC3C-8BBE-B5AB-ED3E-57F2ACFAC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1" y="3771780"/>
            <a:ext cx="2753032" cy="1832607"/>
          </a:xfrm>
          <a:prstGeom prst="rect">
            <a:avLst/>
          </a:prstGeom>
        </p:spPr>
      </p:pic>
      <p:pic>
        <p:nvPicPr>
          <p:cNvPr id="9" name="Hình ảnh 8" descr="Ảnh có chứa hàng, biểu đồ, Sơ đồ, Phông chữ&#10;&#10;Mô tả được tạo tự động">
            <a:extLst>
              <a:ext uri="{FF2B5EF4-FFF2-40B4-BE49-F238E27FC236}">
                <a16:creationId xmlns:a16="http://schemas.microsoft.com/office/drawing/2014/main" id="{52FBCE13-66BF-0355-9AC8-11B53767C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54" y="3771781"/>
            <a:ext cx="5496233" cy="183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9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153</Words>
  <Application>Microsoft Office PowerPoint</Application>
  <PresentationFormat>Widescreen</PresentationFormat>
  <Paragraphs>45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45" baseType="lpstr">
      <vt:lpstr>宋体</vt:lpstr>
      <vt:lpstr>Arial</vt:lpstr>
      <vt:lpstr>Calibri</vt:lpstr>
      <vt:lpstr>Calibri Light</vt:lpstr>
      <vt:lpstr>Cambria Math</vt:lpstr>
      <vt:lpstr>等线</vt:lpstr>
      <vt:lpstr>Fujiyama</vt:lpstr>
      <vt:lpstr>Myriad Pro</vt:lpstr>
      <vt:lpstr>OpenSans</vt:lpstr>
      <vt:lpstr>黑体</vt:lpstr>
      <vt:lpstr>Tahoma</vt:lpstr>
      <vt:lpstr>Times New Roman</vt:lpstr>
      <vt:lpstr>UTM Davida</vt:lpstr>
      <vt:lpstr>UTM HelvetIns</vt:lpstr>
      <vt:lpstr>UTM Ong Do Gia</vt:lpstr>
      <vt:lpstr>UTM Showcard</vt:lpstr>
      <vt:lpstr>Verdana</vt:lpstr>
      <vt:lpstr>字体视界-蓝瘦想哭体</vt:lpstr>
      <vt:lpstr>字魂156号-萌趣苏打饼</vt:lpstr>
      <vt:lpstr>字魂35号-经典雅黑</vt:lpstr>
      <vt:lpstr>字魂59号-创粗黑</vt:lpstr>
      <vt:lpstr>思源黑体 CN</vt:lpstr>
      <vt:lpstr>思源黑体 CN Medium</vt:lpstr>
      <vt:lpstr>方正少儿简体</vt:lpstr>
      <vt:lpstr>Office Theme</vt:lpstr>
      <vt:lpstr>11_Office Theme</vt:lpstr>
      <vt:lpstr>12_Office Theme</vt:lpstr>
      <vt:lpstr>Office 主题</vt:lpstr>
      <vt:lpstr>1_Office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ADMIN</cp:lastModifiedBy>
  <cp:revision>23</cp:revision>
  <dcterms:created xsi:type="dcterms:W3CDTF">2023-09-25T13:05:26Z</dcterms:created>
  <dcterms:modified xsi:type="dcterms:W3CDTF">2024-04-09T03:11:26Z</dcterms:modified>
</cp:coreProperties>
</file>