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8"/>
  </p:notesMasterIdLst>
  <p:sldIdLst>
    <p:sldId id="380" r:id="rId3"/>
    <p:sldId id="381" r:id="rId4"/>
    <p:sldId id="377" r:id="rId5"/>
    <p:sldId id="266" r:id="rId6"/>
    <p:sldId id="339" r:id="rId7"/>
    <p:sldId id="372" r:id="rId8"/>
    <p:sldId id="263" r:id="rId9"/>
    <p:sldId id="288" r:id="rId10"/>
    <p:sldId id="378" r:id="rId11"/>
    <p:sldId id="289" r:id="rId12"/>
    <p:sldId id="290" r:id="rId13"/>
    <p:sldId id="291" r:id="rId14"/>
    <p:sldId id="379" r:id="rId15"/>
    <p:sldId id="267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0673-9CE8-49C6-8A78-671C28D32005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F6B95-8B8B-4748-B765-9B4599BE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853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72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951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76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074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13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36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4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2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8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8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8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2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3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3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8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8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8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5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4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7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7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6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76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7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7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7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6" name="Google Shape;186;p77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187" name="Google Shape;187;p7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7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93" name="Google Shape;193;p7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94" name="Google Shape;194;p7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195" name="Google Shape;195;p7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196" name="Google Shape;196;p7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7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7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0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80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207" name="Google Shape;207;p80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208" name="Google Shape;208;p8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8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8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1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81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81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215" name="Google Shape;215;p8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8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8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388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36A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9986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729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94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TÍNH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CHẤT CƠ BẢN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CỦA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PHÂN SỐ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12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4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296136" y="236936"/>
            <a:ext cx="11313583" cy="6546101"/>
          </a:xfrm>
          <a:prstGeom prst="roundRect">
            <a:avLst>
              <a:gd name="adj" fmla="val 12616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Hình ảnh 2" descr="Ảnh có chứa văn bản, Phông chữ, ảnh chụp màn hình, số&#10;&#10;Mô tả được tạo tự động">
            <a:extLst>
              <a:ext uri="{FF2B5EF4-FFF2-40B4-BE49-F238E27FC236}">
                <a16:creationId xmlns:a16="http://schemas.microsoft.com/office/drawing/2014/main" id="{06104DA0-3873-1A1E-54CE-B00111A66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34" y="867747"/>
            <a:ext cx="10095721" cy="3685592"/>
          </a:xfrm>
          <a:prstGeom prst="rect">
            <a:avLst/>
          </a:prstGeom>
        </p:spPr>
      </p:pic>
      <p:sp>
        <p:nvSpPr>
          <p:cNvPr id="840" name="Hình chữ nhật 839">
            <a:extLst>
              <a:ext uri="{FF2B5EF4-FFF2-40B4-BE49-F238E27FC236}">
                <a16:creationId xmlns:a16="http://schemas.microsoft.com/office/drawing/2014/main" id="{6413BFB8-1A17-D0DC-5409-0FEA020BA70C}"/>
              </a:ext>
            </a:extLst>
          </p:cNvPr>
          <p:cNvSpPr/>
          <p:nvPr/>
        </p:nvSpPr>
        <p:spPr>
          <a:xfrm>
            <a:off x="3051110" y="2640563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43" name="Hình chữ nhật 842">
            <a:extLst>
              <a:ext uri="{FF2B5EF4-FFF2-40B4-BE49-F238E27FC236}">
                <a16:creationId xmlns:a16="http://schemas.microsoft.com/office/drawing/2014/main" id="{80A34E4E-C0FA-3D5A-A291-224DE2089F32}"/>
              </a:ext>
            </a:extLst>
          </p:cNvPr>
          <p:cNvSpPr/>
          <p:nvPr/>
        </p:nvSpPr>
        <p:spPr>
          <a:xfrm>
            <a:off x="3519196" y="2640563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4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44" name="Hình chữ nhật 843">
            <a:extLst>
              <a:ext uri="{FF2B5EF4-FFF2-40B4-BE49-F238E27FC236}">
                <a16:creationId xmlns:a16="http://schemas.microsoft.com/office/drawing/2014/main" id="{786967FD-9D14-D567-4ECD-3E78488E3216}"/>
              </a:ext>
            </a:extLst>
          </p:cNvPr>
          <p:cNvSpPr/>
          <p:nvPr/>
        </p:nvSpPr>
        <p:spPr>
          <a:xfrm>
            <a:off x="3532856" y="3484824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6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45" name="Hình chữ nhật 844">
            <a:extLst>
              <a:ext uri="{FF2B5EF4-FFF2-40B4-BE49-F238E27FC236}">
                <a16:creationId xmlns:a16="http://schemas.microsoft.com/office/drawing/2014/main" id="{87EBC7BD-7CE4-168F-385E-A06B6082C68F}"/>
              </a:ext>
            </a:extLst>
          </p:cNvPr>
          <p:cNvSpPr/>
          <p:nvPr/>
        </p:nvSpPr>
        <p:spPr>
          <a:xfrm>
            <a:off x="5228252" y="3604726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46" name="Hình chữ nhật 845">
            <a:extLst>
              <a:ext uri="{FF2B5EF4-FFF2-40B4-BE49-F238E27FC236}">
                <a16:creationId xmlns:a16="http://schemas.microsoft.com/office/drawing/2014/main" id="{B32F69E2-64F6-C2E1-1EA5-062BF4F4550E}"/>
              </a:ext>
            </a:extLst>
          </p:cNvPr>
          <p:cNvSpPr/>
          <p:nvPr/>
        </p:nvSpPr>
        <p:spPr>
          <a:xfrm>
            <a:off x="5764425" y="2710543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2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47" name="Hình chữ nhật 846">
            <a:extLst>
              <a:ext uri="{FF2B5EF4-FFF2-40B4-BE49-F238E27FC236}">
                <a16:creationId xmlns:a16="http://schemas.microsoft.com/office/drawing/2014/main" id="{3AE79A6C-D619-30BA-C7B9-F56B4F32BB0C}"/>
              </a:ext>
            </a:extLst>
          </p:cNvPr>
          <p:cNvSpPr/>
          <p:nvPr/>
        </p:nvSpPr>
        <p:spPr>
          <a:xfrm>
            <a:off x="5759423" y="3554804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4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48" name="Hình chữ nhật 847">
            <a:extLst>
              <a:ext uri="{FF2B5EF4-FFF2-40B4-BE49-F238E27FC236}">
                <a16:creationId xmlns:a16="http://schemas.microsoft.com/office/drawing/2014/main" id="{22B6A59D-2BA2-CDE4-D13C-978819559C69}"/>
              </a:ext>
            </a:extLst>
          </p:cNvPr>
          <p:cNvSpPr/>
          <p:nvPr/>
        </p:nvSpPr>
        <p:spPr>
          <a:xfrm>
            <a:off x="7767396" y="2677886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4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49" name="Hình chữ nhật 848">
            <a:extLst>
              <a:ext uri="{FF2B5EF4-FFF2-40B4-BE49-F238E27FC236}">
                <a16:creationId xmlns:a16="http://schemas.microsoft.com/office/drawing/2014/main" id="{5317B865-5C22-5210-ED11-D9FAD093A9A5}"/>
              </a:ext>
            </a:extLst>
          </p:cNvPr>
          <p:cNvSpPr/>
          <p:nvPr/>
        </p:nvSpPr>
        <p:spPr>
          <a:xfrm>
            <a:off x="7767396" y="3579285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4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50" name="Hình chữ nhật 849">
            <a:extLst>
              <a:ext uri="{FF2B5EF4-FFF2-40B4-BE49-F238E27FC236}">
                <a16:creationId xmlns:a16="http://schemas.microsoft.com/office/drawing/2014/main" id="{240447FA-762B-76CE-FCCC-65A207382514}"/>
              </a:ext>
            </a:extLst>
          </p:cNvPr>
          <p:cNvSpPr/>
          <p:nvPr/>
        </p:nvSpPr>
        <p:spPr>
          <a:xfrm>
            <a:off x="10145485" y="2710543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</a:t>
            </a: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851" name="Hình chữ nhật 850">
            <a:extLst>
              <a:ext uri="{FF2B5EF4-FFF2-40B4-BE49-F238E27FC236}">
                <a16:creationId xmlns:a16="http://schemas.microsoft.com/office/drawing/2014/main" id="{BE2F6DF5-3A18-B6FF-78E2-07CBAE4D5F84}"/>
              </a:ext>
            </a:extLst>
          </p:cNvPr>
          <p:cNvSpPr/>
          <p:nvPr/>
        </p:nvSpPr>
        <p:spPr>
          <a:xfrm>
            <a:off x="10145485" y="3579285"/>
            <a:ext cx="326572" cy="541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3</a:t>
            </a:r>
            <a:endParaRPr lang="vi-VN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" grpId="0" animBg="1"/>
      <p:bldP spid="843" grpId="0" animBg="1"/>
      <p:bldP spid="844" grpId="0" animBg="1"/>
      <p:bldP spid="845" grpId="0" animBg="1"/>
      <p:bldP spid="846" grpId="0" animBg="1"/>
      <p:bldP spid="847" grpId="0" animBg="1"/>
      <p:bldP spid="848" grpId="0" animBg="1"/>
      <p:bldP spid="849" grpId="0" animBg="1"/>
      <p:bldP spid="850" grpId="0" animBg="1"/>
      <p:bldP spid="8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Hình ảnh 2" descr="Ảnh có chứa văn bản, Phông chữ, ảnh chụp màn hình, biểu tượng&#10;&#10;Mô tả được tạo tự động">
            <a:extLst>
              <a:ext uri="{FF2B5EF4-FFF2-40B4-BE49-F238E27FC236}">
                <a16:creationId xmlns:a16="http://schemas.microsoft.com/office/drawing/2014/main" id="{253C5F94-FF80-9F3C-1D53-48FB8B45F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51" y="588254"/>
            <a:ext cx="9265296" cy="2840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A7DFF06-6BEE-70F1-856B-D77AF8DB967B}"/>
                  </a:ext>
                </a:extLst>
              </p:cNvPr>
              <p:cNvSpPr txBox="1"/>
              <p:nvPr/>
            </p:nvSpPr>
            <p:spPr>
              <a:xfrm>
                <a:off x="1122784" y="4109454"/>
                <a:ext cx="9946431" cy="966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b="0" i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hững phân số bằng nhau là </a:t>
                </a:r>
                <a:r>
                  <a:rPr lang="vi-VN" sz="400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>
                    <a:solidFill>
                      <a:srgbClr val="FFC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và </a:t>
                </a:r>
                <a:r>
                  <a:rPr lang="vi-VN" sz="400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vi-VN" sz="4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và </a:t>
                </a:r>
                <a:r>
                  <a:rPr lang="vi-VN" sz="400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0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A7DFF06-6BEE-70F1-856B-D77AF8DB9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84" y="4109454"/>
                <a:ext cx="9946431" cy="966996"/>
              </a:xfrm>
              <a:prstGeom prst="rect">
                <a:avLst/>
              </a:prstGeom>
              <a:blipFill>
                <a:blip r:embed="rId4"/>
                <a:stretch>
                  <a:fillRect l="-2145" r="-2267" b="-11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5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Hình ảnh 2" descr="Ảnh có chứa văn bản, ảnh chụp màn hình, Phông chữ&#10;&#10;Mô tả được tạo tự động">
            <a:extLst>
              <a:ext uri="{FF2B5EF4-FFF2-40B4-BE49-F238E27FC236}">
                <a16:creationId xmlns:a16="http://schemas.microsoft.com/office/drawing/2014/main" id="{A9EE8122-A5E2-C822-9E6A-42E49FCC31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4" b="9802"/>
          <a:stretch/>
        </p:blipFill>
        <p:spPr>
          <a:xfrm>
            <a:off x="1353146" y="531845"/>
            <a:ext cx="9582539" cy="2957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1C8AB2-699B-D378-B748-EBB018CD7D65}"/>
                  </a:ext>
                </a:extLst>
              </p:cNvPr>
              <p:cNvSpPr txBox="1"/>
              <p:nvPr/>
            </p:nvSpPr>
            <p:spPr>
              <a:xfrm>
                <a:off x="1122784" y="4109454"/>
                <a:ext cx="9946431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vi-VN" sz="40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</a:t>
                </a:r>
                <a:r>
                  <a:rPr lang="vi-VN" sz="4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21C8AB2-699B-D378-B748-EBB018CD7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84" y="4109454"/>
                <a:ext cx="9946431" cy="966675"/>
              </a:xfrm>
              <a:prstGeom prst="rect">
                <a:avLst/>
              </a:prstGeom>
              <a:blipFill>
                <a:blip r:embed="rId4"/>
                <a:stretch>
                  <a:fillRect l="-2145" b="-11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0BE8C4-A194-D23A-D508-F2FE53912E66}"/>
                  </a:ext>
                </a:extLst>
              </p:cNvPr>
              <p:cNvSpPr txBox="1"/>
              <p:nvPr/>
            </p:nvSpPr>
            <p:spPr>
              <a:xfrm>
                <a:off x="1171201" y="5098499"/>
                <a:ext cx="9946431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vi-VN" sz="40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</a:t>
                </a:r>
                <a:r>
                  <a:rPr lang="vi-VN" sz="4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0BE8C4-A194-D23A-D508-F2FE5391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01" y="5098499"/>
                <a:ext cx="9946431" cy="966675"/>
              </a:xfrm>
              <a:prstGeom prst="rect">
                <a:avLst/>
              </a:prstGeom>
              <a:blipFill>
                <a:blip r:embed="rId5"/>
                <a:stretch>
                  <a:fillRect l="-2145" b="-11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220676" y="4095166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7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6600" b="1" kern="0" noProof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Củng cố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2437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1"/>
          <p:cNvSpPr/>
          <p:nvPr/>
        </p:nvSpPr>
        <p:spPr>
          <a:xfrm>
            <a:off x="439208" y="177131"/>
            <a:ext cx="11313583" cy="5333999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5" name="Google Shape;9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91" y="4353445"/>
            <a:ext cx="2516909" cy="247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3600" y="4164932"/>
            <a:ext cx="5454073" cy="30679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9EA6A5-989C-FA88-3442-B86D2216150E}"/>
                  </a:ext>
                </a:extLst>
              </p:cNvPr>
              <p:cNvSpPr txBox="1"/>
              <p:nvPr/>
            </p:nvSpPr>
            <p:spPr>
              <a:xfrm>
                <a:off x="1300066" y="1877456"/>
                <a:ext cx="9946431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các</a:t>
                </a:r>
                <a:r>
                  <a:rPr lang="vi-VN" sz="40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số bằng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vi-VN" sz="4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vi-VN" sz="4000" b="0" i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4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9EA6A5-989C-FA88-3442-B86D22161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66" y="1877456"/>
                <a:ext cx="9946431" cy="966675"/>
              </a:xfrm>
              <a:prstGeom prst="rect">
                <a:avLst/>
              </a:prstGeom>
              <a:blipFill>
                <a:blip r:embed="rId5"/>
                <a:stretch>
                  <a:fillRect l="-2145" b="-119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425950" y="360997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74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6600" b="1" kern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Dặn dò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429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94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chất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cơ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bản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phân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425950" y="360997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74986"/>
              </a:lnSpc>
              <a:buClr>
                <a:srgbClr val="000000"/>
              </a:buClr>
            </a:pPr>
            <a:r>
              <a:rPr lang="en-US" sz="6600" b="1" kern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KHỞI ĐỘNG</a:t>
            </a:r>
            <a:endParaRPr sz="6600" b="1" kern="0" dirty="0">
              <a:solidFill>
                <a:srgbClr val="00B050"/>
              </a:solidFill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15619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B19949A-6D10-6E08-DFC9-B63C27F1E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0098"/>
            <a:ext cx="5327779" cy="490790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57B8B49-158E-66C3-55B9-00133AA1F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701" y="587827"/>
            <a:ext cx="6438124" cy="4879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35" y="73491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Thứ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 …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 …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tháng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 … </a:t>
            </a:r>
            <a:r>
              <a:rPr kumimoji="0" lang="en-US" sz="4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năm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 ….</a:t>
            </a:r>
          </a:p>
          <a:p>
            <a:pPr marL="0" marR="0" lvl="0" indent="0" algn="ctr" defTabSz="121917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ea typeface="+mn-ea"/>
                <a:cs typeface="+mn-cs"/>
              </a:rPr>
              <a:t>Bài </a:t>
            </a:r>
            <a:r>
              <a:rPr lang="en-US" sz="4800" b="1">
                <a:solidFill>
                  <a:prstClr val="white"/>
                </a:solidFill>
                <a:latin typeface="Fujiyama" pitchFamily="50" charset="0"/>
              </a:rPr>
              <a:t>94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jiyama" pitchFamily="50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jiyama" pitchFamily="50" charset="0"/>
                <a:cs typeface="Times New Roman" panose="02020603050405020304" pitchFamily="18" charset="0"/>
              </a:rPr>
              <a:t>TÍNH CHẤT CƠ BẢN CỦA PHÂN SỐ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C0114-7D6C-896E-EBC0-63A64BAC5EE0}"/>
              </a:ext>
            </a:extLst>
          </p:cNvPr>
          <p:cNvSpPr txBox="1"/>
          <p:nvPr/>
        </p:nvSpPr>
        <p:spPr>
          <a:xfrm>
            <a:off x="822503" y="2262107"/>
            <a:ext cx="103503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Nắm được tính chất cơ bản của phân số;</a:t>
            </a:r>
            <a:endParaRPr lang="en-US" sz="3600" dirty="0">
              <a:solidFill>
                <a:srgbClr val="251C00"/>
              </a:solidFill>
              <a:latin typeface="Calibri" panose="020F0502020204030204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251C00"/>
                </a:solidFill>
                <a:latin typeface="Calibri" panose="020F0502020204030204"/>
              </a:rPr>
              <a:t>V</a:t>
            </a:r>
            <a:r>
              <a:rPr lang="vi-VN" sz="3600">
                <a:solidFill>
                  <a:srgbClr val="251C00"/>
                </a:solidFill>
                <a:latin typeface="Calibri" panose="020F0502020204030204"/>
              </a:rPr>
              <a:t>ận dụng</a:t>
            </a:r>
            <a:r>
              <a:rPr lang="en-US" sz="3600">
                <a:solidFill>
                  <a:srgbClr val="251C00"/>
                </a:solidFill>
                <a:latin typeface="Calibri" panose="020F0502020204030204"/>
              </a:rPr>
              <a:t> để tìm phân số bằng phân số đã cho.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51C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FDF41-B41B-5A10-DCA9-6DA7A076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425950" y="3609975"/>
            <a:ext cx="6056241" cy="17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74986"/>
              </a:lnSpc>
              <a:buClr>
                <a:srgbClr val="000000"/>
              </a:buClr>
            </a:pPr>
            <a:r>
              <a:rPr lang="en-US" sz="6600" b="1" kern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KHÁM PHÁ</a:t>
            </a:r>
            <a:endParaRPr sz="6600" b="1" kern="0" dirty="0">
              <a:solidFill>
                <a:srgbClr val="00B050"/>
              </a:solidFill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261926" y="155949"/>
            <a:ext cx="11313583" cy="6546101"/>
          </a:xfrm>
          <a:prstGeom prst="roundRect">
            <a:avLst>
              <a:gd name="adj" fmla="val 12616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60950" tIns="30467" rIns="60950" bIns="30467" anchor="ctr" anchorCtr="0">
            <a:noAutofit/>
          </a:bodyPr>
          <a:lstStyle/>
          <a:p>
            <a:endParaRPr lang="vi-VN" sz="3200">
              <a:latin typeface="+mj-lt"/>
            </a:endParaRPr>
          </a:p>
        </p:txBody>
      </p:sp>
      <p:pic>
        <p:nvPicPr>
          <p:cNvPr id="3" name="Hình ảnh 2" descr="Ảnh có chứa ảnh chụp màn hình, hàng, văn bản, Hình chữ nhật&#10;&#10;Mô tả được tạo tự động">
            <a:extLst>
              <a:ext uri="{FF2B5EF4-FFF2-40B4-BE49-F238E27FC236}">
                <a16:creationId xmlns:a16="http://schemas.microsoft.com/office/drawing/2014/main" id="{CF93CF7D-9C3C-5A80-DEB9-7BBE95E3C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6836" b="7964"/>
          <a:stretch/>
        </p:blipFill>
        <p:spPr>
          <a:xfrm>
            <a:off x="2230017" y="438539"/>
            <a:ext cx="5761852" cy="207139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89B81E85-9B71-8492-E1A8-AD14E72A6E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3" t="4490" r="88923" b="75331"/>
          <a:stretch/>
        </p:blipFill>
        <p:spPr>
          <a:xfrm>
            <a:off x="1602123" y="438539"/>
            <a:ext cx="385298" cy="62913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17D5C4F-3A51-806A-08B8-0E4FDE2E8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7" t="26176" r="89087" b="53136"/>
          <a:stretch/>
        </p:blipFill>
        <p:spPr>
          <a:xfrm>
            <a:off x="1584010" y="1224984"/>
            <a:ext cx="383652" cy="54515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BF94773-7F3E-BD65-10A7-3E4571583D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8" t="45778" r="89849" b="25091"/>
          <a:stretch/>
        </p:blipFill>
        <p:spPr>
          <a:xfrm>
            <a:off x="1602123" y="1824817"/>
            <a:ext cx="347426" cy="769094"/>
          </a:xfrm>
          <a:prstGeom prst="rect">
            <a:avLst/>
          </a:prstGeom>
        </p:spPr>
      </p:pic>
      <p:pic>
        <p:nvPicPr>
          <p:cNvPr id="9" name="Hình ảnh 8" descr="Ảnh có chứa văn bản, phim hoạt hình, Phông chữ, buồn cười&#10;&#10;Mô tả được tạo tự động">
            <a:extLst>
              <a:ext uri="{FF2B5EF4-FFF2-40B4-BE49-F238E27FC236}">
                <a16:creationId xmlns:a16="http://schemas.microsoft.com/office/drawing/2014/main" id="{BFC57B8C-F585-E98E-BDFA-C1485278DE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45" y="238614"/>
            <a:ext cx="2687216" cy="3331028"/>
          </a:xfrm>
          <a:prstGeom prst="rect">
            <a:avLst/>
          </a:prstGeom>
        </p:spPr>
      </p:pic>
      <p:pic>
        <p:nvPicPr>
          <p:cNvPr id="11" name="Hình ảnh 10" descr="Ảnh có chứa văn bản, Phông chữ, màu trắng, chữ viết tay&#10;&#10;Mô tả được tạo tự động">
            <a:extLst>
              <a:ext uri="{FF2B5EF4-FFF2-40B4-BE49-F238E27FC236}">
                <a16:creationId xmlns:a16="http://schemas.microsoft.com/office/drawing/2014/main" id="{9BE86ECD-6F3E-4709-3CE8-BF7B2C395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>
          <a:xfrm>
            <a:off x="923731" y="3726951"/>
            <a:ext cx="7455870" cy="886408"/>
          </a:xfrm>
          <a:prstGeom prst="rect">
            <a:avLst/>
          </a:prstGeom>
        </p:spPr>
      </p:pic>
      <p:pic>
        <p:nvPicPr>
          <p:cNvPr id="13" name="Hình ảnh 12" descr="Ảnh có chứa văn bản, Phông chữ, màu trắng, đại số&#10;&#10;Mô tả được tạo tự động">
            <a:extLst>
              <a:ext uri="{FF2B5EF4-FFF2-40B4-BE49-F238E27FC236}">
                <a16:creationId xmlns:a16="http://schemas.microsoft.com/office/drawing/2014/main" id="{F32EB418-06C0-DEFA-58E0-C83876F05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1" y="4721286"/>
            <a:ext cx="9349273" cy="1858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FD3065DD-A92A-F7D2-7578-D269067F2B8D}"/>
                  </a:ext>
                </a:extLst>
              </p:cNvPr>
              <p:cNvSpPr/>
              <p:nvPr/>
            </p:nvSpPr>
            <p:spPr>
              <a:xfrm>
                <a:off x="923732" y="2755260"/>
                <a:ext cx="6956170" cy="863764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0" i="0">
                    <a:solidFill>
                      <a:srgbClr val="FF0000"/>
                    </a:solidFill>
                    <a:effectLst/>
                    <a:latin typeface="+mj-lt"/>
                    <a:cs typeface="Times New Roman" panose="02020603050405020304" pitchFamily="18" charset="0"/>
                  </a:rPr>
                  <a:t> </a:t>
                </a:r>
                <a:r>
                  <a:rPr lang="vi-VN" sz="280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;</a:t>
                </a:r>
                <a:r>
                  <a:rPr lang="vi-VN" sz="2800" b="0" i="0">
                    <a:solidFill>
                      <a:srgbClr val="FF0000"/>
                    </a:solidFill>
                    <a:effectLst/>
                    <a:latin typeface="+mj-lt"/>
                    <a:cs typeface="Times New Roman" panose="02020603050405020304" pitchFamily="18" charset="0"/>
                  </a:rPr>
                  <a:t> </a:t>
                </a:r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800">
                    <a:solidFill>
                      <a:srgbClr val="FF0000"/>
                    </a:solidFill>
                    <a:latin typeface="+mj-lt"/>
                  </a:rPr>
                  <a:t>  </a:t>
                </a:r>
                <a:r>
                  <a:rPr lang="vi-VN" sz="280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Là các  phân số bằng nhau  </a:t>
                </a:r>
                <a:endParaRPr lang="vi-VN" sz="2800"/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FD3065DD-A92A-F7D2-7578-D269067F2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2" y="2755260"/>
                <a:ext cx="6956170" cy="8637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0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-347852"/>
            <a:ext cx="11153341" cy="8100115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7"/>
          <p:cNvSpPr txBox="1"/>
          <p:nvPr/>
        </p:nvSpPr>
        <p:spPr>
          <a:xfrm>
            <a:off x="4425950" y="3609975"/>
            <a:ext cx="6056241" cy="3554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174986"/>
              </a:lnSpc>
              <a:buClr>
                <a:srgbClr val="000000"/>
              </a:buClr>
            </a:pPr>
            <a:r>
              <a:rPr lang="en-US" sz="6600" b="1" kern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LUYỆN TẬP</a:t>
            </a:r>
          </a:p>
          <a:p>
            <a:pPr algn="ctr" defTabSz="609630">
              <a:lnSpc>
                <a:spcPct val="174986"/>
              </a:lnSpc>
              <a:buClr>
                <a:srgbClr val="000000"/>
              </a:buClr>
            </a:pPr>
            <a:r>
              <a:rPr lang="en-US" sz="6600" b="1" kern="0">
                <a:solidFill>
                  <a:srgbClr val="00B050"/>
                </a:solidFill>
                <a:latin typeface="Calibri" panose="020F0502020204030204" pitchFamily="34" charset="0"/>
                <a:ea typeface="Sigmar One"/>
                <a:cs typeface="Calibri" panose="020F0502020204030204" pitchFamily="34" charset="0"/>
                <a:sym typeface="Sigmar One"/>
              </a:rPr>
              <a:t>THỰC HÀNH</a:t>
            </a:r>
            <a:endParaRPr sz="6600" b="1" kern="0" dirty="0">
              <a:solidFill>
                <a:srgbClr val="00B050"/>
              </a:solidFill>
              <a:latin typeface="Calibri" panose="020F0502020204030204" pitchFamily="34" charset="0"/>
              <a:ea typeface="Sigmar One"/>
              <a:cs typeface="Calibri" panose="020F0502020204030204" pitchFamily="34" charset="0"/>
              <a:sym typeface="Sigmar One"/>
            </a:endParaRPr>
          </a:p>
        </p:txBody>
      </p:sp>
    </p:spTree>
    <p:extLst>
      <p:ext uri="{BB962C8B-B14F-4D97-AF65-F5344CB8AC3E}">
        <p14:creationId xmlns:p14="http://schemas.microsoft.com/office/powerpoint/2010/main" val="8624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126</Words>
  <Application>Microsoft Office PowerPoint</Application>
  <PresentationFormat>Widescreen</PresentationFormat>
  <Paragraphs>33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Arial</vt:lpstr>
      <vt:lpstr>Calibri</vt:lpstr>
      <vt:lpstr>Cambria Math</vt:lpstr>
      <vt:lpstr>Fujiyama</vt:lpstr>
      <vt:lpstr>Sigmar One</vt:lpstr>
      <vt:lpstr>Tahoma</vt:lpstr>
      <vt:lpstr>Times New Roman</vt:lpstr>
      <vt:lpstr>UTM HelvetIns</vt:lpstr>
      <vt:lpstr>Verdana</vt:lpstr>
      <vt:lpstr>Wingdings</vt:lpstr>
      <vt:lpstr>方正少儿简体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39</cp:revision>
  <dcterms:created xsi:type="dcterms:W3CDTF">2023-10-09T11:55:50Z</dcterms:created>
  <dcterms:modified xsi:type="dcterms:W3CDTF">2024-04-09T03:13:23Z</dcterms:modified>
</cp:coreProperties>
</file>