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6"/>
  </p:notesMasterIdLst>
  <p:sldIdLst>
    <p:sldId id="7614" r:id="rId3"/>
    <p:sldId id="7613" r:id="rId4"/>
    <p:sldId id="7612" r:id="rId5"/>
    <p:sldId id="7610" r:id="rId6"/>
    <p:sldId id="7611" r:id="rId7"/>
    <p:sldId id="326" r:id="rId8"/>
    <p:sldId id="327" r:id="rId9"/>
    <p:sldId id="256" r:id="rId10"/>
    <p:sldId id="372" r:id="rId11"/>
    <p:sldId id="343" r:id="rId12"/>
    <p:sldId id="310" r:id="rId13"/>
    <p:sldId id="890" r:id="rId14"/>
    <p:sldId id="889" r:id="rId15"/>
    <p:sldId id="887" r:id="rId16"/>
    <p:sldId id="311" r:id="rId17"/>
    <p:sldId id="893" r:id="rId18"/>
    <p:sldId id="895" r:id="rId19"/>
    <p:sldId id="312" r:id="rId20"/>
    <p:sldId id="313" r:id="rId21"/>
    <p:sldId id="896" r:id="rId22"/>
    <p:sldId id="267" r:id="rId23"/>
    <p:sldId id="346" r:id="rId24"/>
    <p:sldId id="345" r:id="rId2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97"/>
    <p:restoredTop sz="94629"/>
  </p:normalViewPr>
  <p:slideViewPr>
    <p:cSldViewPr snapToGrid="0">
      <p:cViewPr varScale="1">
        <p:scale>
          <a:sx n="82" d="100"/>
          <a:sy n="82" d="100"/>
        </p:scale>
        <p:origin x="3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DF096-996E-234C-B7E5-8F4823E73E18}" type="datetimeFigureOut">
              <a:rPr lang="x-none" smtClean="0"/>
              <a:t>4/9/2024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BCB78-DC4F-6F4B-943B-55DE2DECD1F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6192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Bấm vào cánh cửa để ra lại slide trước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5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Bấm vào cánh cửa để ra lại slide trước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34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BCB78-DC4F-6F4B-943B-55DE2DECD1F2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0089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9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53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14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41648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01868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6789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24111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09998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21423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36488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91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0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172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62567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018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49028"/>
      </p:ext>
    </p:extLst>
  </p:cSld>
  <p:clrMapOvr>
    <a:masterClrMapping/>
  </p:clrMapOvr>
  <p:transition spd="slow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69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76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4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88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620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2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9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8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9/4/2024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6489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50.png"/><Relationship Id="rId3" Type="http://schemas.openxmlformats.org/officeDocument/2006/relationships/image" Target="../media/image25.png"/><Relationship Id="rId7" Type="http://schemas.openxmlformats.org/officeDocument/2006/relationships/image" Target="../media/image90.png"/><Relationship Id="rId12" Type="http://schemas.openxmlformats.org/officeDocument/2006/relationships/image" Target="../media/image140.png"/><Relationship Id="rId17" Type="http://schemas.openxmlformats.org/officeDocument/2006/relationships/image" Target="../media/image191.png"/><Relationship Id="rId2" Type="http://schemas.openxmlformats.org/officeDocument/2006/relationships/image" Target="../media/image24.png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130.png"/><Relationship Id="rId5" Type="http://schemas.openxmlformats.org/officeDocument/2006/relationships/image" Target="../media/image27.png"/><Relationship Id="rId15" Type="http://schemas.openxmlformats.org/officeDocument/2006/relationships/image" Target="../media/image171.png"/><Relationship Id="rId10" Type="http://schemas.openxmlformats.org/officeDocument/2006/relationships/image" Target="../media/image120.png"/><Relationship Id="rId4" Type="http://schemas.openxmlformats.org/officeDocument/2006/relationships/image" Target="../media/image26.png"/><Relationship Id="rId9" Type="http://schemas.openxmlformats.org/officeDocument/2006/relationships/image" Target="../media/image110.png"/><Relationship Id="rId14" Type="http://schemas.openxmlformats.org/officeDocument/2006/relationships/image" Target="../media/image1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32.png"/><Relationship Id="rId3" Type="http://schemas.openxmlformats.org/officeDocument/2006/relationships/image" Target="../media/image220.png"/><Relationship Id="rId7" Type="http://schemas.openxmlformats.org/officeDocument/2006/relationships/image" Target="../media/image260.png"/><Relationship Id="rId12" Type="http://schemas.openxmlformats.org/officeDocument/2006/relationships/image" Target="../media/image3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11" Type="http://schemas.openxmlformats.org/officeDocument/2006/relationships/image" Target="../media/image30.png"/><Relationship Id="rId5" Type="http://schemas.openxmlformats.org/officeDocument/2006/relationships/image" Target="../media/image240.png"/><Relationship Id="rId10" Type="http://schemas.openxmlformats.org/officeDocument/2006/relationships/image" Target="../media/image29.png"/><Relationship Id="rId4" Type="http://schemas.openxmlformats.org/officeDocument/2006/relationships/image" Target="../media/image230.png"/><Relationship Id="rId9" Type="http://schemas.openxmlformats.org/officeDocument/2006/relationships/image" Target="../media/image2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gif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22.png"/><Relationship Id="rId17" Type="http://schemas.openxmlformats.org/officeDocument/2006/relationships/image" Target="../media/image19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8.png"/><Relationship Id="rId15" Type="http://schemas.openxmlformats.org/officeDocument/2006/relationships/image" Target="../media/image170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22.png"/><Relationship Id="rId17" Type="http://schemas.openxmlformats.org/officeDocument/2006/relationships/image" Target="../media/image2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8.png"/><Relationship Id="rId15" Type="http://schemas.openxmlformats.org/officeDocument/2006/relationships/image" Target="../media/image211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0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95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13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9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7" y="857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478280" y="1343263"/>
            <a:ext cx="6828090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kumimoji="0" lang="zh-CN" altLang="en-US" sz="6000" b="1" i="0" u="none" strike="noStrike" kern="800" cap="none" spc="0" normalizeH="0" baseline="0" noProof="0" dirty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5834" y="1609323"/>
            <a:ext cx="2689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Bài 1: a) Số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" t="7086" r="14648" b="7892"/>
          <a:stretch/>
        </p:blipFill>
        <p:spPr bwMode="auto">
          <a:xfrm>
            <a:off x="734932" y="2224101"/>
            <a:ext cx="1726466" cy="1493318"/>
          </a:xfrm>
          <a:prstGeom prst="triangl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8" t="18698" r="12843" b="6611"/>
          <a:stretch/>
        </p:blipFill>
        <p:spPr bwMode="auto">
          <a:xfrm>
            <a:off x="3760145" y="2223444"/>
            <a:ext cx="1748486" cy="1493318"/>
          </a:xfrm>
          <a:prstGeom prst="triangl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085" y="2405613"/>
            <a:ext cx="2263688" cy="143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580" y="2089229"/>
            <a:ext cx="1879199" cy="176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12044" y="3837059"/>
                <a:ext cx="525566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num>
                        <m:den>
                          <m:r>
                            <a:rPr lang="vi-VN" sz="36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044" y="3837059"/>
                <a:ext cx="525566" cy="1129476"/>
              </a:xfrm>
              <a:prstGeom prst="rect">
                <a:avLst/>
              </a:prstGeom>
              <a:blipFill rotWithShape="1">
                <a:blip r:embed="rId6"/>
                <a:stretch>
                  <a:fillRect r="-45349" b="-10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71605" y="3837059"/>
                <a:ext cx="525566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num>
                        <m:den>
                          <m:r>
                            <a:rPr lang="vi-VN" sz="36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605" y="3837059"/>
                <a:ext cx="525566" cy="1129476"/>
              </a:xfrm>
              <a:prstGeom prst="rect">
                <a:avLst/>
              </a:prstGeom>
              <a:blipFill rotWithShape="1">
                <a:blip r:embed="rId7"/>
                <a:stretch>
                  <a:fillRect r="-46512" b="-10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955416" y="3837059"/>
                <a:ext cx="525566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num>
                        <m:den>
                          <m:r>
                            <a:rPr lang="vi-VN" sz="36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416" y="3837059"/>
                <a:ext cx="525566" cy="1129476"/>
              </a:xfrm>
              <a:prstGeom prst="rect">
                <a:avLst/>
              </a:prstGeom>
              <a:blipFill rotWithShape="1">
                <a:blip r:embed="rId8"/>
                <a:stretch>
                  <a:fillRect r="-45349" b="-10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394396" y="3731334"/>
                <a:ext cx="525566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num>
                        <m:den>
                          <m:r>
                            <a:rPr lang="vi-VN" sz="3600" b="1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396" y="3731334"/>
                <a:ext cx="525566" cy="1129476"/>
              </a:xfrm>
              <a:prstGeom prst="rect">
                <a:avLst/>
              </a:prstGeom>
              <a:blipFill rotWithShape="1">
                <a:blip r:embed="rId9"/>
                <a:stretch>
                  <a:fillRect r="-46512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12044" y="3850978"/>
                <a:ext cx="525566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044" y="3850978"/>
                <a:ext cx="525566" cy="1129476"/>
              </a:xfrm>
              <a:prstGeom prst="rect">
                <a:avLst/>
              </a:prstGeom>
              <a:blipFill rotWithShape="1">
                <a:blip r:embed="rId10"/>
                <a:stretch>
                  <a:fillRect r="-53488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955416" y="3853029"/>
                <a:ext cx="525566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416" y="3853029"/>
                <a:ext cx="525566" cy="1129476"/>
              </a:xfrm>
              <a:prstGeom prst="rect">
                <a:avLst/>
              </a:prstGeom>
              <a:blipFill rotWithShape="1">
                <a:blip r:embed="rId11"/>
                <a:stretch>
                  <a:fillRect r="-53488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371605" y="3853029"/>
                <a:ext cx="525566" cy="1127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𝟒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605" y="3853029"/>
                <a:ext cx="525566" cy="1127425"/>
              </a:xfrm>
              <a:prstGeom prst="rect">
                <a:avLst/>
              </a:prstGeom>
              <a:blipFill rotWithShape="1">
                <a:blip r:embed="rId12"/>
                <a:stretch>
                  <a:fillRect r="-54651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9347828" y="3731334"/>
                <a:ext cx="525566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𝟔</m:t>
                          </m:r>
                        </m:num>
                        <m:den>
                          <m:r>
                            <a:rPr lang="vi-VN" sz="3600" b="1" i="1">
                              <a:latin typeface="Cambria Math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7828" y="3731334"/>
                <a:ext cx="525566" cy="1129476"/>
              </a:xfrm>
              <a:prstGeom prst="rect">
                <a:avLst/>
              </a:prstGeom>
              <a:blipFill rotWithShape="1">
                <a:blip r:embed="rId13"/>
                <a:stretch>
                  <a:fillRect r="-89655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42915" y="5002081"/>
            <a:ext cx="8013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b) Nêu các phân số bằng nhau ở ý a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36485" y="5646260"/>
            <a:ext cx="3437837" cy="1172205"/>
            <a:chOff x="1836485" y="5338604"/>
            <a:chExt cx="3437837" cy="11722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3830935" y="5355695"/>
                  <a:ext cx="525566" cy="11294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36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lang="vi-VN" sz="3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0935" y="5355695"/>
                  <a:ext cx="525566" cy="1129476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r="-52874" b="-162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2877514" y="5338604"/>
                  <a:ext cx="525566" cy="11274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𝟒</m:t>
                            </m:r>
                          </m:num>
                          <m:den>
                            <m:r>
                              <a:rPr lang="vi-VN" sz="36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vi-VN" sz="3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7514" y="5338604"/>
                  <a:ext cx="525566" cy="1127425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r="-54651" b="-162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748756" y="5381333"/>
                  <a:ext cx="525566" cy="11294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𝟔</m:t>
                            </m:r>
                          </m:num>
                          <m:den>
                            <m:r>
                              <a:rPr lang="vi-VN" sz="3600" b="1" i="1">
                                <a:latin typeface="Cambria Math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vi-VN" sz="3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8756" y="5381333"/>
                  <a:ext cx="525566" cy="1129476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r="-90698" b="-107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1836485" y="5345100"/>
                  <a:ext cx="525566" cy="11294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𝟐</m:t>
                            </m:r>
                          </m:num>
                          <m:den>
                            <m:r>
                              <a:rPr lang="vi-VN" sz="36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vi-VN" sz="3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6485" y="5345100"/>
                  <a:ext cx="525566" cy="1129476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r="-54651" b="-107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>
              <a:off x="2284565" y="5657089"/>
              <a:ext cx="487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/>
                <a:t>=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383141" y="5652588"/>
              <a:ext cx="487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/>
                <a:t>=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358788" y="5655040"/>
              <a:ext cx="4871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/>
                <a:t>=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61398" y="570001"/>
            <a:ext cx="6366408" cy="1123384"/>
            <a:chOff x="2461398" y="570001"/>
            <a:chExt cx="6366408" cy="1123384"/>
          </a:xfrm>
        </p:grpSpPr>
        <p:sp>
          <p:nvSpPr>
            <p:cNvPr id="26" name="TextBox 25"/>
            <p:cNvSpPr txBox="1"/>
            <p:nvPr/>
          </p:nvSpPr>
          <p:spPr>
            <a:xfrm>
              <a:off x="2461398" y="570001"/>
              <a:ext cx="63664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i="1" dirty="0"/>
                <a:t>Thứ    ngày   tháng    </a:t>
              </a:r>
              <a:r>
                <a:rPr lang="vi-VN" sz="3200" b="1" i="1"/>
                <a:t>năm 2024</a:t>
              </a:r>
              <a:endParaRPr lang="vi-VN" sz="3200" b="1" i="1" dirty="0"/>
            </a:p>
            <a:p>
              <a:r>
                <a:rPr lang="vi-VN" sz="3200" b="1" i="1" dirty="0"/>
                <a:t>     Toán: 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71605" y="1108610"/>
              <a:ext cx="21178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448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1398" y="570001"/>
            <a:ext cx="6366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1" dirty="0"/>
              <a:t>Thứ    ngày   tháng    </a:t>
            </a:r>
            <a:r>
              <a:rPr lang="vi-VN" sz="3200" b="1" i="1"/>
              <a:t>năm 2024</a:t>
            </a:r>
            <a:endParaRPr lang="vi-VN" sz="3200" b="1" i="1" dirty="0"/>
          </a:p>
          <a:p>
            <a:r>
              <a:rPr lang="vi-VN" sz="3200" b="1" i="1" dirty="0"/>
              <a:t>     Toán: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572" y="2462813"/>
            <a:ext cx="6104356" cy="382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FC77D48-8172-4443-B6D0-A6EFC629C013}"/>
              </a:ext>
            </a:extLst>
          </p:cNvPr>
          <p:cNvSpPr txBox="1">
            <a:spLocks/>
          </p:cNvSpPr>
          <p:nvPr/>
        </p:nvSpPr>
        <p:spPr>
          <a:xfrm>
            <a:off x="714715" y="1348154"/>
            <a:ext cx="2192288" cy="953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>
                <a:latin typeface="+mn-lt"/>
                <a:ea typeface="Aachen" panose="02020500000000000000" pitchFamily="18" charset="0"/>
                <a:cs typeface="Times New Roman" pitchFamily="18" charset="0"/>
              </a:rPr>
              <a:t>Bài 2: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2545" y="2139648"/>
            <a:ext cx="2076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a) Số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71605" y="1108610"/>
            <a:ext cx="2117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588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618847" y="3086937"/>
                <a:ext cx="1402372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>
                              <a:latin typeface="Cambria Math"/>
                            </a:rPr>
                            <m:t>4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3600" b="1" i="1">
                              <a:latin typeface="Cambria Math"/>
                            </a:rPr>
                            <m:t>x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vi-VN" sz="3600" b="1" i="1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vi-VN" sz="3600" b="1" i="1">
                              <a:latin typeface="Cambria Math"/>
                            </a:rPr>
                            <m:t>7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3600" b="1" i="1">
                              <a:latin typeface="Cambria Math"/>
                            </a:rPr>
                            <m:t>x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  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8847" y="3086937"/>
                <a:ext cx="1402372" cy="1177245"/>
              </a:xfrm>
              <a:prstGeom prst="rect">
                <a:avLst/>
              </a:prstGeom>
              <a:blipFill rotWithShape="1">
                <a:blip r:embed="rId2"/>
                <a:stretch>
                  <a:fillRect r="-1173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328149" y="3102275"/>
                <a:ext cx="525566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149" y="3102275"/>
                <a:ext cx="525566" cy="1129476"/>
              </a:xfrm>
              <a:prstGeom prst="rect">
                <a:avLst/>
              </a:prstGeom>
              <a:blipFill rotWithShape="1">
                <a:blip r:embed="rId3"/>
                <a:stretch>
                  <a:fillRect r="-45349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816683" y="3426373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5475" y="3422432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737063" y="5136504"/>
                <a:ext cx="1402372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3600" b="1" i="1">
                              <a:latin typeface="Cambria Math"/>
                            </a:rPr>
                            <m:t>x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?</m:t>
                          </m:r>
                        </m:num>
                        <m:den>
                          <m:r>
                            <a:rPr lang="vi-VN" sz="3600" b="1" i="1">
                              <a:latin typeface="Cambria Math"/>
                            </a:rPr>
                            <m:t>7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3600" b="1" i="1">
                              <a:latin typeface="Cambria Math"/>
                            </a:rPr>
                            <m:t>x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?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063" y="5136504"/>
                <a:ext cx="1402372" cy="1131015"/>
              </a:xfrm>
              <a:prstGeom prst="rect">
                <a:avLst/>
              </a:prstGeom>
              <a:blipFill rotWithShape="1">
                <a:blip r:embed="rId4"/>
                <a:stretch>
                  <a:fillRect r="-9565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480549" y="5151842"/>
                <a:ext cx="525566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num>
                        <m:den>
                          <m:r>
                            <a:rPr lang="vi-VN" sz="3600" b="1" i="1">
                              <a:latin typeface="Cambria Math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49" y="5151842"/>
                <a:ext cx="525566" cy="1129476"/>
              </a:xfrm>
              <a:prstGeom prst="rect">
                <a:avLst/>
              </a:prstGeom>
              <a:blipFill rotWithShape="1">
                <a:blip r:embed="rId5"/>
                <a:stretch>
                  <a:fillRect r="-90698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95177" y="5198010"/>
                <a:ext cx="525566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77" y="5198010"/>
                <a:ext cx="525566" cy="1131015"/>
              </a:xfrm>
              <a:prstGeom prst="rect">
                <a:avLst/>
              </a:prstGeom>
              <a:blipFill rotWithShape="1">
                <a:blip r:embed="rId6"/>
                <a:stretch>
                  <a:fillRect r="-49425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969083" y="547594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57875" y="547199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494518" y="3107725"/>
                <a:ext cx="1402372" cy="1128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:</m:t>
                          </m:r>
                          <m:r>
                            <a:rPr lang="vi-VN" sz="36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vi-VN" sz="3600" b="1" i="1">
                              <a:latin typeface="Cambria Math"/>
                            </a:rPr>
                            <m:t>10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: ?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518" y="3107725"/>
                <a:ext cx="1402372" cy="1128963"/>
              </a:xfrm>
              <a:prstGeom prst="rect">
                <a:avLst/>
              </a:prstGeom>
              <a:blipFill rotWithShape="1">
                <a:blip r:embed="rId7"/>
                <a:stretch>
                  <a:fillRect r="-17391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238004" y="3123063"/>
                <a:ext cx="525566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8004" y="3123063"/>
                <a:ext cx="525566" cy="1129476"/>
              </a:xfrm>
              <a:prstGeom prst="rect">
                <a:avLst/>
              </a:prstGeom>
              <a:blipFill rotWithShape="1">
                <a:blip r:embed="rId8"/>
                <a:stretch>
                  <a:fillRect r="-44828" b="-10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75718" y="3169231"/>
                <a:ext cx="639612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</m:t>
                          </m:r>
                        </m:num>
                        <m:den>
                          <m:r>
                            <a:rPr lang="vi-VN" sz="3600" i="1">
                              <a:latin typeface="Cambria Math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718" y="3169231"/>
                <a:ext cx="639612" cy="1131015"/>
              </a:xfrm>
              <a:prstGeom prst="rect">
                <a:avLst/>
              </a:prstGeom>
              <a:blipFill rotWithShape="1">
                <a:blip r:embed="rId9"/>
                <a:stretch>
                  <a:fillRect r="-57143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726538" y="3447161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5330" y="344322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437022" y="5195822"/>
                <a:ext cx="1402372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vi-VN" sz="3600" b="0" i="0">
                              <a:latin typeface="Cambria Math"/>
                            </a:rPr>
                            <m:t>4</m:t>
                          </m:r>
                          <m:r>
                            <a:rPr lang="vi-VN" sz="3600" b="0" i="0" smtClean="0">
                              <a:latin typeface="Cambria Math"/>
                            </a:rPr>
                            <m:t> :2</m:t>
                          </m:r>
                        </m:num>
                        <m:den>
                          <m:r>
                            <a:rPr lang="vi-VN" sz="3600" b="1" i="1">
                              <a:latin typeface="Cambria Math"/>
                            </a:rPr>
                            <m:t>24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: ?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022" y="5195822"/>
                <a:ext cx="1402372" cy="1131015"/>
              </a:xfrm>
              <a:prstGeom prst="rect">
                <a:avLst/>
              </a:prstGeom>
              <a:blipFill rotWithShape="1">
                <a:blip r:embed="rId10"/>
                <a:stretch>
                  <a:fillRect r="-20000" b="-10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180508" y="5211160"/>
                <a:ext cx="525566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508" y="5211160"/>
                <a:ext cx="525566" cy="1129476"/>
              </a:xfrm>
              <a:prstGeom prst="rect">
                <a:avLst/>
              </a:prstGeom>
              <a:blipFill rotWithShape="1">
                <a:blip r:embed="rId11"/>
                <a:stretch>
                  <a:fillRect r="-45349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495136" y="5257328"/>
                <a:ext cx="525566" cy="1127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14</m:t>
                          </m:r>
                        </m:num>
                        <m:den>
                          <m:r>
                            <a:rPr lang="vi-VN" sz="3600" i="1">
                              <a:latin typeface="Cambria Math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6" y="5257328"/>
                <a:ext cx="525566" cy="1127425"/>
              </a:xfrm>
              <a:prstGeom prst="rect">
                <a:avLst/>
              </a:prstGeom>
              <a:blipFill rotWithShape="1">
                <a:blip r:embed="rId12"/>
                <a:stretch>
                  <a:fillRect r="-89655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8669042" y="553525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57834" y="5531317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34253" y="3718289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itchFamily="18" charset="0"/>
                <a:ea typeface="Cambria" pitchFamily="18" charset="0"/>
              </a:rPr>
              <a:t>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FC77D48-8172-4443-B6D0-A6EFC629C013}"/>
              </a:ext>
            </a:extLst>
          </p:cNvPr>
          <p:cNvSpPr txBox="1">
            <a:spLocks/>
          </p:cNvSpPr>
          <p:nvPr/>
        </p:nvSpPr>
        <p:spPr>
          <a:xfrm>
            <a:off x="714715" y="1348154"/>
            <a:ext cx="2192288" cy="953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>
                <a:latin typeface="+mn-lt"/>
                <a:ea typeface="Aachen" panose="02020500000000000000" pitchFamily="18" charset="0"/>
                <a:cs typeface="Times New Roman" pitchFamily="18" charset="0"/>
              </a:rPr>
              <a:t>Bài 2: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2545" y="2139648"/>
            <a:ext cx="2076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a)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642777" y="3148443"/>
                <a:ext cx="525566" cy="1127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777" y="3148443"/>
                <a:ext cx="525566" cy="1127425"/>
              </a:xfrm>
              <a:prstGeom prst="rect">
                <a:avLst/>
              </a:prstGeom>
              <a:blipFill rotWithShape="1">
                <a:blip r:embed="rId13"/>
                <a:stretch>
                  <a:fillRect r="-49425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Explosion 1 24"/>
          <p:cNvSpPr/>
          <p:nvPr/>
        </p:nvSpPr>
        <p:spPr>
          <a:xfrm>
            <a:off x="7295779" y="274821"/>
            <a:ext cx="3315488" cy="3100530"/>
          </a:xfrm>
          <a:prstGeom prst="irregularSeal1">
            <a:avLst/>
          </a:prstGeom>
          <a:solidFill>
            <a:srgbClr val="92D05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NHÓM 2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461398" y="570001"/>
            <a:ext cx="6366408" cy="1123384"/>
            <a:chOff x="2461398" y="570001"/>
            <a:chExt cx="6366408" cy="1123384"/>
          </a:xfrm>
        </p:grpSpPr>
        <p:sp>
          <p:nvSpPr>
            <p:cNvPr id="27" name="TextBox 26"/>
            <p:cNvSpPr txBox="1"/>
            <p:nvPr/>
          </p:nvSpPr>
          <p:spPr>
            <a:xfrm>
              <a:off x="2461398" y="570001"/>
              <a:ext cx="63664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i="1" dirty="0"/>
                <a:t>Thứ    ngày   tháng    </a:t>
              </a:r>
              <a:r>
                <a:rPr lang="vi-VN" sz="3200" b="1" i="1"/>
                <a:t>năm 2024</a:t>
              </a:r>
              <a:endParaRPr lang="vi-VN" sz="3200" b="1" i="1" dirty="0"/>
            </a:p>
            <a:p>
              <a:r>
                <a:rPr lang="vi-VN" sz="3200" b="1" i="1" dirty="0"/>
                <a:t>     Toán: 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371605" y="1108610"/>
              <a:ext cx="21178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>
                  <a:solidFill>
                    <a:srgbClr val="FF0000"/>
                  </a:solidFill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420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FC77D48-8172-4443-B6D0-A6EFC629C013}"/>
              </a:ext>
            </a:extLst>
          </p:cNvPr>
          <p:cNvSpPr txBox="1">
            <a:spLocks/>
          </p:cNvSpPr>
          <p:nvPr/>
        </p:nvSpPr>
        <p:spPr>
          <a:xfrm>
            <a:off x="568005" y="510173"/>
            <a:ext cx="2192288" cy="953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>
                <a:latin typeface="+mn-lt"/>
                <a:ea typeface="Aachen" panose="02020500000000000000" pitchFamily="18" charset="0"/>
                <a:cs typeface="Times New Roman" pitchFamily="18" charset="0"/>
              </a:rPr>
              <a:t>Bài 2: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5835" y="1301667"/>
            <a:ext cx="2076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a)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89367" y="1776118"/>
                <a:ext cx="1402372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>
                              <a:latin typeface="Cambria Math"/>
                            </a:rPr>
                            <m:t>4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3600" b="1" i="1">
                              <a:latin typeface="Cambria Math"/>
                            </a:rPr>
                            <m:t>x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vi-VN" sz="3600" b="1" i="1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vi-VN" sz="3600" b="1" i="1">
                              <a:latin typeface="Cambria Math"/>
                            </a:rPr>
                            <m:t>7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3600" b="1" i="1">
                              <a:latin typeface="Cambria Math"/>
                            </a:rPr>
                            <m:t>x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  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9367" y="1776118"/>
                <a:ext cx="1402372" cy="1177245"/>
              </a:xfrm>
              <a:prstGeom prst="rect">
                <a:avLst/>
              </a:prstGeom>
              <a:blipFill rotWithShape="1">
                <a:blip r:embed="rId2"/>
                <a:stretch>
                  <a:fillRect r="-1173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32853" y="1791456"/>
                <a:ext cx="525566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853" y="1791456"/>
                <a:ext cx="525566" cy="1129476"/>
              </a:xfrm>
              <a:prstGeom prst="rect">
                <a:avLst/>
              </a:prstGeom>
              <a:blipFill rotWithShape="1">
                <a:blip r:embed="rId3"/>
                <a:stretch>
                  <a:fillRect r="-45349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7481" y="1837624"/>
                <a:ext cx="525566" cy="1127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81" y="1837624"/>
                <a:ext cx="525566" cy="1127425"/>
              </a:xfrm>
              <a:prstGeom prst="rect">
                <a:avLst/>
              </a:prstGeom>
              <a:blipFill rotWithShape="1">
                <a:blip r:embed="rId4"/>
                <a:stretch>
                  <a:fillRect r="-51163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2821387" y="2115554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0179" y="2111613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741767" y="3825685"/>
                <a:ext cx="1402372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3600" b="1" i="1">
                              <a:latin typeface="Cambria Math"/>
                            </a:rPr>
                            <m:t>x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 </m:t>
                          </m:r>
                        </m:num>
                        <m:den>
                          <m:r>
                            <a:rPr lang="vi-VN" sz="3600" b="1" i="1">
                              <a:latin typeface="Cambria Math"/>
                            </a:rPr>
                            <m:t>7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3600" b="1" i="1">
                              <a:latin typeface="Cambria Math"/>
                            </a:rPr>
                            <m:t>x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vi-VN" sz="3600" b="1" i="0" smtClean="0">
                              <a:latin typeface="Cambria Math"/>
                            </a:rPr>
                            <m:t>  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767" y="3825685"/>
                <a:ext cx="1402372" cy="1131015"/>
              </a:xfrm>
              <a:prstGeom prst="rect">
                <a:avLst/>
              </a:prstGeom>
              <a:blipFill rotWithShape="1">
                <a:blip r:embed="rId5"/>
                <a:stretch>
                  <a:fillRect r="-9565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485253" y="3806839"/>
                <a:ext cx="525566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vi-VN" sz="3600" b="1" i="1">
                              <a:latin typeface="Cambria Math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253" y="3806839"/>
                <a:ext cx="525566" cy="1180836"/>
              </a:xfrm>
              <a:prstGeom prst="rect">
                <a:avLst/>
              </a:prstGeom>
              <a:blipFill rotWithShape="1">
                <a:blip r:embed="rId6"/>
                <a:stretch>
                  <a:fillRect r="-90698" b="-103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99881" y="3887191"/>
                <a:ext cx="525566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881" y="3887191"/>
                <a:ext cx="525566" cy="1131015"/>
              </a:xfrm>
              <a:prstGeom prst="rect">
                <a:avLst/>
              </a:prstGeom>
              <a:blipFill rotWithShape="1">
                <a:blip r:embed="rId7"/>
                <a:stretch>
                  <a:fillRect r="-51163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2973787" y="4165121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62579" y="416118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7347808" y="1765530"/>
                <a:ext cx="1402372" cy="11289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:</m:t>
                          </m:r>
                          <m:r>
                            <a:rPr lang="vi-VN" sz="36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vi-VN" sz="3600" b="1" i="1">
                              <a:latin typeface="Cambria Math"/>
                            </a:rPr>
                            <m:t>10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: </m:t>
                          </m:r>
                          <m:r>
                            <a:rPr lang="vi-VN" sz="3600" b="1" i="0" smtClean="0">
                              <a:latin typeface="Cambria Math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7808" y="1765530"/>
                <a:ext cx="1402372" cy="1128963"/>
              </a:xfrm>
              <a:prstGeom prst="rect">
                <a:avLst/>
              </a:prstGeom>
              <a:blipFill rotWithShape="1">
                <a:blip r:embed="rId8"/>
                <a:stretch>
                  <a:fillRect r="-13478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329008" y="1827036"/>
                <a:ext cx="639612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</m:t>
                          </m:r>
                        </m:num>
                        <m:den>
                          <m:r>
                            <a:rPr lang="vi-VN" sz="3600" i="1">
                              <a:latin typeface="Cambria Math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008" y="1827036"/>
                <a:ext cx="639612" cy="1131015"/>
              </a:xfrm>
              <a:prstGeom prst="rect">
                <a:avLst/>
              </a:prstGeom>
              <a:blipFill rotWithShape="1">
                <a:blip r:embed="rId9"/>
                <a:stretch>
                  <a:fillRect r="-57143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8579828" y="2104966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68620" y="210102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290312" y="3853627"/>
                <a:ext cx="1402372" cy="1131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vi-VN" sz="3600" b="0" i="0">
                              <a:latin typeface="Cambria Math"/>
                            </a:rPr>
                            <m:t>4</m:t>
                          </m:r>
                          <m:r>
                            <a:rPr lang="vi-VN" sz="3600" b="0" i="0" smtClean="0">
                              <a:latin typeface="Cambria Math"/>
                            </a:rPr>
                            <m:t> :2</m:t>
                          </m:r>
                        </m:num>
                        <m:den>
                          <m:r>
                            <a:rPr lang="vi-VN" sz="3600" b="1" i="1">
                              <a:latin typeface="Cambria Math"/>
                            </a:rPr>
                            <m:t>24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:   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0312" y="3853627"/>
                <a:ext cx="1402372" cy="1131015"/>
              </a:xfrm>
              <a:prstGeom prst="rect">
                <a:avLst/>
              </a:prstGeom>
              <a:blipFill rotWithShape="1">
                <a:blip r:embed="rId10"/>
                <a:stretch>
                  <a:fillRect r="-20000" b="-10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348426" y="3915133"/>
                <a:ext cx="525566" cy="1127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14</m:t>
                          </m:r>
                        </m:num>
                        <m:den>
                          <m:r>
                            <a:rPr lang="vi-VN" sz="3600" i="1">
                              <a:latin typeface="Cambria Math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426" y="3915133"/>
                <a:ext cx="525566" cy="1127425"/>
              </a:xfrm>
              <a:prstGeom prst="rect">
                <a:avLst/>
              </a:prstGeom>
              <a:blipFill rotWithShape="1">
                <a:blip r:embed="rId11"/>
                <a:stretch>
                  <a:fillRect r="-89655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8522332" y="4193063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11124" y="4189122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8689391" y="1731483"/>
            <a:ext cx="1138022" cy="1329011"/>
            <a:chOff x="8852006" y="1756908"/>
            <a:chExt cx="1138022" cy="13290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8852006" y="1780868"/>
                  <a:ext cx="1138022" cy="1177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/>
                        </m:f>
                      </m:oMath>
                    </m:oMathPara>
                  </a14:m>
                  <a:endParaRPr lang="vi-VN" sz="3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2006" y="1780868"/>
                  <a:ext cx="1138022" cy="1177245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r="-4278" b="-155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/>
            <p:cNvSpPr txBox="1"/>
            <p:nvPr/>
          </p:nvSpPr>
          <p:spPr>
            <a:xfrm>
              <a:off x="9271467" y="2439588"/>
              <a:ext cx="487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5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271467" y="1756908"/>
              <a:ext cx="487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4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659725" y="3825685"/>
            <a:ext cx="48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itchFamily="18" charset="0"/>
                <a:ea typeface="Cambria" pitchFamily="18" charset="0"/>
              </a:rPr>
              <a:t>?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38957" y="2407470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itchFamily="18" charset="0"/>
                <a:ea typeface="Cambria" pitchFamily="18" charset="0"/>
              </a:rPr>
              <a:t>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625541" y="4464595"/>
            <a:ext cx="48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itchFamily="18" charset="0"/>
                <a:ea typeface="Cambria" pitchFamily="18" charset="0"/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288037" y="2381832"/>
            <a:ext cx="487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itchFamily="18" charset="0"/>
                <a:ea typeface="Cambria" pitchFamily="18" charset="0"/>
              </a:rPr>
              <a:t>?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8702456" y="3799611"/>
            <a:ext cx="1138022" cy="1329011"/>
            <a:chOff x="8702456" y="3799611"/>
            <a:chExt cx="1138022" cy="13290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8702456" y="3823571"/>
                  <a:ext cx="1138022" cy="1177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/>
                        </m:f>
                      </m:oMath>
                    </m:oMathPara>
                  </a14:m>
                  <a:endParaRPr lang="vi-VN" sz="3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02456" y="3823571"/>
                  <a:ext cx="1138022" cy="1177245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r="-4301" b="-155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/>
            <p:cNvSpPr txBox="1"/>
            <p:nvPr/>
          </p:nvSpPr>
          <p:spPr>
            <a:xfrm>
              <a:off x="9121917" y="4482291"/>
              <a:ext cx="487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atin typeface="Cambria" pitchFamily="18" charset="0"/>
                  <a:ea typeface="Cambria" pitchFamily="18" charset="0"/>
                </a:rPr>
                <a:t>?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121917" y="3799611"/>
              <a:ext cx="487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atin typeface="Cambria" pitchFamily="18" charset="0"/>
                  <a:ea typeface="Cambria" pitchFamily="18" charset="0"/>
                </a:rPr>
                <a:t>?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8183872" y="4398885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435682" y="2400594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5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973787" y="1779397"/>
            <a:ext cx="1074486" cy="1329011"/>
            <a:chOff x="8852006" y="1756908"/>
            <a:chExt cx="1138022" cy="13290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8852006" y="1780868"/>
                  <a:ext cx="1138022" cy="1177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/>
                        </m:f>
                      </m:oMath>
                    </m:oMathPara>
                  </a14:m>
                  <a:endParaRPr lang="vi-VN" sz="3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2006" y="1780868"/>
                  <a:ext cx="1138022" cy="1177245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r="-7386" b="-155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TextBox 56"/>
            <p:cNvSpPr txBox="1"/>
            <p:nvPr/>
          </p:nvSpPr>
          <p:spPr>
            <a:xfrm>
              <a:off x="9104113" y="2439588"/>
              <a:ext cx="885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35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104113" y="1756908"/>
              <a:ext cx="8859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Cambria" pitchFamily="18" charset="0"/>
                  <a:ea typeface="Cambria" pitchFamily="18" charset="0"/>
                </a:rPr>
                <a:t>20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926457" y="1737326"/>
            <a:ext cx="715100" cy="1201205"/>
            <a:chOff x="8852006" y="1756908"/>
            <a:chExt cx="1138022" cy="13290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8852006" y="1780868"/>
                  <a:ext cx="1138022" cy="11772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/>
                        </m:f>
                      </m:oMath>
                    </m:oMathPara>
                  </a14:m>
                  <a:endParaRPr lang="vi-VN" sz="3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2006" y="1780868"/>
                  <a:ext cx="1138022" cy="1177245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r="-35593" b="-12644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TextBox 60"/>
            <p:cNvSpPr txBox="1"/>
            <p:nvPr/>
          </p:nvSpPr>
          <p:spPr>
            <a:xfrm>
              <a:off x="9271467" y="2439588"/>
              <a:ext cx="487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atin typeface="Cambria" pitchFamily="18" charset="0"/>
                  <a:ea typeface="Cambria" pitchFamily="18" charset="0"/>
                </a:rPr>
                <a:t>?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9271467" y="1756908"/>
              <a:ext cx="487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atin typeface="Cambria" pitchFamily="18" charset="0"/>
                  <a:ea typeface="Cambria" pitchFamily="18" charset="0"/>
                </a:rPr>
                <a:t>?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8287324" y="2364740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618270" y="3845482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itchFamily="18" charset="0"/>
                <a:ea typeface="Cambria" pitchFamily="18" charset="0"/>
              </a:rPr>
              <a:t>?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640733" y="3794205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593152" y="4442059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183872" y="4419134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itchFamily="18" charset="0"/>
                <a:ea typeface="Cambria" pitchFamily="18" charset="0"/>
              </a:rPr>
              <a:t>?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531795" y="3855711"/>
            <a:ext cx="876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8751832" y="3871211"/>
                <a:ext cx="1138022" cy="1125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𝟕</m:t>
                          </m:r>
                        </m:num>
                        <m:den>
                          <m:r>
                            <a:rPr lang="vi-VN" sz="36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1832" y="3871211"/>
                <a:ext cx="1138022" cy="1125886"/>
              </a:xfrm>
              <a:prstGeom prst="rect">
                <a:avLst/>
              </a:prstGeom>
              <a:blipFill rotWithShape="1">
                <a:blip r:embed="rId16"/>
                <a:stretch>
                  <a:fillRect r="-8065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252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3" grpId="0"/>
      <p:bldP spid="44" grpId="0"/>
      <p:bldP spid="45" grpId="0"/>
      <p:bldP spid="46" grpId="0"/>
      <p:bldP spid="52" grpId="0"/>
      <p:bldP spid="53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760287" y="2724724"/>
                <a:ext cx="1402372" cy="11410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>
                              <a:latin typeface="Cambria Math"/>
                            </a:rPr>
                            <m:t>15</m:t>
                          </m:r>
                          <m:r>
                            <a:rPr lang="vi-VN" sz="3600" b="1" i="1" smtClean="0"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vi-VN" sz="3600" b="1" i="1" smtClean="0">
                              <a:latin typeface="Cambria Math"/>
                            </a:rPr>
                            <m:t>   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287" y="2724724"/>
                <a:ext cx="1402372" cy="1141018"/>
              </a:xfrm>
              <a:prstGeom prst="rect">
                <a:avLst/>
              </a:prstGeom>
              <a:blipFill rotWithShape="1">
                <a:blip r:embed="rId2"/>
                <a:stretch>
                  <a:fillRect b="-160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722939" y="3008943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20765" y="3313346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itchFamily="18" charset="0"/>
                <a:ea typeface="Cambria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160241" y="2734954"/>
                <a:ext cx="525566" cy="1178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241" y="2734954"/>
                <a:ext cx="525566" cy="1178784"/>
              </a:xfrm>
              <a:prstGeom prst="rect">
                <a:avLst/>
              </a:prstGeom>
              <a:blipFill rotWithShape="1">
                <a:blip r:embed="rId3"/>
                <a:stretch>
                  <a:fillRect r="-494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itle 1">
            <a:extLst>
              <a:ext uri="{FF2B5EF4-FFF2-40B4-BE49-F238E27FC236}">
                <a16:creationId xmlns:a16="http://schemas.microsoft.com/office/drawing/2014/main" id="{1FC77D48-8172-4443-B6D0-A6EFC629C013}"/>
              </a:ext>
            </a:extLst>
          </p:cNvPr>
          <p:cNvSpPr txBox="1">
            <a:spLocks/>
          </p:cNvSpPr>
          <p:nvPr/>
        </p:nvSpPr>
        <p:spPr>
          <a:xfrm>
            <a:off x="225035" y="1340376"/>
            <a:ext cx="2192288" cy="953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>
                <a:latin typeface="+mn-lt"/>
                <a:ea typeface="Aachen" panose="02020500000000000000" pitchFamily="18" charset="0"/>
                <a:cs typeface="Times New Roman" pitchFamily="18" charset="0"/>
              </a:rPr>
              <a:t>Bài 3: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2865" y="2131870"/>
            <a:ext cx="2076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a) Số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461398" y="570001"/>
            <a:ext cx="6366408" cy="1123384"/>
            <a:chOff x="2461398" y="570001"/>
            <a:chExt cx="6366408" cy="1123384"/>
          </a:xfrm>
        </p:grpSpPr>
        <p:sp>
          <p:nvSpPr>
            <p:cNvPr id="34" name="TextBox 33"/>
            <p:cNvSpPr txBox="1"/>
            <p:nvPr/>
          </p:nvSpPr>
          <p:spPr>
            <a:xfrm>
              <a:off x="2461398" y="570001"/>
              <a:ext cx="63664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i="1" dirty="0"/>
                <a:t>Thứ    ngày   tháng    </a:t>
              </a:r>
              <a:r>
                <a:rPr lang="vi-VN" sz="3200" b="1" i="1"/>
                <a:t>năm 2024</a:t>
              </a:r>
              <a:endParaRPr lang="vi-VN" sz="3200" b="1" i="1" dirty="0"/>
            </a:p>
            <a:p>
              <a:r>
                <a:rPr lang="vi-VN" sz="3200" b="1" i="1" dirty="0"/>
                <a:t>     Toán:  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71605" y="1108610"/>
              <a:ext cx="21178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>
                  <a:solidFill>
                    <a:srgbClr val="FF0000"/>
                  </a:solidFill>
                </a:rPr>
                <a:t>Luyện tập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781661" y="2706538"/>
                <a:ext cx="525566" cy="1127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vi-VN" sz="3600" i="1">
                              <a:latin typeface="Cambria Math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661" y="2706538"/>
                <a:ext cx="525566" cy="1127425"/>
              </a:xfrm>
              <a:prstGeom prst="rect">
                <a:avLst/>
              </a:prstGeom>
              <a:blipFill rotWithShape="1">
                <a:blip r:embed="rId4"/>
                <a:stretch>
                  <a:fillRect r="-89655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6447339" y="3005982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901309" y="2680215"/>
                <a:ext cx="525566" cy="1178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vi-VN" sz="3600" i="1">
                              <a:latin typeface="Cambria Math"/>
                            </a:rPr>
                            <m:t>22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309" y="2680215"/>
                <a:ext cx="525566" cy="1178784"/>
              </a:xfrm>
              <a:prstGeom prst="rect">
                <a:avLst/>
              </a:prstGeom>
              <a:blipFill rotWithShape="1">
                <a:blip r:embed="rId5"/>
                <a:stretch>
                  <a:fillRect r="-91860" b="-155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7508167" y="302157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986930" y="2697307"/>
                <a:ext cx="525566" cy="11787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vi-VN" sz="3600" i="1">
                              <a:latin typeface="Cambria Math"/>
                            </a:rPr>
                            <m:t>33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930" y="2697307"/>
                <a:ext cx="525566" cy="1178784"/>
              </a:xfrm>
              <a:prstGeom prst="rect">
                <a:avLst/>
              </a:prstGeom>
              <a:blipFill rotWithShape="1">
                <a:blip r:embed="rId6"/>
                <a:stretch>
                  <a:fillRect r="-91860" b="-103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7986867" y="2801894"/>
            <a:ext cx="816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21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49275" y="3300163"/>
            <a:ext cx="824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27</a:t>
            </a:r>
            <a:endParaRPr lang="vi-VN" sz="36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116540" y="2853169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itchFamily="18" charset="0"/>
                <a:ea typeface="Cambria" pitchFamily="18" charset="0"/>
              </a:rPr>
              <a:t>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997007" y="2853170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itchFamily="18" charset="0"/>
                <a:ea typeface="Cambria" pitchFamily="18" charset="0"/>
              </a:rPr>
              <a:t>?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823717" y="2740037"/>
            <a:ext cx="892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14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63495" y="4691586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43014" y="5251171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itchFamily="18" charset="0"/>
                <a:ea typeface="Cambria" pitchFamily="18" charset="0"/>
              </a:rPr>
              <a:t>?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269964" y="4691135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itchFamily="18" charset="0"/>
                <a:ea typeface="Cambria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131725" y="4636620"/>
                <a:ext cx="525566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latin typeface="Cambria Math"/>
                            </a:rPr>
                            <m:t>21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725" y="4636620"/>
                <a:ext cx="525566" cy="1129476"/>
              </a:xfrm>
              <a:prstGeom prst="rect">
                <a:avLst/>
              </a:prstGeom>
              <a:blipFill rotWithShape="1">
                <a:blip r:embed="rId7"/>
                <a:stretch>
                  <a:fillRect r="-90698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058396" y="4621141"/>
                <a:ext cx="525566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latin typeface="Cambria Math"/>
                            </a:rPr>
                            <m:t>15</m:t>
                          </m:r>
                        </m:num>
                        <m:den>
                          <m:r>
                            <a:rPr lang="vi-VN" sz="3600" i="1">
                              <a:latin typeface="Cambria Math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396" y="4621141"/>
                <a:ext cx="525566" cy="1177245"/>
              </a:xfrm>
              <a:prstGeom prst="rect">
                <a:avLst/>
              </a:prstGeom>
              <a:blipFill rotWithShape="1">
                <a:blip r:embed="rId8"/>
                <a:stretch>
                  <a:fillRect r="-9069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Box 52"/>
          <p:cNvSpPr txBox="1"/>
          <p:nvPr/>
        </p:nvSpPr>
        <p:spPr>
          <a:xfrm>
            <a:off x="1762468" y="4954621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3242890" y="4670627"/>
                <a:ext cx="525566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/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890" y="4670627"/>
                <a:ext cx="525566" cy="1129476"/>
              </a:xfrm>
              <a:prstGeom prst="rect">
                <a:avLst/>
              </a:prstGeom>
              <a:blipFill rotWithShape="1">
                <a:blip r:embed="rId9"/>
                <a:stretch>
                  <a:fillRect r="-74419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2149108" y="4617327"/>
                <a:ext cx="525566" cy="1180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vi-VN" sz="3600" i="1">
                              <a:latin typeface="Cambria Math"/>
                            </a:rPr>
                            <m:t>1</m:t>
                          </m:r>
                          <m:r>
                            <a:rPr lang="vi-VN" sz="3600" b="0" i="1" smtClean="0">
                              <a:latin typeface="Cambria Math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108" y="4617327"/>
                <a:ext cx="525566" cy="1180836"/>
              </a:xfrm>
              <a:prstGeom prst="rect">
                <a:avLst/>
              </a:prstGeom>
              <a:blipFill rotWithShape="1">
                <a:blip r:embed="rId10"/>
                <a:stretch>
                  <a:fillRect r="-90698" b="-103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/>
          <p:cNvSpPr txBox="1"/>
          <p:nvPr/>
        </p:nvSpPr>
        <p:spPr>
          <a:xfrm>
            <a:off x="7788450" y="4904666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841389" y="491100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910036" y="498072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239213" y="4622513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mbria" pitchFamily="18" charset="0"/>
                <a:ea typeface="Cambria" pitchFamily="18" charset="0"/>
              </a:rPr>
              <a:t>?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307695" y="5207745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7174408" y="4567342"/>
                <a:ext cx="525566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vi-VN" sz="3600" i="1">
                              <a:latin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408" y="4567342"/>
                <a:ext cx="525566" cy="1177245"/>
              </a:xfrm>
              <a:prstGeom prst="rect">
                <a:avLst/>
              </a:prstGeom>
              <a:blipFill rotWithShape="1">
                <a:blip r:embed="rId11"/>
                <a:stretch>
                  <a:fillRect r="-74419" b="-155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8197016" y="4878192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7</a:t>
            </a:r>
            <a:endParaRPr lang="vi-VN" sz="3600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46760" y="4621243"/>
            <a:ext cx="395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2119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60" grpId="0"/>
      <p:bldP spid="61" grpId="0"/>
      <p:bldP spid="63" grpId="0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635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9C93BA8-A661-4A49-A11F-9EF2F33EC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45FF25-45E7-8B93-02BE-8A06332734F6}"/>
              </a:ext>
            </a:extLst>
          </p:cNvPr>
          <p:cNvSpPr txBox="1"/>
          <p:nvPr/>
        </p:nvSpPr>
        <p:spPr>
          <a:xfrm>
            <a:off x="1529912" y="859664"/>
            <a:ext cx="9407930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x-none" sz="3600" b="1">
                <a:cs typeface="Arial" panose="020B0604020202020204" pitchFamily="34" charset="0"/>
              </a:rPr>
              <a:t>4</a:t>
            </a:r>
            <a:r>
              <a:rPr lang="en-US" sz="3600" b="1" dirty="0">
                <a:cs typeface="Arial" panose="020B0604020202020204" pitchFamily="34" charset="0"/>
              </a:rPr>
              <a:t>.</a:t>
            </a:r>
            <a:r>
              <a:rPr lang="x-none" sz="3600" b="1">
                <a:cs typeface="Arial" panose="020B0604020202020204" pitchFamily="34" charset="0"/>
              </a:rPr>
              <a:t> Trò chơi:</a:t>
            </a:r>
            <a:r>
              <a:rPr lang="vi-VN" sz="3600" b="1" dirty="0">
                <a:cs typeface="Arial" panose="020B0604020202020204" pitchFamily="34" charset="0"/>
              </a:rPr>
              <a:t> Mỗi nhóm nhận một bộ thẻ tương tự như hình dưới đây:</a:t>
            </a:r>
          </a:p>
          <a:p>
            <a:pPr marL="571500" indent="-571500" algn="just">
              <a:lnSpc>
                <a:spcPct val="110000"/>
              </a:lnSpc>
              <a:buFontTx/>
              <a:buChar char="-"/>
            </a:pPr>
            <a:r>
              <a:rPr lang="vi-VN" sz="3600" b="1" dirty="0">
                <a:cs typeface="Arial" panose="020B0604020202020204" pitchFamily="34" charset="0"/>
              </a:rPr>
              <a:t>Các nhóm thi đua chọn và để riêng các thẻ ghi các phân số bằng nhau.</a:t>
            </a:r>
          </a:p>
          <a:p>
            <a:pPr algn="just">
              <a:lnSpc>
                <a:spcPct val="110000"/>
              </a:lnSpc>
            </a:pPr>
            <a:r>
              <a:rPr lang="vi-VN" sz="3600" b="1" dirty="0">
                <a:cs typeface="Arial" panose="020B0604020202020204" pitchFamily="34" charset="0"/>
              </a:rPr>
              <a:t>- Nhóm nào chọn đúng, đủ và nhanh nhất thì nhóm đó sẽ chiến thắng.</a:t>
            </a:r>
            <a:endParaRPr lang="x-none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56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461398" y="570001"/>
            <a:ext cx="6366408" cy="1123384"/>
            <a:chOff x="2461398" y="570001"/>
            <a:chExt cx="6366408" cy="1123384"/>
          </a:xfrm>
        </p:grpSpPr>
        <p:sp>
          <p:nvSpPr>
            <p:cNvPr id="22" name="TextBox 21"/>
            <p:cNvSpPr txBox="1"/>
            <p:nvPr/>
          </p:nvSpPr>
          <p:spPr>
            <a:xfrm>
              <a:off x="2461398" y="570001"/>
              <a:ext cx="63664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i="1" dirty="0"/>
                <a:t>Thứ    ngày   tháng    </a:t>
              </a:r>
              <a:r>
                <a:rPr lang="vi-VN" sz="3200" b="1" i="1"/>
                <a:t>năm 2024</a:t>
              </a:r>
              <a:endParaRPr lang="vi-VN" sz="3200" b="1" i="1" dirty="0"/>
            </a:p>
            <a:p>
              <a:r>
                <a:rPr lang="vi-VN" sz="3200" b="1" i="1" dirty="0"/>
                <a:t>     Toán: 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71605" y="1108610"/>
              <a:ext cx="21178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>
                  <a:solidFill>
                    <a:srgbClr val="FF0000"/>
                  </a:solidFill>
                </a:rPr>
                <a:t>Luyện tập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742" y="3169878"/>
            <a:ext cx="6170064" cy="3446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FC77D48-8172-4443-B6D0-A6EFC629C013}"/>
              </a:ext>
            </a:extLst>
          </p:cNvPr>
          <p:cNvSpPr txBox="1">
            <a:spLocks/>
          </p:cNvSpPr>
          <p:nvPr/>
        </p:nvSpPr>
        <p:spPr>
          <a:xfrm>
            <a:off x="840540" y="1829821"/>
            <a:ext cx="8406009" cy="953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>
                <a:latin typeface="+mn-lt"/>
                <a:ea typeface="Aachen" panose="02020500000000000000" pitchFamily="18" charset="0"/>
                <a:cs typeface="Times New Roman" pitchFamily="18" charset="0"/>
              </a:rPr>
              <a:t>Bài 4: Tìm các thẻ có phân số bằng nhau.</a:t>
            </a:r>
          </a:p>
        </p:txBody>
      </p:sp>
    </p:spTree>
    <p:extLst>
      <p:ext uri="{BB962C8B-B14F-4D97-AF65-F5344CB8AC3E}">
        <p14:creationId xmlns:p14="http://schemas.microsoft.com/office/powerpoint/2010/main" val="3165703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461398" y="570001"/>
            <a:ext cx="6366408" cy="1123384"/>
            <a:chOff x="2461398" y="570001"/>
            <a:chExt cx="6366408" cy="1123384"/>
          </a:xfrm>
        </p:grpSpPr>
        <p:sp>
          <p:nvSpPr>
            <p:cNvPr id="12" name="TextBox 11"/>
            <p:cNvSpPr txBox="1"/>
            <p:nvPr/>
          </p:nvSpPr>
          <p:spPr>
            <a:xfrm>
              <a:off x="2461398" y="570001"/>
              <a:ext cx="636640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i="1" dirty="0"/>
                <a:t>Thứ    ngày   tháng    </a:t>
              </a:r>
              <a:r>
                <a:rPr lang="vi-VN" sz="3200" b="1" i="1"/>
                <a:t>năm 2024</a:t>
              </a:r>
              <a:endParaRPr lang="vi-VN" sz="3200" b="1" i="1" dirty="0"/>
            </a:p>
            <a:p>
              <a:r>
                <a:rPr lang="vi-VN" sz="3200" b="1" i="1" dirty="0"/>
                <a:t>     Toán: 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71605" y="1108610"/>
              <a:ext cx="21178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>
                  <a:solidFill>
                    <a:srgbClr val="FF0000"/>
                  </a:solidFill>
                </a:rPr>
                <a:t>Luyện tập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1FC77D48-8172-4443-B6D0-A6EFC629C013}"/>
              </a:ext>
            </a:extLst>
          </p:cNvPr>
          <p:cNvSpPr txBox="1">
            <a:spLocks/>
          </p:cNvSpPr>
          <p:nvPr/>
        </p:nvSpPr>
        <p:spPr>
          <a:xfrm>
            <a:off x="840540" y="1829821"/>
            <a:ext cx="8406009" cy="953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dirty="0">
                <a:latin typeface="+mn-lt"/>
                <a:ea typeface="Aachen" panose="02020500000000000000" pitchFamily="18" charset="0"/>
                <a:cs typeface="Times New Roman" pitchFamily="18" charset="0"/>
              </a:rPr>
              <a:t>Bài 4: Tìm các thẻ có phân số bằng nhau.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49146" y="3334651"/>
                <a:ext cx="779654" cy="113306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146" y="3334651"/>
                <a:ext cx="779654" cy="1133067"/>
              </a:xfrm>
              <a:prstGeom prst="rect">
                <a:avLst/>
              </a:prstGeom>
              <a:blipFill rotWithShape="1">
                <a:blip r:embed="rId3"/>
                <a:stretch>
                  <a:fillRect r="-17969" b="-10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41618" y="3347440"/>
                <a:ext cx="525566" cy="113306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1618" y="3347440"/>
                <a:ext cx="525566" cy="1133067"/>
              </a:xfrm>
              <a:prstGeom prst="rect">
                <a:avLst/>
              </a:prstGeom>
              <a:blipFill rotWithShape="1">
                <a:blip r:embed="rId4"/>
                <a:stretch>
                  <a:fillRect r="-51163" b="-10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111654" y="3307260"/>
                <a:ext cx="740634" cy="117878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654" y="3307260"/>
                <a:ext cx="740634" cy="1178784"/>
              </a:xfrm>
              <a:prstGeom prst="rect">
                <a:avLst/>
              </a:prstGeom>
              <a:blipFill rotWithShape="1">
                <a:blip r:embed="rId5"/>
                <a:stretch>
                  <a:fillRect r="-213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110004" y="3326076"/>
                <a:ext cx="525566" cy="113306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i="1">
                              <a:latin typeface="Cambria Math"/>
                            </a:rPr>
                            <m:t>20</m:t>
                          </m:r>
                        </m:num>
                        <m:den>
                          <m:r>
                            <a:rPr lang="vi-VN" sz="3600" i="1">
                              <a:latin typeface="Cambria Math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004" y="3326076"/>
                <a:ext cx="525566" cy="1133067"/>
              </a:xfrm>
              <a:prstGeom prst="rect">
                <a:avLst/>
              </a:prstGeom>
              <a:blipFill rotWithShape="1">
                <a:blip r:embed="rId6"/>
                <a:stretch>
                  <a:fillRect r="-91860" b="-162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9342709" y="3333129"/>
                <a:ext cx="525566" cy="1133067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vi-VN" sz="3600" i="1">
                              <a:latin typeface="Cambria Math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709" y="3333129"/>
                <a:ext cx="525566" cy="1133067"/>
              </a:xfrm>
              <a:prstGeom prst="rect">
                <a:avLst/>
              </a:prstGeom>
              <a:blipFill rotWithShape="1">
                <a:blip r:embed="rId7"/>
                <a:stretch>
                  <a:fillRect r="-90698" b="-10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419200" y="3334651"/>
                <a:ext cx="525566" cy="1133067"/>
              </a:xfrm>
              <a:prstGeom prst="rect">
                <a:avLst/>
              </a:prstGeom>
              <a:solidFill>
                <a:srgbClr val="00B0F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9200" y="3334651"/>
                <a:ext cx="525566" cy="1133067"/>
              </a:xfrm>
              <a:prstGeom prst="rect">
                <a:avLst/>
              </a:prstGeom>
              <a:blipFill rotWithShape="1">
                <a:blip r:embed="rId8"/>
                <a:stretch>
                  <a:fillRect r="-51163" b="-10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078636" y="3333129"/>
                <a:ext cx="525566" cy="1133067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8636" y="3333129"/>
                <a:ext cx="525566" cy="1133067"/>
              </a:xfrm>
              <a:prstGeom prst="rect">
                <a:avLst/>
              </a:prstGeom>
              <a:blipFill rotWithShape="1">
                <a:blip r:embed="rId9"/>
                <a:stretch>
                  <a:fillRect r="-51163" b="-10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401383" y="3334580"/>
                <a:ext cx="525566" cy="1133067"/>
              </a:xfrm>
              <a:prstGeom prst="rect">
                <a:avLst/>
              </a:prstGeom>
              <a:solidFill>
                <a:srgbClr val="92D05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383" y="3334580"/>
                <a:ext cx="525566" cy="1133067"/>
              </a:xfrm>
              <a:prstGeom prst="rect">
                <a:avLst/>
              </a:prstGeom>
              <a:blipFill rotWithShape="1">
                <a:blip r:embed="rId10"/>
                <a:stretch>
                  <a:fillRect r="-51163" b="-10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538243" y="362891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70584" y="3639181"/>
            <a:ext cx="45397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067798" y="3341959"/>
                <a:ext cx="896924" cy="113306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  <m:r>
                            <a:rPr lang="vi-VN" sz="3600" i="1">
                              <a:latin typeface="Cambria Math"/>
                            </a:rPr>
                            <m:t>0</m:t>
                          </m:r>
                        </m:num>
                        <m:den>
                          <m:r>
                            <a:rPr lang="vi-VN" sz="3600" i="1">
                              <a:latin typeface="Cambria Math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vi-VN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798" y="3341959"/>
                <a:ext cx="896924" cy="1133067"/>
              </a:xfrm>
              <a:prstGeom prst="rect">
                <a:avLst/>
              </a:prstGeom>
              <a:blipFill rotWithShape="1">
                <a:blip r:embed="rId11"/>
                <a:stretch>
                  <a:fillRect r="-23810" b="-10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4802736" y="3634687"/>
            <a:ext cx="34424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91454" y="3624993"/>
            <a:ext cx="453970" cy="64633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772607" y="3634990"/>
            <a:ext cx="453970" cy="646331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vi-VN" sz="36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726873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95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23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3536350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CỦNG CỐ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12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1"/>
          <p:cNvSpPr/>
          <p:nvPr/>
        </p:nvSpPr>
        <p:spPr>
          <a:xfrm>
            <a:off x="439208" y="177131"/>
            <a:ext cx="11313583" cy="5333999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lang="vi-VN"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5" name="Google Shape;90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91" y="4353445"/>
            <a:ext cx="2516909" cy="247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3600" y="4164932"/>
            <a:ext cx="5454073" cy="306791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EA6A5-989C-FA88-3442-B86D2216150E}"/>
                  </a:ext>
                </a:extLst>
              </p:cNvPr>
              <p:cNvSpPr txBox="1"/>
              <p:nvPr/>
            </p:nvSpPr>
            <p:spPr>
              <a:xfrm>
                <a:off x="1300066" y="1877456"/>
                <a:ext cx="9946431" cy="966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40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 4</a:t>
                </a:r>
                <a:r>
                  <a:rPr lang="vi-VN" sz="4000" b="0" i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số bằng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vi-VN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b="0" i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vi-VN" sz="40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79EA6A5-989C-FA88-3442-B86D22161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066" y="1877456"/>
                <a:ext cx="9946431" cy="966675"/>
              </a:xfrm>
              <a:prstGeom prst="rect">
                <a:avLst/>
              </a:prstGeom>
              <a:blipFill>
                <a:blip r:embed="rId5"/>
                <a:stretch>
                  <a:fillRect l="-2145" b="-1195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17">
                <a:extLst>
                  <a:ext uri="{FF2B5EF4-FFF2-40B4-BE49-F238E27FC236}">
                    <a16:creationId xmlns:a16="http://schemas.microsoft.com/office/drawing/2014/main" id="{E4CD4FE4-34C1-ED2F-5AE6-FAF369CB1EC6}"/>
                  </a:ext>
                </a:extLst>
              </p:cNvPr>
              <p:cNvSpPr txBox="1"/>
              <p:nvPr/>
            </p:nvSpPr>
            <p:spPr>
              <a:xfrm>
                <a:off x="2503476" y="3031608"/>
                <a:ext cx="525566" cy="1133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17">
                <a:extLst>
                  <a:ext uri="{FF2B5EF4-FFF2-40B4-BE49-F238E27FC236}">
                    <a16:creationId xmlns:a16="http://schemas.microsoft.com/office/drawing/2014/main" id="{E4CD4FE4-34C1-ED2F-5AE6-FAF369CB1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476" y="3031608"/>
                <a:ext cx="525566" cy="11333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17">
                <a:extLst>
                  <a:ext uri="{FF2B5EF4-FFF2-40B4-BE49-F238E27FC236}">
                    <a16:creationId xmlns:a16="http://schemas.microsoft.com/office/drawing/2014/main" id="{C2C32A97-D47F-E12B-F844-DBC7F9A1F66F}"/>
                  </a:ext>
                </a:extLst>
              </p:cNvPr>
              <p:cNvSpPr txBox="1"/>
              <p:nvPr/>
            </p:nvSpPr>
            <p:spPr>
              <a:xfrm>
                <a:off x="3850495" y="3031608"/>
                <a:ext cx="525566" cy="1133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17">
                <a:extLst>
                  <a:ext uri="{FF2B5EF4-FFF2-40B4-BE49-F238E27FC236}">
                    <a16:creationId xmlns:a16="http://schemas.microsoft.com/office/drawing/2014/main" id="{C2C32A97-D47F-E12B-F844-DBC7F9A1F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495" y="3031608"/>
                <a:ext cx="525566" cy="1133324"/>
              </a:xfrm>
              <a:prstGeom prst="rect">
                <a:avLst/>
              </a:prstGeom>
              <a:blipFill>
                <a:blip r:embed="rId7"/>
                <a:stretch>
                  <a:fillRect r="-2209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7">
                <a:extLst>
                  <a:ext uri="{FF2B5EF4-FFF2-40B4-BE49-F238E27FC236}">
                    <a16:creationId xmlns:a16="http://schemas.microsoft.com/office/drawing/2014/main" id="{1E3A4C32-C412-8B49-07F0-C67315775FDD}"/>
                  </a:ext>
                </a:extLst>
              </p:cNvPr>
              <p:cNvSpPr txBox="1"/>
              <p:nvPr/>
            </p:nvSpPr>
            <p:spPr>
              <a:xfrm>
                <a:off x="5197513" y="3052910"/>
                <a:ext cx="669067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17">
                <a:extLst>
                  <a:ext uri="{FF2B5EF4-FFF2-40B4-BE49-F238E27FC236}">
                    <a16:creationId xmlns:a16="http://schemas.microsoft.com/office/drawing/2014/main" id="{1E3A4C32-C412-8B49-07F0-C67315775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513" y="3052910"/>
                <a:ext cx="669067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17">
                <a:extLst>
                  <a:ext uri="{FF2B5EF4-FFF2-40B4-BE49-F238E27FC236}">
                    <a16:creationId xmlns:a16="http://schemas.microsoft.com/office/drawing/2014/main" id="{D3FF3292-4633-CAEB-86C8-C2DA7AA57CC7}"/>
                  </a:ext>
                </a:extLst>
              </p:cNvPr>
              <p:cNvSpPr txBox="1"/>
              <p:nvPr/>
            </p:nvSpPr>
            <p:spPr>
              <a:xfrm>
                <a:off x="6454624" y="3017750"/>
                <a:ext cx="758976" cy="1133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vi-VN" sz="3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17">
                <a:extLst>
                  <a:ext uri="{FF2B5EF4-FFF2-40B4-BE49-F238E27FC236}">
                    <a16:creationId xmlns:a16="http://schemas.microsoft.com/office/drawing/2014/main" id="{D3FF3292-4633-CAEB-86C8-C2DA7AA57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624" y="3017750"/>
                <a:ext cx="758976" cy="11333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3536350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7" y="857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478280" y="1343263"/>
            <a:ext cx="6828090" cy="1015661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en-US" altLang="zh-CN" sz="6000" b="1" i="0" u="none" strike="noStrike" kern="800" cap="none" spc="0" normalizeH="0" baseline="0" noProof="0" dirty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375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blipFill>
                <a:blip r:embed="rId7"/>
                <a:stretch>
                  <a:fillRect b="-8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345510" y="4447836"/>
            <a:ext cx="5941490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8515" y="5417520"/>
              <a:ext cx="2519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43" y="3239204"/>
            <a:ext cx="3672757" cy="367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537FCD6-4CDF-4811-8E3D-36016DB8533B}"/>
              </a:ext>
            </a:extLst>
          </p:cNvPr>
          <p:cNvGrpSpPr/>
          <p:nvPr/>
        </p:nvGrpSpPr>
        <p:grpSpPr>
          <a:xfrm>
            <a:off x="883921" y="4513217"/>
            <a:ext cx="2377440" cy="2377440"/>
            <a:chOff x="662941" y="3384913"/>
            <a:chExt cx="1783080" cy="1783080"/>
          </a:xfrm>
        </p:grpSpPr>
        <p:pic>
          <p:nvPicPr>
            <p:cNvPr id="12" name="Picture 2" descr="Hình ảnh có liên qua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1" y="3384913"/>
              <a:ext cx="1783080" cy="17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C:\Users\ADMIN\Desktop\Don phong Nobita\ad9933b1ed69afc1e465a03320eed3cc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82037" y1="28811" x2="18333" y2="57621"/>
                          <a14:foregroundMark x1="27963" y1="28811" x2="50185" y2="57621"/>
                          <a14:foregroundMark x1="58519" y1="28811" x2="66667" y2="52596"/>
                          <a14:foregroundMark x1="74630" y1="22278" x2="67963" y2="61139"/>
                          <a14:foregroundMark x1="73148" y1="33501" x2="76667" y2="71692"/>
                          <a14:foregroundMark x1="81111" y1="30821" x2="75926" y2="52596"/>
                          <a14:foregroundMark x1="73889" y1="27638" x2="40370" y2="39363"/>
                          <a14:foregroundMark x1="44815" y1="24958" x2="29444" y2="53936"/>
                          <a14:foregroundMark x1="22222" y1="55109" x2="8333" y2="63819"/>
                          <a14:foregroundMark x1="33889" y1="55779" x2="27963" y2="74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3829" flipH="1">
              <a:off x="918784" y="3433566"/>
              <a:ext cx="883501" cy="916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86BE20A-7ED9-4DFB-8776-8B69C29AA63D}"/>
              </a:ext>
            </a:extLst>
          </p:cNvPr>
          <p:cNvSpPr txBox="1"/>
          <p:nvPr/>
        </p:nvSpPr>
        <p:spPr>
          <a:xfrm>
            <a:off x="2788058" y="956243"/>
            <a:ext cx="7298267" cy="2421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60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6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defTabSz="1219170">
              <a:buClr>
                <a:srgbClr val="000000"/>
              </a:buClr>
            </a:pPr>
            <a:endParaRPr lang="en-US" sz="26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2970E2-9FD0-4465-BBDA-3802448E5ACE}"/>
                  </a:ext>
                </a:extLst>
              </p:cNvPr>
              <p:cNvSpPr txBox="1"/>
              <p:nvPr/>
            </p:nvSpPr>
            <p:spPr>
              <a:xfrm>
                <a:off x="3144308" y="1992499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𝟔</m:t>
                          </m:r>
                        </m:num>
                        <m:den>
                          <m:r>
                            <a:rPr lang="en-US" sz="5867" b="1" kern="0">
                              <a:solidFill>
                                <a:srgbClr val="FFFFFF"/>
                              </a:solidFill>
                              <a:latin typeface="Cambria Math"/>
                              <a:sym typeface="Arial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E2970E2-9FD0-4465-BBDA-3802448E5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308" y="1992499"/>
                <a:ext cx="812800" cy="1782283"/>
              </a:xfrm>
              <a:prstGeom prst="rect">
                <a:avLst/>
              </a:prstGeom>
              <a:blipFill>
                <a:blip r:embed="rId14"/>
                <a:stretch>
                  <a:fillRect r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39FBB34-D9E9-4240-BD45-0817E07AD922}"/>
              </a:ext>
            </a:extLst>
          </p:cNvPr>
          <p:cNvSpPr txBox="1"/>
          <p:nvPr/>
        </p:nvSpPr>
        <p:spPr>
          <a:xfrm>
            <a:off x="4353342" y="2426316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F032BE-D7CB-D4EE-E7EF-468BDDA4DDB3}"/>
                  </a:ext>
                </a:extLst>
              </p:cNvPr>
              <p:cNvSpPr txBox="1"/>
              <p:nvPr/>
            </p:nvSpPr>
            <p:spPr>
              <a:xfrm>
                <a:off x="5192183" y="1982974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𝟔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: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𝟐</m:t>
                          </m:r>
                        </m:num>
                        <m:den>
                          <m:r>
                            <a:rPr lang="en-US" sz="5867" b="1" kern="0">
                              <a:solidFill>
                                <a:srgbClr val="FFFFFF"/>
                              </a:solidFill>
                              <a:latin typeface="Cambria Math"/>
                              <a:sym typeface="Arial"/>
                            </a:rPr>
                            <m:t>𝟏𝟎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: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F032BE-D7CB-D4EE-E7EF-468BDDA4D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183" y="1982974"/>
                <a:ext cx="812800" cy="1782283"/>
              </a:xfrm>
              <a:prstGeom prst="rect">
                <a:avLst/>
              </a:prstGeom>
              <a:blipFill>
                <a:blip r:embed="rId15"/>
                <a:stretch>
                  <a:fillRect r="-155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B666063-3396-9176-56D7-2954164AE2E6}"/>
              </a:ext>
            </a:extLst>
          </p:cNvPr>
          <p:cNvSpPr txBox="1"/>
          <p:nvPr/>
        </p:nvSpPr>
        <p:spPr>
          <a:xfrm>
            <a:off x="7439442" y="2435841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175FEE-C8A2-AF1B-9106-0CEBFB2CBC88}"/>
                  </a:ext>
                </a:extLst>
              </p:cNvPr>
              <p:cNvSpPr txBox="1"/>
              <p:nvPr/>
            </p:nvSpPr>
            <p:spPr>
              <a:xfrm>
                <a:off x="8040158" y="2011549"/>
                <a:ext cx="812800" cy="1866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175FEE-C8A2-AF1B-9106-0CEBFB2CB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158" y="2011549"/>
                <a:ext cx="812800" cy="186602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E9E3C35-20A6-4C4C-A76A-711AB466D6B1}"/>
              </a:ext>
            </a:extLst>
          </p:cNvPr>
          <p:cNvSpPr/>
          <p:nvPr/>
        </p:nvSpPr>
        <p:spPr>
          <a:xfrm>
            <a:off x="8114430" y="2064366"/>
            <a:ext cx="809625" cy="7429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59EF1F-B716-AF46-B41A-1A524390B564}"/>
              </a:ext>
            </a:extLst>
          </p:cNvPr>
          <p:cNvSpPr/>
          <p:nvPr/>
        </p:nvSpPr>
        <p:spPr>
          <a:xfrm>
            <a:off x="8067675" y="3190875"/>
            <a:ext cx="809625" cy="7429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B99F86-719D-F8CB-3F0F-C473E616222C}"/>
                  </a:ext>
                </a:extLst>
              </p:cNvPr>
              <p:cNvSpPr txBox="1"/>
              <p:nvPr/>
            </p:nvSpPr>
            <p:spPr>
              <a:xfrm>
                <a:off x="5258858" y="4830949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𝟑</m:t>
                          </m:r>
                        </m:num>
                        <m:den>
                          <m:r>
                            <a:rPr lang="en-US" sz="5867" b="1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B99F86-719D-F8CB-3F0F-C473E6162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858" y="4830949"/>
                <a:ext cx="812800" cy="178228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14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" grpId="0"/>
      <p:bldP spid="3" grpId="0"/>
      <p:bldP spid="5" grpId="0"/>
      <p:bldP spid="6" grpId="0" animBg="1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\Desktop\Untitled (3).png">
            <a:extLst>
              <a:ext uri="{FF2B5EF4-FFF2-40B4-BE49-F238E27FC236}">
                <a16:creationId xmlns:a16="http://schemas.microsoft.com/office/drawing/2014/main" id="{C482C3B5-6079-D55B-C159-8DEA6158B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6137"/>
            <a:ext cx="12320337" cy="703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ình ảnh có liên quan">
            <a:extLst>
              <a:ext uri="{FF2B5EF4-FFF2-40B4-BE49-F238E27FC236}">
                <a16:creationId xmlns:a16="http://schemas.microsoft.com/office/drawing/2014/main" id="{27AE4256-49B1-5756-B1F2-B386FB09D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1317"/>
            <a:ext cx="7962284" cy="467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ình ảnh có liên quan">
            <a:hlinkClick r:id="rId7" action="ppaction://hlinksldjump"/>
            <a:extLst>
              <a:ext uri="{FF2B5EF4-FFF2-40B4-BE49-F238E27FC236}">
                <a16:creationId xmlns:a16="http://schemas.microsoft.com/office/drawing/2014/main" id="{B4039F5B-C584-2023-2F7B-6DC9381C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243" y="3239204"/>
            <a:ext cx="3672757" cy="367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6FAD583-CB1F-7440-6F63-6C41AE323C5C}"/>
              </a:ext>
            </a:extLst>
          </p:cNvPr>
          <p:cNvGrpSpPr/>
          <p:nvPr/>
        </p:nvGrpSpPr>
        <p:grpSpPr>
          <a:xfrm>
            <a:off x="883921" y="4513217"/>
            <a:ext cx="2377440" cy="2377440"/>
            <a:chOff x="662941" y="3384913"/>
            <a:chExt cx="1783080" cy="1783080"/>
          </a:xfrm>
        </p:grpSpPr>
        <p:pic>
          <p:nvPicPr>
            <p:cNvPr id="6" name="Picture 2" descr="Hình ảnh có liên quan">
              <a:extLst>
                <a:ext uri="{FF2B5EF4-FFF2-40B4-BE49-F238E27FC236}">
                  <a16:creationId xmlns:a16="http://schemas.microsoft.com/office/drawing/2014/main" id="{7BCBA306-1563-57C3-711C-6AE8301EC8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1" y="3384913"/>
              <a:ext cx="1783080" cy="17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C:\Users\ADMIN\Desktop\Don phong Nobita\ad9933b1ed69afc1e465a03320eed3cc.jpg">
              <a:extLst>
                <a:ext uri="{FF2B5EF4-FFF2-40B4-BE49-F238E27FC236}">
                  <a16:creationId xmlns:a16="http://schemas.microsoft.com/office/drawing/2014/main" id="{4F8214DF-F6C5-2701-E954-D70B637019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82037" y1="28811" x2="18333" y2="57621"/>
                          <a14:foregroundMark x1="27963" y1="28811" x2="50185" y2="57621"/>
                          <a14:foregroundMark x1="58519" y1="28811" x2="66667" y2="52596"/>
                          <a14:foregroundMark x1="74630" y1="22278" x2="67963" y2="61139"/>
                          <a14:foregroundMark x1="73148" y1="33501" x2="76667" y2="71692"/>
                          <a14:foregroundMark x1="81111" y1="30821" x2="75926" y2="52596"/>
                          <a14:foregroundMark x1="73889" y1="27638" x2="40370" y2="39363"/>
                          <a14:foregroundMark x1="44815" y1="24958" x2="29444" y2="53936"/>
                          <a14:foregroundMark x1="22222" y1="55109" x2="8333" y2="63819"/>
                          <a14:foregroundMark x1="33889" y1="55779" x2="27963" y2="74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3829" flipH="1">
              <a:off x="918784" y="3433566"/>
              <a:ext cx="883501" cy="916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FE81D9D-F616-2D37-2DCE-DFC6101BC696}"/>
              </a:ext>
            </a:extLst>
          </p:cNvPr>
          <p:cNvSpPr txBox="1"/>
          <p:nvPr/>
        </p:nvSpPr>
        <p:spPr>
          <a:xfrm>
            <a:off x="2769396" y="1004709"/>
            <a:ext cx="7298267" cy="2421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60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60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defTabSz="1219170">
              <a:buClr>
                <a:srgbClr val="000000"/>
              </a:buClr>
            </a:pPr>
            <a:endParaRPr lang="en-US" sz="26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BD839-F7E9-B4F0-7CCA-1907A00E0C6C}"/>
                  </a:ext>
                </a:extLst>
              </p:cNvPr>
              <p:cNvSpPr txBox="1"/>
              <p:nvPr/>
            </p:nvSpPr>
            <p:spPr>
              <a:xfrm>
                <a:off x="3144308" y="1992499"/>
                <a:ext cx="812800" cy="1788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𝟐</m:t>
                          </m:r>
                        </m:num>
                        <m:den>
                          <m: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BD839-F7E9-B4F0-7CCA-1907A00E0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308" y="1992499"/>
                <a:ext cx="812800" cy="178811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8671E88-61BE-09A4-2B6B-F5CE0C1D075B}"/>
              </a:ext>
            </a:extLst>
          </p:cNvPr>
          <p:cNvSpPr txBox="1"/>
          <p:nvPr/>
        </p:nvSpPr>
        <p:spPr>
          <a:xfrm>
            <a:off x="4353342" y="2426316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B9350F-41E7-CC07-EF2E-ECE6DCC095BA}"/>
                  </a:ext>
                </a:extLst>
              </p:cNvPr>
              <p:cNvSpPr txBox="1"/>
              <p:nvPr/>
            </p:nvSpPr>
            <p:spPr>
              <a:xfrm>
                <a:off x="5192183" y="1982974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𝟐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𝐱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𝟒</m:t>
                          </m:r>
                        </m:num>
                        <m:den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𝟑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𝐱</m:t>
                          </m:r>
                          <m:r>
                            <a:rPr lang="en-US" sz="5867" b="1" i="0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 </m:t>
                          </m:r>
                          <m: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B9350F-41E7-CC07-EF2E-ECE6DCC09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183" y="1982974"/>
                <a:ext cx="812800" cy="1782283"/>
              </a:xfrm>
              <a:prstGeom prst="rect">
                <a:avLst/>
              </a:prstGeom>
              <a:blipFill>
                <a:blip r:embed="rId15"/>
                <a:stretch>
                  <a:fillRect r="-10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1F6EC93C-B11D-5C0D-6560-5AC2AA814090}"/>
              </a:ext>
            </a:extLst>
          </p:cNvPr>
          <p:cNvSpPr txBox="1"/>
          <p:nvPr/>
        </p:nvSpPr>
        <p:spPr>
          <a:xfrm>
            <a:off x="7439442" y="2435841"/>
            <a:ext cx="170440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DB51FA-5841-3FB6-FEB4-0E0CE546FE69}"/>
                  </a:ext>
                </a:extLst>
              </p:cNvPr>
              <p:cNvSpPr txBox="1"/>
              <p:nvPr/>
            </p:nvSpPr>
            <p:spPr>
              <a:xfrm>
                <a:off x="8040158" y="2011549"/>
                <a:ext cx="812800" cy="18660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/>
                        <m:den/>
                      </m:f>
                    </m:oMath>
                  </m:oMathPara>
                </a14:m>
                <a:endParaRPr lang="en-US" sz="5867" b="1" kern="0" dirty="0">
                  <a:solidFill>
                    <a:srgbClr val="FFFFFF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DB51FA-5841-3FB6-FEB4-0E0CE546F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158" y="2011549"/>
                <a:ext cx="812800" cy="186602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57469D5-254D-5D89-6010-7D9DE28F3FC6}"/>
              </a:ext>
            </a:extLst>
          </p:cNvPr>
          <p:cNvSpPr/>
          <p:nvPr/>
        </p:nvSpPr>
        <p:spPr>
          <a:xfrm>
            <a:off x="8077200" y="2114550"/>
            <a:ext cx="809625" cy="7429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7D9C31D-7ADF-10EE-862B-43EC8B61B8D3}"/>
              </a:ext>
            </a:extLst>
          </p:cNvPr>
          <p:cNvSpPr/>
          <p:nvPr/>
        </p:nvSpPr>
        <p:spPr>
          <a:xfrm>
            <a:off x="8067675" y="3190875"/>
            <a:ext cx="809625" cy="742950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5374A0-A019-313A-BA5A-1F3F9B70784F}"/>
                  </a:ext>
                </a:extLst>
              </p:cNvPr>
              <p:cNvSpPr txBox="1"/>
              <p:nvPr/>
            </p:nvSpPr>
            <p:spPr>
              <a:xfrm>
                <a:off x="5258858" y="4830949"/>
                <a:ext cx="812800" cy="1782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867" b="1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lang="en-US" sz="5867" b="1" i="0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𝟖</m:t>
                          </m:r>
                        </m:num>
                        <m:den>
                          <m:r>
                            <a:rPr lang="en-US" sz="5867" b="1" i="1" kern="0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5867" b="1" kern="0" dirty="0">
                  <a:solidFill>
                    <a:srgbClr val="FFFF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5374A0-A019-313A-BA5A-1F3F9B707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858" y="4830949"/>
                <a:ext cx="812800" cy="1782283"/>
              </a:xfrm>
              <a:prstGeom prst="rect">
                <a:avLst/>
              </a:prstGeom>
              <a:blipFill>
                <a:blip r:embed="rId17"/>
                <a:stretch>
                  <a:fillRect r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33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  <p:bldP spid="16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1463467"/>
            <a:ext cx="8859499" cy="2178351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TIẾT 95: 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LUYỆN</a:t>
            </a:r>
            <a:r>
              <a:rPr kumimoji="0" lang="en-US" altLang="zh-CN" sz="6000" b="0" i="0" u="none" strike="noStrike" kern="800" cap="none" spc="0" normalizeH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方正少儿简体" panose="03000509000000000000" pitchFamily="65" charset="-122"/>
              <a:cs typeface="Times New Roman" pitchFamily="18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570188" y="3735918"/>
            <a:ext cx="7051625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13)</a:t>
            </a: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C0114-7D6C-896E-EBC0-63A64BAC5EE0}"/>
              </a:ext>
            </a:extLst>
          </p:cNvPr>
          <p:cNvSpPr txBox="1"/>
          <p:nvPr/>
        </p:nvSpPr>
        <p:spPr>
          <a:xfrm>
            <a:off x="822503" y="2262107"/>
            <a:ext cx="103503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i="1"/>
              <a:t>-HS nhận được các phân số bằng nhau thông qua quan sát hình ảnh trực quan.</a:t>
            </a:r>
            <a:endParaRPr lang="vi-VN" sz="4000"/>
          </a:p>
          <a:p>
            <a:r>
              <a:rPr lang="en-US" sz="4000" i="1"/>
              <a:t>-Vận dụng được tính chất cơ bản của phân số vào tìm phân số bằng phân số đã cho.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FDF41-B41B-5A10-DCA9-6DA7A076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412</Words>
  <Application>Microsoft Office PowerPoint</Application>
  <PresentationFormat>Widescreen</PresentationFormat>
  <Paragraphs>210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#9Slide07 Pattaya</vt:lpstr>
      <vt:lpstr>Aachen</vt:lpstr>
      <vt:lpstr>Arial</vt:lpstr>
      <vt:lpstr>Calibri</vt:lpstr>
      <vt:lpstr>Calibri Light</vt:lpstr>
      <vt:lpstr>Cambria</vt:lpstr>
      <vt:lpstr>Cambria Math</vt:lpstr>
      <vt:lpstr>等线</vt:lpstr>
      <vt:lpstr>Fredoka One</vt:lpstr>
      <vt:lpstr>Fujiyama</vt:lpstr>
      <vt:lpstr>Tahoma</vt:lpstr>
      <vt:lpstr>Times New Roman</vt:lpstr>
      <vt:lpstr>UTM Davida</vt:lpstr>
      <vt:lpstr>UTM HelvetIns</vt:lpstr>
      <vt:lpstr>Verdana</vt:lpstr>
      <vt:lpstr>方正少儿简体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QM22697</dc:creator>
  <cp:lastModifiedBy>ADMIN</cp:lastModifiedBy>
  <cp:revision>61</cp:revision>
  <dcterms:created xsi:type="dcterms:W3CDTF">2023-04-06T06:00:06Z</dcterms:created>
  <dcterms:modified xsi:type="dcterms:W3CDTF">2024-04-09T03:14:39Z</dcterms:modified>
</cp:coreProperties>
</file>