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1585" r:id="rId2"/>
    <p:sldId id="1586" r:id="rId3"/>
    <p:sldId id="1582" r:id="rId4"/>
    <p:sldId id="1583" r:id="rId5"/>
    <p:sldId id="372" r:id="rId6"/>
    <p:sldId id="1581" r:id="rId7"/>
    <p:sldId id="266" r:id="rId8"/>
    <p:sldId id="1577" r:id="rId9"/>
    <p:sldId id="1578" r:id="rId10"/>
    <p:sldId id="1579" r:id="rId11"/>
    <p:sldId id="344" r:id="rId12"/>
    <p:sldId id="1576" r:id="rId13"/>
    <p:sldId id="346" r:id="rId14"/>
    <p:sldId id="1584" r:id="rId15"/>
    <p:sldId id="34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594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594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594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96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TẬP CHUNG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14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2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A09AFA-6125-4BD3-B1AE-FB5216337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82" y="1715"/>
            <a:ext cx="12192000" cy="6856285"/>
          </a:xfrm>
          <a:prstGeom prst="rect">
            <a:avLst/>
          </a:prstGeom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7843C9F5-44B0-41CD-AE7B-6A1AD4F8C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0" y="2738576"/>
            <a:ext cx="320922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  <a:tabLst>
                <a:tab pos="3327317" algn="l"/>
              </a:tabLst>
            </a:pPr>
            <a:r>
              <a:rPr lang="fr-FR" altLang="en-US" sz="4267" kern="0" dirty="0">
                <a:solidFill>
                  <a:srgbClr val="4472C4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36162" y="1464443"/>
            <a:ext cx="9756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Bài 2: b)  Nêu cách tô màu vào mỗi hình để biểu thị phân số tương ứng: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461398" y="322828"/>
            <a:ext cx="6366408" cy="1123384"/>
            <a:chOff x="2461398" y="570001"/>
            <a:chExt cx="6366408" cy="1123384"/>
          </a:xfrm>
        </p:grpSpPr>
        <p:sp>
          <p:nvSpPr>
            <p:cNvPr id="6" name="TextBox 5"/>
            <p:cNvSpPr txBox="1"/>
            <p:nvPr/>
          </p:nvSpPr>
          <p:spPr>
            <a:xfrm>
              <a:off x="2461398" y="570001"/>
              <a:ext cx="636640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i="1" dirty="0"/>
                <a:t>Thứ    ngày   tháng    </a:t>
              </a:r>
              <a:r>
                <a:rPr lang="vi-VN" sz="3200" b="1" i="1"/>
                <a:t>năm 2024</a:t>
              </a:r>
              <a:endParaRPr lang="vi-VN" sz="3200" b="1" i="1" dirty="0"/>
            </a:p>
            <a:p>
              <a:r>
                <a:rPr lang="vi-VN" sz="3200" b="1" i="1" dirty="0"/>
                <a:t>     Toán: 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71605" y="1108610"/>
              <a:ext cx="21178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b="1" dirty="0">
                  <a:solidFill>
                    <a:srgbClr val="FF0000"/>
                  </a:solidFill>
                </a:rPr>
                <a:t>Luyện tập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781" y="2541661"/>
            <a:ext cx="6702154" cy="302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781" y="2552940"/>
            <a:ext cx="6702154" cy="302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808242" y="2778331"/>
            <a:ext cx="1828445" cy="1806908"/>
            <a:chOff x="2808242" y="2778331"/>
            <a:chExt cx="1828445" cy="1806908"/>
          </a:xfrm>
        </p:grpSpPr>
        <p:sp>
          <p:nvSpPr>
            <p:cNvPr id="3" name="Pie 2"/>
            <p:cNvSpPr/>
            <p:nvPr/>
          </p:nvSpPr>
          <p:spPr>
            <a:xfrm>
              <a:off x="2808242" y="2778331"/>
              <a:ext cx="1764000" cy="1764000"/>
            </a:xfrm>
            <a:prstGeom prst="pie">
              <a:avLst>
                <a:gd name="adj1" fmla="val 11878814"/>
                <a:gd name="adj2" fmla="val 162000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13" name="Pie 12"/>
            <p:cNvSpPr/>
            <p:nvPr/>
          </p:nvSpPr>
          <p:spPr>
            <a:xfrm flipH="1">
              <a:off x="2856785" y="2778331"/>
              <a:ext cx="1764000" cy="1764000"/>
            </a:xfrm>
            <a:prstGeom prst="pie">
              <a:avLst>
                <a:gd name="adj1" fmla="val 11878814"/>
                <a:gd name="adj2" fmla="val 162000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sp>
          <p:nvSpPr>
            <p:cNvPr id="14" name="Pie 13"/>
            <p:cNvSpPr/>
            <p:nvPr/>
          </p:nvSpPr>
          <p:spPr>
            <a:xfrm flipH="1" flipV="1">
              <a:off x="2872687" y="2821239"/>
              <a:ext cx="1764000" cy="1764000"/>
            </a:xfrm>
            <a:prstGeom prst="pie">
              <a:avLst>
                <a:gd name="adj1" fmla="val 9783212"/>
                <a:gd name="adj2" fmla="val 14030099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195930" y="2772972"/>
            <a:ext cx="879902" cy="901163"/>
            <a:chOff x="7195930" y="2772972"/>
            <a:chExt cx="879902" cy="901163"/>
          </a:xfrm>
        </p:grpSpPr>
        <p:sp>
          <p:nvSpPr>
            <p:cNvPr id="8" name="Right Triangle 7"/>
            <p:cNvSpPr/>
            <p:nvPr/>
          </p:nvSpPr>
          <p:spPr>
            <a:xfrm>
              <a:off x="7195930" y="2810135"/>
              <a:ext cx="864000" cy="864000"/>
            </a:xfrm>
            <a:prstGeom prst="rt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Right Triangle 15"/>
            <p:cNvSpPr/>
            <p:nvPr/>
          </p:nvSpPr>
          <p:spPr>
            <a:xfrm rot="5400000" flipV="1">
              <a:off x="7211832" y="2772972"/>
              <a:ext cx="864000" cy="864000"/>
            </a:xfrm>
            <a:prstGeom prst="rt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41716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3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CC17A2-93B4-4592-9EFC-90C8657B3A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472053" y="2261878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CỦNG CỐ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547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136711" y="2680289"/>
            <a:ext cx="6699380" cy="193899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Nêu lại tính chất cơ bản của phân số.</a:t>
            </a:r>
            <a:endParaRPr lang="vi-VN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740027" y="2493677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1"/>
          </a:xfrm>
          <a:prstGeom prst="rect">
            <a:avLst/>
          </a:prstGeom>
        </p:spPr>
        <p:txBody>
          <a:bodyPr anchor="ctr"/>
          <a:lstStyle/>
          <a:p>
            <a:pPr defTabSz="914377">
              <a:spcBef>
                <a:spcPct val="50000"/>
              </a:spcBef>
            </a:pPr>
            <a:r>
              <a:rPr lang="en-SG" altLang="vi-VN" sz="4000" b="1">
                <a:solidFill>
                  <a:srgbClr val="002060"/>
                </a:solidFill>
                <a:latin typeface="Calibri" panose="020F0502020204030204"/>
                <a:sym typeface="+mn-ea"/>
              </a:rPr>
              <a:t>1. </a:t>
            </a:r>
          </a:p>
          <a:p>
            <a:pPr defTabSz="914377">
              <a:spcBef>
                <a:spcPct val="50000"/>
              </a:spcBef>
            </a:pPr>
            <a:r>
              <a:rPr lang="en-SG" altLang="en-US" sz="4000" b="1">
                <a:solidFill>
                  <a:srgbClr val="002060"/>
                </a:solidFill>
                <a:latin typeface="Calibri" panose="020F0502020204030204"/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61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1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455" y="80603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96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chung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610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vi-VN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ộng tác khởi động tiết học cho học sinh_2023">
            <a:hlinkClick r:id="" action="ppaction://media"/>
            <a:extLst>
              <a:ext uri="{FF2B5EF4-FFF2-40B4-BE49-F238E27FC236}">
                <a16:creationId xmlns:a16="http://schemas.microsoft.com/office/drawing/2014/main" id="{26B9923D-69C3-1EB1-E908-D66301FE95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441" y="233265"/>
            <a:ext cx="10842171" cy="59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0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C0114-7D6C-896E-EBC0-63A64BAC5EE0}"/>
              </a:ext>
            </a:extLst>
          </p:cNvPr>
          <p:cNvSpPr txBox="1"/>
          <p:nvPr/>
        </p:nvSpPr>
        <p:spPr>
          <a:xfrm>
            <a:off x="822503" y="2262107"/>
            <a:ext cx="103503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-Nhận biết được phân số thông qua hình ảnh trực quan.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-Đọc, viết được phân số. Xác định được tử số và mẫu số của một phân số.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-Biểu diễn được các phân số trên tia số.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-Vận dụng được tính chất cơ bản của phân số để tìm phân số bằng phân số đã cho; giải quyết một số vấn đề thực tiễn.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FDF41-B41B-5A10-DCA9-6DA7A076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840998" y="1139577"/>
            <a:ext cx="6510004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32">
              <a:defRPr/>
            </a:pP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157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A09AFA-6125-4BD3-B1AE-FB5216337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02" y="0"/>
            <a:ext cx="12192000" cy="6856285"/>
          </a:xfrm>
          <a:prstGeom prst="rect">
            <a:avLst/>
          </a:prstGeom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7843C9F5-44B0-41CD-AE7B-6A1AD4F8C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0" y="2738576"/>
            <a:ext cx="320922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4267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5758" y="1454164"/>
            <a:ext cx="7697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/>
              <a:t>Bài 1: Hoàn thành bảng sau ( theo mẫu ):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461398" y="322828"/>
            <a:ext cx="6366408" cy="1123384"/>
            <a:chOff x="2461398" y="570001"/>
            <a:chExt cx="6366408" cy="1123384"/>
          </a:xfrm>
        </p:grpSpPr>
        <p:sp>
          <p:nvSpPr>
            <p:cNvPr id="49" name="TextBox 48"/>
            <p:cNvSpPr txBox="1"/>
            <p:nvPr/>
          </p:nvSpPr>
          <p:spPr>
            <a:xfrm>
              <a:off x="2461398" y="570001"/>
              <a:ext cx="636640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i="1" dirty="0"/>
                <a:t>Thứ    ngày   tháng    </a:t>
              </a:r>
              <a:r>
                <a:rPr lang="vi-VN" sz="3200" b="1" i="1"/>
                <a:t>năm 2024</a:t>
              </a:r>
              <a:endParaRPr lang="vi-VN" sz="3200" b="1" i="1" dirty="0"/>
            </a:p>
            <a:p>
              <a:r>
                <a:rPr lang="vi-VN" sz="3200" b="1" i="1" dirty="0"/>
                <a:t>     Toán:  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71605" y="1108610"/>
              <a:ext cx="21178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b="1" dirty="0">
                  <a:solidFill>
                    <a:srgbClr val="FF0000"/>
                  </a:solidFill>
                </a:rPr>
                <a:t>Luyện tập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461" y="2038939"/>
            <a:ext cx="7014708" cy="4501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A09AFA-6125-4BD3-B1AE-FB5216337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8"/>
            <a:ext cx="12192000" cy="6856285"/>
          </a:xfrm>
          <a:prstGeom prst="rect">
            <a:avLst/>
          </a:prstGeom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7843C9F5-44B0-41CD-AE7B-6A1AD4F8C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0" y="2738576"/>
            <a:ext cx="320922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  <a:tabLst>
                <a:tab pos="3327317" algn="l"/>
              </a:tabLst>
            </a:pPr>
            <a:r>
              <a:rPr lang="fr-FR" altLang="en-US" sz="4267" kern="0">
                <a:solidFill>
                  <a:srgbClr val="4472C4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4283188"/>
                  </p:ext>
                </p:extLst>
              </p:nvPr>
            </p:nvGraphicFramePr>
            <p:xfrm>
              <a:off x="1116828" y="621298"/>
              <a:ext cx="9498162" cy="579540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5422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39972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66798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7623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6025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chemeClr val="tx1"/>
                              </a:solidFill>
                            </a:rPr>
                            <a:t>Viết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chemeClr val="tx1"/>
                              </a:solidFill>
                            </a:rPr>
                            <a:t>Đọc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chemeClr val="tx1"/>
                              </a:solidFill>
                            </a:rPr>
                            <a:t>Tử số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chemeClr val="tx1"/>
                              </a:solidFill>
                            </a:rPr>
                            <a:t>Mẫu số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03677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vi-VN" sz="28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vi-VN" sz="2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9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rgbClr val="FF0000"/>
                              </a:solidFill>
                            </a:rPr>
                            <a:t>Bốn phần chín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rgbClr val="FF0000"/>
                              </a:solidFill>
                            </a:rPr>
                            <a:t>4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solidFill>
                                <a:srgbClr val="FF0000"/>
                              </a:solidFill>
                            </a:rPr>
                            <a:t>9</a:t>
                          </a: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04866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vi-VN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vi-VN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035302">
                    <a:tc>
                      <a:txBody>
                        <a:bodyPr/>
                        <a:lstStyle/>
                        <a:p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03677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vi-VN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vi-VN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vi-VN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035302">
                    <a:tc>
                      <a:txBody>
                        <a:bodyPr/>
                        <a:lstStyle/>
                        <a:p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4283188"/>
                  </p:ext>
                </p:extLst>
              </p:nvPr>
            </p:nvGraphicFramePr>
            <p:xfrm>
              <a:off x="1116828" y="621298"/>
              <a:ext cx="9498162" cy="579540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54224"/>
                    <a:gridCol w="4399720"/>
                    <a:gridCol w="1667980"/>
                    <a:gridCol w="1676238"/>
                  </a:tblGrid>
                  <a:tr h="6025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 smtClean="0">
                              <a:solidFill>
                                <a:schemeClr val="tx1"/>
                              </a:solidFill>
                            </a:rPr>
                            <a:t>Viết</a:t>
                          </a:r>
                          <a:endParaRPr lang="vi-VN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 smtClean="0">
                              <a:solidFill>
                                <a:schemeClr val="tx1"/>
                              </a:solidFill>
                            </a:rPr>
                            <a:t>Đọc</a:t>
                          </a:r>
                          <a:endParaRPr lang="vi-VN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 smtClean="0">
                              <a:solidFill>
                                <a:schemeClr val="tx1"/>
                              </a:solidFill>
                            </a:rPr>
                            <a:t>Tử số</a:t>
                          </a:r>
                          <a:endParaRPr lang="vi-VN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 smtClean="0">
                              <a:solidFill>
                                <a:schemeClr val="tx1"/>
                              </a:solidFill>
                            </a:rPr>
                            <a:t>Mẫu số</a:t>
                          </a:r>
                          <a:endParaRPr lang="vi-VN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</a:tr>
                  <a:tr h="1036779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t="-64118" r="-441319" b="-40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 smtClean="0">
                              <a:solidFill>
                                <a:srgbClr val="FF0000"/>
                              </a:solidFill>
                            </a:rPr>
                            <a:t>Bốn phần chín</a:t>
                          </a:r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 smtClean="0">
                              <a:solidFill>
                                <a:srgbClr val="FF0000"/>
                              </a:solidFill>
                            </a:rPr>
                            <a:t>4</a:t>
                          </a:r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 smtClean="0">
                              <a:solidFill>
                                <a:srgbClr val="FF0000"/>
                              </a:solidFill>
                            </a:rPr>
                            <a:t>9</a:t>
                          </a:r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</a:tr>
                  <a:tr h="1048669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t="-162209" r="-441319" b="-296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</a:tr>
                  <a:tr h="1035302">
                    <a:tc>
                      <a:txBody>
                        <a:bodyPr/>
                        <a:lstStyle/>
                        <a:p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</a:tr>
                  <a:tr h="1036779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t="-365294" r="-44131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</a:tr>
                  <a:tr h="1035302">
                    <a:tc>
                      <a:txBody>
                        <a:bodyPr/>
                        <a:lstStyle/>
                        <a:p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 sz="2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TextBox 3"/>
          <p:cNvSpPr txBox="1"/>
          <p:nvPr/>
        </p:nvSpPr>
        <p:spPr>
          <a:xfrm>
            <a:off x="3580557" y="2379250"/>
            <a:ext cx="2962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Năm phần sáu.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57242" y="2480807"/>
            <a:ext cx="413468" cy="381663"/>
          </a:xfrm>
          <a:prstGeom prst="rect">
            <a:avLst/>
          </a:prstGeom>
          <a:solidFill>
            <a:srgbClr val="00B0F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376446" y="2547744"/>
            <a:ext cx="413468" cy="381663"/>
          </a:xfrm>
          <a:prstGeom prst="rect">
            <a:avLst/>
          </a:prstGeom>
          <a:solidFill>
            <a:srgbClr val="00B0F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810831" y="2480806"/>
            <a:ext cx="413468" cy="381663"/>
          </a:xfrm>
          <a:prstGeom prst="rect">
            <a:avLst/>
          </a:prstGeom>
          <a:solidFill>
            <a:srgbClr val="00B0F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2108" y="5494351"/>
            <a:ext cx="667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39" name="Rectangle 38"/>
          <p:cNvSpPr/>
          <p:nvPr/>
        </p:nvSpPr>
        <p:spPr>
          <a:xfrm>
            <a:off x="9332533" y="3686105"/>
            <a:ext cx="604300" cy="381663"/>
          </a:xfrm>
          <a:prstGeom prst="rect">
            <a:avLst/>
          </a:prstGeom>
          <a:solidFill>
            <a:srgbClr val="00B0F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66918" y="3619167"/>
            <a:ext cx="413468" cy="381663"/>
          </a:xfrm>
          <a:prstGeom prst="rect">
            <a:avLst/>
          </a:prstGeom>
          <a:solidFill>
            <a:srgbClr val="00B0F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9" name="Rectangle 48"/>
          <p:cNvSpPr/>
          <p:nvPr/>
        </p:nvSpPr>
        <p:spPr>
          <a:xfrm>
            <a:off x="9410722" y="4662791"/>
            <a:ext cx="413468" cy="381663"/>
          </a:xfrm>
          <a:prstGeom prst="rect">
            <a:avLst/>
          </a:prstGeom>
          <a:solidFill>
            <a:srgbClr val="00B0F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845107" y="4595853"/>
            <a:ext cx="413468" cy="381663"/>
          </a:xfrm>
          <a:prstGeom prst="rect">
            <a:avLst/>
          </a:prstGeom>
          <a:solidFill>
            <a:srgbClr val="00B0F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1" name="Rectangle 50"/>
          <p:cNvSpPr/>
          <p:nvPr/>
        </p:nvSpPr>
        <p:spPr>
          <a:xfrm>
            <a:off x="7724726" y="4595852"/>
            <a:ext cx="679183" cy="381663"/>
          </a:xfrm>
          <a:prstGeom prst="rect">
            <a:avLst/>
          </a:prstGeom>
          <a:solidFill>
            <a:srgbClr val="00B0F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12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523364" y="5733380"/>
            <a:ext cx="773575" cy="381663"/>
          </a:xfrm>
          <a:prstGeom prst="rect">
            <a:avLst/>
          </a:prstGeom>
          <a:solidFill>
            <a:srgbClr val="00B0F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</a:rPr>
              <a:t>14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957750" y="5666442"/>
            <a:ext cx="413468" cy="381663"/>
          </a:xfrm>
          <a:prstGeom prst="rect">
            <a:avLst/>
          </a:prstGeom>
          <a:solidFill>
            <a:srgbClr val="00B0F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60000" y="3518761"/>
            <a:ext cx="42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810831" y="2480807"/>
            <a:ext cx="42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851182" y="4463030"/>
            <a:ext cx="42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?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660542" y="2482131"/>
            <a:ext cx="42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368495" y="2442918"/>
            <a:ext cx="42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758123" y="3330889"/>
                <a:ext cx="681597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vi-VN" sz="28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vi-VN" sz="2800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8123" y="3330889"/>
                <a:ext cx="681597" cy="898964"/>
              </a:xfrm>
              <a:prstGeom prst="rect">
                <a:avLst/>
              </a:prstGeom>
              <a:blipFill rotWithShape="1">
                <a:blip r:embed="rId5"/>
                <a:stretch>
                  <a:fillRect r="-2589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1780812" y="3330889"/>
                <a:ext cx="436338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latin typeface="Cambria Math"/>
                            </a:rPr>
                            <m:t>?</m:t>
                          </m:r>
                        </m:num>
                        <m:den>
                          <m:r>
                            <a:rPr lang="vi-VN" sz="2800" b="1" i="1" smtClean="0">
                              <a:latin typeface="Cambria Math"/>
                            </a:rPr>
                            <m:t>?</m:t>
                          </m:r>
                        </m:den>
                      </m:f>
                    </m:oMath>
                  </m:oMathPara>
                </a14:m>
                <a:endParaRPr lang="vi-VN" sz="2800" b="1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812" y="3330889"/>
                <a:ext cx="436338" cy="898964"/>
              </a:xfrm>
              <a:prstGeom prst="rect">
                <a:avLst/>
              </a:prstGeom>
              <a:blipFill rotWithShape="1">
                <a:blip r:embed="rId6"/>
                <a:stretch>
                  <a:fillRect r="-388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1786766" y="5414201"/>
                <a:ext cx="436338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latin typeface="Cambria Math"/>
                            </a:rPr>
                            <m:t>?</m:t>
                          </m:r>
                        </m:num>
                        <m:den>
                          <m:r>
                            <a:rPr lang="vi-VN" sz="2800" b="1" i="1" smtClean="0">
                              <a:latin typeface="Cambria Math"/>
                            </a:rPr>
                            <m:t>?</m:t>
                          </m:r>
                        </m:den>
                      </m:f>
                    </m:oMath>
                  </m:oMathPara>
                </a14:m>
                <a:endParaRPr lang="vi-VN" sz="2800" b="1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766" y="5414201"/>
                <a:ext cx="436338" cy="898964"/>
              </a:xfrm>
              <a:prstGeom prst="rect">
                <a:avLst/>
              </a:prstGeom>
              <a:blipFill rotWithShape="1">
                <a:blip r:embed="rId7"/>
                <a:stretch>
                  <a:fillRect r="-388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1758122" y="5414201"/>
                <a:ext cx="681597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𝟗</m:t>
                          </m:r>
                        </m:num>
                        <m:den>
                          <m:r>
                            <a:rPr lang="vi-VN" sz="28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vi-VN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8122" y="5414201"/>
                <a:ext cx="681597" cy="898964"/>
              </a:xfrm>
              <a:prstGeom prst="rect">
                <a:avLst/>
              </a:prstGeom>
              <a:blipFill rotWithShape="1">
                <a:blip r:embed="rId8"/>
                <a:stretch>
                  <a:fillRect r="-2589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415448" y="3518761"/>
            <a:ext cx="3278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Ba phần mười một.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4304" y="4555582"/>
            <a:ext cx="3274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Mười hai phần bảy.</a:t>
            </a:r>
          </a:p>
        </p:txBody>
      </p:sp>
      <p:sp>
        <p:nvSpPr>
          <p:cNvPr id="62" name="Rectangle 61"/>
          <p:cNvSpPr/>
          <p:nvPr/>
        </p:nvSpPr>
        <p:spPr>
          <a:xfrm>
            <a:off x="9410722" y="4653326"/>
            <a:ext cx="413468" cy="381663"/>
          </a:xfrm>
          <a:prstGeom prst="rect">
            <a:avLst/>
          </a:prstGeom>
          <a:solidFill>
            <a:srgbClr val="00B0F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01009" y="5733380"/>
            <a:ext cx="3600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Chín phần mười bốn.</a:t>
            </a:r>
          </a:p>
        </p:txBody>
      </p:sp>
    </p:spTree>
    <p:extLst>
      <p:ext uri="{BB962C8B-B14F-4D97-AF65-F5344CB8AC3E}">
        <p14:creationId xmlns:p14="http://schemas.microsoft.com/office/powerpoint/2010/main" val="270435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35" grpId="0" animBg="1"/>
      <p:bldP spid="36" grpId="0" animBg="1"/>
      <p:bldP spid="49" grpId="0" animBg="1"/>
      <p:bldP spid="50" grpId="0" animBg="1"/>
      <p:bldP spid="51" grpId="0" animBg="1"/>
      <p:bldP spid="13" grpId="0"/>
      <p:bldP spid="54" grpId="0"/>
      <p:bldP spid="55" grpId="0"/>
      <p:bldP spid="57" grpId="0"/>
      <p:bldP spid="14" grpId="0"/>
      <p:bldP spid="58" grpId="0"/>
      <p:bldP spid="59" grpId="0"/>
      <p:bldP spid="60" grpId="0"/>
      <p:bldP spid="15" grpId="0"/>
      <p:bldP spid="16" grpId="0"/>
      <p:bldP spid="62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A09AFA-6125-4BD3-B1AE-FB5216337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9973"/>
            <a:ext cx="12192000" cy="6856285"/>
          </a:xfrm>
          <a:prstGeom prst="rect">
            <a:avLst/>
          </a:prstGeom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7843C9F5-44B0-41CD-AE7B-6A1AD4F8C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0" y="2738576"/>
            <a:ext cx="320922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  <a:tabLst>
                <a:tab pos="3327317" algn="l"/>
              </a:tabLst>
            </a:pPr>
            <a:r>
              <a:rPr lang="fr-FR" altLang="en-US" sz="4267" kern="0">
                <a:solidFill>
                  <a:srgbClr val="4472C4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95758" y="1454164"/>
                <a:ext cx="7693132" cy="8036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/>
                  <a:t>Bài 2: a) Đã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 smtClean="0"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vi-VN" sz="3200" b="1" i="1" smtClean="0"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3200" dirty="0"/>
                  <a:t>  hình nào dưới đây: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58" y="1454164"/>
                <a:ext cx="7693132" cy="803682"/>
              </a:xfrm>
              <a:prstGeom prst="rect">
                <a:avLst/>
              </a:prstGeom>
              <a:blipFill rotWithShape="1">
                <a:blip r:embed="rId4"/>
                <a:stretch>
                  <a:fillRect l="-2060" r="-2536" b="-1068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2461398" y="322828"/>
            <a:ext cx="6366408" cy="1123384"/>
            <a:chOff x="2461398" y="570001"/>
            <a:chExt cx="6366408" cy="1123384"/>
          </a:xfrm>
        </p:grpSpPr>
        <p:sp>
          <p:nvSpPr>
            <p:cNvPr id="6" name="TextBox 5"/>
            <p:cNvSpPr txBox="1"/>
            <p:nvPr/>
          </p:nvSpPr>
          <p:spPr>
            <a:xfrm>
              <a:off x="2461398" y="570001"/>
              <a:ext cx="636640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i="1" dirty="0"/>
                <a:t>Thứ    ngày   tháng    </a:t>
              </a:r>
              <a:r>
                <a:rPr lang="vi-VN" sz="3200" b="1" i="1"/>
                <a:t>năm 2024</a:t>
              </a:r>
              <a:endParaRPr lang="vi-VN" sz="3200" b="1" i="1" dirty="0"/>
            </a:p>
            <a:p>
              <a:r>
                <a:rPr lang="vi-VN" sz="3200" b="1" i="1" dirty="0"/>
                <a:t>     Toán: 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71605" y="1108610"/>
              <a:ext cx="21178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b="1" dirty="0">
                  <a:solidFill>
                    <a:srgbClr val="FF0000"/>
                  </a:solidFill>
                </a:rPr>
                <a:t>Luyện tập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89" y="2409203"/>
            <a:ext cx="8590026" cy="229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xplosion 2 2"/>
          <p:cNvSpPr/>
          <p:nvPr/>
        </p:nvSpPr>
        <p:spPr>
          <a:xfrm>
            <a:off x="8183217" y="583773"/>
            <a:ext cx="3323645" cy="2154803"/>
          </a:xfrm>
          <a:prstGeom prst="irregularSeal2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NHÓM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1638" y="4350144"/>
            <a:ext cx="444352" cy="52322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83217" y="4350144"/>
            <a:ext cx="444352" cy="52322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716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258</Words>
  <Application>Microsoft Office PowerPoint</Application>
  <PresentationFormat>Widescreen</PresentationFormat>
  <Paragraphs>73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Fujiyama</vt:lpstr>
      <vt:lpstr>Tahoma</vt:lpstr>
      <vt:lpstr>Times New Roman</vt:lpstr>
      <vt:lpstr>UTM Davida</vt:lpstr>
      <vt:lpstr>UTM HelvetIns</vt:lpstr>
      <vt:lpstr>Verdana</vt:lpstr>
      <vt:lpstr>方正少儿简体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ADMIN</cp:lastModifiedBy>
  <cp:revision>26</cp:revision>
  <dcterms:created xsi:type="dcterms:W3CDTF">2023-04-19T08:21:59Z</dcterms:created>
  <dcterms:modified xsi:type="dcterms:W3CDTF">2024-04-09T03:17:03Z</dcterms:modified>
</cp:coreProperties>
</file>