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725" r:id="rId4"/>
    <p:sldMasterId id="2147483737" r:id="rId5"/>
  </p:sldMasterIdLst>
  <p:notesMasterIdLst>
    <p:notesMasterId r:id="rId20"/>
  </p:notesMasterIdLst>
  <p:sldIdLst>
    <p:sldId id="1582" r:id="rId6"/>
    <p:sldId id="7667" r:id="rId7"/>
    <p:sldId id="1575" r:id="rId8"/>
    <p:sldId id="387" r:id="rId9"/>
    <p:sldId id="1593" r:id="rId10"/>
    <p:sldId id="7643" r:id="rId11"/>
    <p:sldId id="1600" r:id="rId12"/>
    <p:sldId id="7668" r:id="rId13"/>
    <p:sldId id="7669" r:id="rId14"/>
    <p:sldId id="1585" r:id="rId15"/>
    <p:sldId id="7670" r:id="rId16"/>
    <p:sldId id="332" r:id="rId17"/>
    <p:sldId id="258" r:id="rId18"/>
    <p:sldId id="766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F10C58-A999-4710-A8BE-F947278CC4BE}">
          <p14:sldIdLst>
            <p14:sldId id="1582"/>
            <p14:sldId id="7667"/>
            <p14:sldId id="1575"/>
            <p14:sldId id="387"/>
            <p14:sldId id="1593"/>
            <p14:sldId id="7643"/>
            <p14:sldId id="1600"/>
            <p14:sldId id="7668"/>
            <p14:sldId id="7669"/>
            <p14:sldId id="1585"/>
            <p14:sldId id="7670"/>
            <p14:sldId id="332"/>
            <p14:sldId id="258"/>
            <p14:sldId id="7661"/>
          </p14:sldIdLst>
        </p14:section>
        <p14:section name="Untitled Section" id="{18B50D7D-084A-40E4-9738-159A5B75918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8" autoAdjust="0"/>
    <p:restoredTop sz="89376" autoAdjust="0"/>
  </p:normalViewPr>
  <p:slideViewPr>
    <p:cSldViewPr snapToGrid="0">
      <p:cViewPr varScale="1">
        <p:scale>
          <a:sx n="74" d="100"/>
          <a:sy n="74" d="100"/>
        </p:scale>
        <p:origin x="99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B8F17-9AC7-411D-8711-10652873E912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F5163-9A51-4A41-ADCF-418CCF52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85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716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Thiết kế Hân Di zalo 0948607584</a:t>
            </a:r>
          </a:p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292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01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Thiết kế Hân Di zalo 0948607584</a:t>
            </a:r>
          </a:p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835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1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305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713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5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7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00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30/11/2024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29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30/11/2024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682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30/11/2024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109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30/11/2024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70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30/11/2024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938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30/11/2024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42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30/11/2024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720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30/11/2024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97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163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30/11/2024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746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30/11/2024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713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30/11/2024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489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7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90404"/>
      </p:ext>
    </p:extLst>
  </p:cSld>
  <p:clrMapOvr>
    <a:masterClrMapping/>
  </p:clrMapOvr>
  <p:transition spd="slow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016767"/>
            <a:ext cx="5780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6667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97280" y="5254752"/>
            <a:ext cx="6327600" cy="5976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667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1730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320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95120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1110216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491204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11222312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10556720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11418396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6"/>
          <p:cNvSpPr/>
          <p:nvPr/>
        </p:nvSpPr>
        <p:spPr>
          <a:xfrm flipH="1">
            <a:off x="11217512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6"/>
          <p:cNvSpPr/>
          <p:nvPr/>
        </p:nvSpPr>
        <p:spPr>
          <a:xfrm flipH="1">
            <a:off x="10551920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6"/>
          <p:cNvSpPr/>
          <p:nvPr/>
        </p:nvSpPr>
        <p:spPr>
          <a:xfrm flipH="1">
            <a:off x="11413596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6"/>
          <p:cNvSpPr/>
          <p:nvPr/>
        </p:nvSpPr>
        <p:spPr>
          <a:xfrm>
            <a:off x="290320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6"/>
          <p:cNvSpPr/>
          <p:nvPr/>
        </p:nvSpPr>
        <p:spPr>
          <a:xfrm>
            <a:off x="1105416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6"/>
          <p:cNvSpPr/>
          <p:nvPr/>
        </p:nvSpPr>
        <p:spPr>
          <a:xfrm>
            <a:off x="486404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61028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8814043" y="-1668483"/>
            <a:ext cx="5071763" cy="4500585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235064" y="610491"/>
            <a:ext cx="785605" cy="75737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980457" y="215081"/>
            <a:ext cx="531927" cy="5128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7"/>
          <p:cNvSpPr/>
          <p:nvPr/>
        </p:nvSpPr>
        <p:spPr>
          <a:xfrm flipH="1">
            <a:off x="1222399" y="1002987"/>
            <a:ext cx="264000" cy="264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11213645" y="6012667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10582503" y="6227402"/>
            <a:ext cx="448896" cy="43276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10846748" y="5737999"/>
            <a:ext cx="222504" cy="222504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96379" y="5939501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1135165" y="6440299"/>
            <a:ext cx="222504" cy="222504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37398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299D5-DCF0-4684-B360-02DF139844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F2251E2-BF15-464A-ABF2-518D2E748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F1E867-410E-44DA-AEAC-FFF3D17A86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147C3-00E3-4B28-891D-3ADEE7B01E7C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81C7DE-1ACB-45D2-BE23-786AB093F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09426E-4060-4680-BC35-68C226658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3912B-12DD-4185-93F2-7F235AD7D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516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5C2C9DB-336E-4CFA-8BA4-F332EADF32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284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4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094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350A01A-2DF9-48AA-AF90-D5190EA1C6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0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8FAAD38-12EE-4153-AF4D-4CBC71E96C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08"/>
          <a:stretch/>
        </p:blipFill>
        <p:spPr>
          <a:xfrm>
            <a:off x="0" y="4917831"/>
            <a:ext cx="12192000" cy="1940169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C98A993B-B110-416A-825A-BBC58AA70900}"/>
              </a:ext>
            </a:extLst>
          </p:cNvPr>
          <p:cNvSpPr/>
          <p:nvPr userDrawn="1"/>
        </p:nvSpPr>
        <p:spPr>
          <a:xfrm rot="16200000">
            <a:off x="2944991" y="-2455343"/>
            <a:ext cx="6318403" cy="11749789"/>
          </a:xfrm>
          <a:prstGeom prst="roundRect">
            <a:avLst>
              <a:gd name="adj" fmla="val 7269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743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D586082-FF30-4639-838C-AFFC7E759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284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BC534A85-A98C-4E22-A3D3-1945AFD5CE47}"/>
              </a:ext>
            </a:extLst>
          </p:cNvPr>
          <p:cNvSpPr/>
          <p:nvPr userDrawn="1"/>
        </p:nvSpPr>
        <p:spPr>
          <a:xfrm rot="16200000">
            <a:off x="2944991" y="-2455343"/>
            <a:ext cx="6318403" cy="11749789"/>
          </a:xfrm>
          <a:prstGeom prst="roundRect">
            <a:avLst>
              <a:gd name="adj" fmla="val 7269"/>
            </a:avLst>
          </a:prstGeom>
          <a:noFill/>
          <a:ln w="38100">
            <a:solidFill>
              <a:srgbClr val="44AAC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473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736FEE-94E1-47F0-A799-8084C3D6E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AF4F8A-974F-4171-8848-56B184FBB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DB739B-4E97-4A79-8575-5723E7527F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C8E1490-C731-41E9-9626-30ED362071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ECCEFE4-F0E9-4025-BF98-FBAE6E06B3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FE82BC3-6FAC-4790-A79A-51A99113B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147C3-00E3-4B28-891D-3ADEE7B01E7C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AD7B9DF-643A-4939-B73F-52A6CF9A9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E580C3-580F-4E0C-920D-570322B68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3912B-12DD-4185-93F2-7F235AD7D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64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19763-677F-4303-A4F0-79D5FC8DF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6D861F-53E6-4DE9-AB51-33D18E4170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147C3-00E3-4B28-891D-3ADEE7B01E7C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B2D6F4C-7BBC-4716-B2C4-5913929F2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C6059E-7855-4A60-9DF9-AF44588E8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3912B-12DD-4185-93F2-7F235AD7D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88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756688-A17B-4C9C-A0B1-586EEF3819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147C3-00E3-4B28-891D-3ADEE7B01E7C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4E3E245-ACC6-467B-9867-C095D12C3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315780-FE38-4FB4-84F9-1303F203A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3912B-12DD-4185-93F2-7F235AD7D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6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04086F-9AD3-44B6-9FF2-54E85C1A9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89B474-E11D-4714-9C4C-F4F6870A4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6E5BC3E-9680-4E99-9150-78825D7E23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B75389C-2491-45DA-A2FC-76736B7024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147C3-00E3-4B28-891D-3ADEE7B01E7C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BAE6C0-4C5D-40DC-A737-CEEEEE4CB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221550-5F3E-49EE-A2BB-4C04895E9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3912B-12DD-4185-93F2-7F235AD7D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22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F6A085-CA36-48CA-AF98-615571110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6BF6C36-7A3E-4B69-AEA8-CDDD6D87EF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4B71CFA-AF13-4FAF-AA64-CA7A36F79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3C7F34-2687-42A6-9397-B03946E73F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147C3-00E3-4B28-891D-3ADEE7B01E7C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D7BB35-C54F-405C-820A-936CC9077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D79CD42-D889-4AA6-BB32-B32D73429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3912B-12DD-4185-93F2-7F235AD7D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33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71B709-4EE2-46A5-B5B8-51975E0E9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DB14C7-6D44-47CF-9DC6-602EAD290B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3F8FFE-E47A-4AA8-B3B3-F49CF2BEC1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147C3-00E3-4B28-891D-3ADEE7B01E7C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5C2B04-7284-4273-A4D1-F3CEF94BC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9F9D3E-13C5-46B3-A67F-B5B52F83B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3912B-12DD-4185-93F2-7F235AD7D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30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D06550C-6B99-4860-A13A-3C050C043A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BECB7B-E52A-426C-92A6-437756D711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080646-8005-4FB3-951A-6E0E5ABFD3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147C3-00E3-4B28-891D-3ADEE7B01E7C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2AD0C3-735E-4D97-8B18-19D00FC28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4841DB-25BB-479B-BBC0-30BBD0249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3912B-12DD-4185-93F2-7F235AD7D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42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833895-2EE1-A143-93B4-FD15908CC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1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2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534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1531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2209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E507B-8EF9-5A45-A7A7-4819713C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58AFCA-29AA-3E4B-BD83-C832ABE5F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7D35DE-AD6B-B542-8541-668B1D7B9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775A51-30D3-6C44-AAC4-C87AB51C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2024/11/30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9A7E92-DECB-A340-99DA-0C90C0CA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A7E75F-4E49-4240-AD66-D2883CC8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16440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F90D0-1BE0-BA48-82C9-0B8C0733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D8CC1C-B463-4044-AEBB-947BD919B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BF10EF-16DE-6846-A06E-1693B3847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F7A8B7-C4FE-F24E-911A-9E2EE2D15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73C3BC-AE42-F64B-B54F-3287AAC26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4F4B9F-4709-5A46-A9D4-4826E1DF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2024/11/30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F01BBE-5D47-2F4C-88B9-AA4087E4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C04F0B3-B19C-E346-8202-F4AC30AD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22320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7FC6-267C-5A49-8512-8866F377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C64BA4-654E-DF4D-ADF5-131F2441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2024/11/30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9057CD-4581-924E-B897-637418DF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642219-3993-924A-B4B1-A21D9CDE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54833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47A491-F390-7E48-BBCE-24C00CF9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2024/11/30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BE830B-A946-BD45-B21F-C97EA38D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C00BC8-48BB-C744-9AF3-836A15D3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59193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283F0-E3FD-7E40-8A2A-5EA972AE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6F400-E0F1-E040-9175-5D2DAA46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7EBF29-02DB-4542-96F9-B1A8BC196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4C6A2D-0F64-4647-B185-CD17E13F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2024/11/30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87D34-DF38-7C48-83AC-4F1FE249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5ADA30-4C7A-E440-85B5-C8732AFD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880378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54E4F6-5908-1543-B5C1-F9111C86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F4A3AE-00F2-3642-BBBC-0C214EE4E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18793E-9DE3-A140-9325-95C18E373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12BC96-BF1E-0A4D-8F8D-83D4AB90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2024/11/30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46E36-2D93-DA46-AA31-6A8FED95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03EAD5-F86F-EF49-988B-48276EEE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313505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8176E-F5DF-774C-B355-0AA56F2A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C685E8B-DA12-4949-BE60-1D3CAAC8D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E4766-0E24-7747-AAC2-C6FFA6C7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2024/11/30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E33624-D76D-7E40-9B73-0ED0268A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10EBED-4848-C244-A701-09F28511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012145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7A3F6CB-FE33-2F48-966E-2748F6161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BA0D72-302B-4A4D-97DB-EECD3E5D2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D65D0-3D99-F54A-B2DA-34F28AFF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2024/11/30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0B15F4-60EC-3F4E-B314-6E316015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3209C-A96C-1F4B-8109-542B2E87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8091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337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A496-940D-4F6C-8015-4E1DB9A5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7FD98-682A-4532-BB4D-5961374E5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64FE-8B49-40FB-BB41-FA9A416D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F184-45EE-43E0-AC25-F45B19CB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95B17-4FB2-4D1E-98CB-BFCCED93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298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1F4AE-7EDF-4A69-AD39-38A9F6091F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75BC32-4B42-4F47-A2DD-3829E1E1F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85EA4-A426-4AD4-A498-108A4661D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1DE6F-AF5B-47CA-BDAF-347B12BC8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FBC47-1EE3-4AB6-92B4-76CEADF9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11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80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26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62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85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5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30/11/2024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8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08000"/>
            <a:ext cx="102816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01631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426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37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png"/><Relationship Id="rId11" Type="http://schemas.microsoft.com/office/2007/relationships/hdphoto" Target="../media/hdphoto1.wdp"/><Relationship Id="rId5" Type="http://schemas.openxmlformats.org/officeDocument/2006/relationships/image" Target="../media/image20.png"/><Relationship Id="rId10" Type="http://schemas.openxmlformats.org/officeDocument/2006/relationships/image" Target="../media/image6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KHỞI ĐỘNG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8707031E-897A-9002-6BB4-47207BF5A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58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defRPr/>
            </a:pP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</a:t>
            </a:r>
            <a:r>
              <a:rPr lang="en-US" altLang="zh-CN" sz="8000" kern="800" dirty="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dụng</a:t>
            </a:r>
            <a:endParaRPr lang="zh-CN" altLang="en-US" sz="8000" kern="800" dirty="0">
              <a:ln w="28575">
                <a:noFill/>
              </a:ln>
              <a:solidFill>
                <a:srgbClr val="FF000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6694854A-53BF-CA1A-CEBD-E33527EF5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47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F64B0-0B2C-C626-CDEB-3A555860B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261745-F480-89BC-98C3-08BA49D7F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68B338D8-8D63-A909-A170-54C583CF25E0}"/>
              </a:ext>
            </a:extLst>
          </p:cNvPr>
          <p:cNvSpPr/>
          <p:nvPr/>
        </p:nvSpPr>
        <p:spPr>
          <a:xfrm>
            <a:off x="393700" y="391210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1F04F957-8264-EC63-CD53-FB6ACE4ED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0" y="389473"/>
            <a:ext cx="10193482" cy="3682025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24B4CDB1-DA91-609B-CCFB-4FB6E9319A8E}"/>
              </a:ext>
            </a:extLst>
          </p:cNvPr>
          <p:cNvSpPr txBox="1"/>
          <p:nvPr/>
        </p:nvSpPr>
        <p:spPr>
          <a:xfrm>
            <a:off x="550718" y="4110876"/>
            <a:ext cx="8084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Sơ đồ sân bóng trên có tỉ lệ là bao nhiêu? 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00B2941E-62E2-405B-33F1-F866672E3700}"/>
              </a:ext>
            </a:extLst>
          </p:cNvPr>
          <p:cNvSpPr txBox="1"/>
          <p:nvPr/>
        </p:nvSpPr>
        <p:spPr>
          <a:xfrm>
            <a:off x="550718" y="4869408"/>
            <a:ext cx="9507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Trên sơ đồ, sân bóng đá được vẽ thu nhỏ bao nhiêu lần? 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E10545CC-8C29-C490-8DD8-C0FA0CBD8694}"/>
              </a:ext>
            </a:extLst>
          </p:cNvPr>
          <p:cNvSpPr txBox="1"/>
          <p:nvPr/>
        </p:nvSpPr>
        <p:spPr>
          <a:xfrm>
            <a:off x="550718" y="5488943"/>
            <a:ext cx="95076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Khoảng cách giữa hai điểm trên sơ đồ là 1 cm thì khoảng cách thật giữa hai điểm đó trên sân bóng là bao nhiêu mét? 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E6FA8BC6-C91D-A194-9259-253C7E8A5AD3}"/>
              </a:ext>
            </a:extLst>
          </p:cNvPr>
          <p:cNvSpPr/>
          <p:nvPr/>
        </p:nvSpPr>
        <p:spPr>
          <a:xfrm>
            <a:off x="1278082" y="2414614"/>
            <a:ext cx="6587836" cy="6546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17FA23B4-FD1A-F7C2-FE58-1338AB483A6A}"/>
              </a:ext>
            </a:extLst>
          </p:cNvPr>
          <p:cNvSpPr txBox="1"/>
          <p:nvPr/>
        </p:nvSpPr>
        <p:spPr>
          <a:xfrm>
            <a:off x="550718" y="4149074"/>
            <a:ext cx="7726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</a:rPr>
              <a:t>a) Sơ đồ sân bóng trên có tỉ lệ là 1 : 1 500.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A7FE3F67-9C2A-3739-D74D-3180BA95936A}"/>
              </a:ext>
            </a:extLst>
          </p:cNvPr>
          <p:cNvSpPr txBox="1"/>
          <p:nvPr/>
        </p:nvSpPr>
        <p:spPr>
          <a:xfrm>
            <a:off x="550718" y="4907606"/>
            <a:ext cx="8146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</a:rPr>
              <a:t>b) Trên sơ đồ, sân bóng đá được vẽ thu nhỏ 1 500 lần.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28FC27C7-5E82-7048-420F-55DEB6138894}"/>
              </a:ext>
            </a:extLst>
          </p:cNvPr>
          <p:cNvSpPr txBox="1"/>
          <p:nvPr/>
        </p:nvSpPr>
        <p:spPr>
          <a:xfrm>
            <a:off x="664441" y="5550497"/>
            <a:ext cx="10863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/>
              <a:t>c</a:t>
            </a:r>
            <a:r>
              <a:rPr lang="vi-VN" sz="2400" b="1">
                <a:solidFill>
                  <a:srgbClr val="FF0000"/>
                </a:solidFill>
              </a:rPr>
              <a:t>) Khoảng cách giữa hai điểm trên sơ đồ là 1 cm thì khoảng cách thật giữa hai điểm đó trên sân bóng là 1 500 cm hay 15 m.</a:t>
            </a:r>
          </a:p>
        </p:txBody>
      </p:sp>
    </p:spTree>
    <p:extLst>
      <p:ext uri="{BB962C8B-B14F-4D97-AF65-F5344CB8AC3E}">
        <p14:creationId xmlns:p14="http://schemas.microsoft.com/office/powerpoint/2010/main" val="4111065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1"/>
            <a:ext cx="12192000" cy="6877051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1400" kern="0">
              <a:solidFill>
                <a:srgbClr val="FFFFFF"/>
              </a:solidFill>
              <a:latin typeface="Arial"/>
              <a:ea typeface="宋体" panose="02010600030101010101" pitchFamily="2" charset="-122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6" y="314326"/>
            <a:ext cx="11594465" cy="6210300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523" y="-911860"/>
            <a:ext cx="7945755" cy="6112511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757" y="3840175"/>
            <a:ext cx="5404485" cy="2945765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2451" y="314325"/>
            <a:ext cx="1181100" cy="2286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085" y="2228851"/>
            <a:ext cx="2149475" cy="4295775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4208709" y="1522311"/>
            <a:ext cx="4833816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377">
              <a:defRPr/>
            </a:pPr>
            <a:r>
              <a:rPr lang="en-US" altLang="zh-CN" sz="6600" b="1" kern="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6600" b="1" kern="0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17441" y="452026"/>
            <a:ext cx="708176" cy="989740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1" y="137825"/>
            <a:ext cx="1757652" cy="17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43B2B1-7CA0-9849-8459-DAA49A383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93" y="0"/>
            <a:ext cx="122105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5177B6-F638-0E43-B01F-6C59163032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2922">
            <a:off x="7188411" y="439991"/>
            <a:ext cx="4223273" cy="5642030"/>
          </a:xfrm>
          <a:prstGeom prst="rect">
            <a:avLst/>
          </a:prstGeom>
        </p:spPr>
      </p:pic>
      <p:sp>
        <p:nvSpPr>
          <p:cNvPr id="21" name="对话气泡: 圆角矩形 1">
            <a:extLst>
              <a:ext uri="{FF2B5EF4-FFF2-40B4-BE49-F238E27FC236}">
                <a16:creationId xmlns:a16="http://schemas.microsoft.com/office/drawing/2014/main" id="{AB2CB59F-B7B1-46FA-B98B-487B7D54CD82}"/>
              </a:ext>
            </a:extLst>
          </p:cNvPr>
          <p:cNvSpPr/>
          <p:nvPr/>
        </p:nvSpPr>
        <p:spPr>
          <a:xfrm>
            <a:off x="1852851" y="2331056"/>
            <a:ext cx="4903550" cy="1021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Hoàn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thành bài tập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对话气泡: 圆角矩形 26">
            <a:extLst>
              <a:ext uri="{FF2B5EF4-FFF2-40B4-BE49-F238E27FC236}">
                <a16:creationId xmlns:a16="http://schemas.microsoft.com/office/drawing/2014/main" id="{E48D5C89-803D-40A9-B5E4-FA242691D0E8}"/>
              </a:ext>
            </a:extLst>
          </p:cNvPr>
          <p:cNvSpPr/>
          <p:nvPr/>
        </p:nvSpPr>
        <p:spPr>
          <a:xfrm>
            <a:off x="1812020" y="3410625"/>
            <a:ext cx="4607290" cy="859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Chuẩn bị bài sau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4">
            <a:extLst>
              <a:ext uri="{FF2B5EF4-FFF2-40B4-BE49-F238E27FC236}">
                <a16:creationId xmlns:a16="http://schemas.microsoft.com/office/drawing/2014/main" id="{F813C8D3-37D0-491F-9E7F-481010328C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5" t="36577" r="44668" b="6482"/>
          <a:stretch/>
        </p:blipFill>
        <p:spPr>
          <a:xfrm rot="398458">
            <a:off x="706686" y="2314079"/>
            <a:ext cx="1081711" cy="1177408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32EAD914-83FE-4786-9DB7-C610077817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4586" r="10552" b="82861"/>
          <a:stretch/>
        </p:blipFill>
        <p:spPr>
          <a:xfrm>
            <a:off x="642232" y="3703281"/>
            <a:ext cx="1210619" cy="35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A6BEAF-EE9D-9DB1-D2CD-C9E1DCA3F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6431" y="535615"/>
            <a:ext cx="9199661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98C0C2-ADF4-B5B5-3B21-44506281C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899" y="548640"/>
            <a:ext cx="710855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7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181D62-37FF-177F-4CD4-CFC31CBE0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C7987AB-6910-6A47-C51B-F47D9E825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B0FEDA-B7CD-D7D0-893E-9799F041B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4" name="Hình ảnh 3" descr="Ảnh có chứa văn bản, bản đồ, tập bản đồ&#10;&#10;Mô tả được tạo tự động">
            <a:extLst>
              <a:ext uri="{FF2B5EF4-FFF2-40B4-BE49-F238E27FC236}">
                <a16:creationId xmlns:a16="http://schemas.microsoft.com/office/drawing/2014/main" id="{58FB3DF7-EAF2-19AF-9E7A-8181C8D348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3" y="480060"/>
            <a:ext cx="6983660" cy="5897880"/>
          </a:xfrm>
          <a:prstGeom prst="rect">
            <a:avLst/>
          </a:prstGeom>
        </p:spPr>
      </p:pic>
      <p:sp>
        <p:nvSpPr>
          <p:cNvPr id="5" name="Freeform 3">
            <a:extLst>
              <a:ext uri="{FF2B5EF4-FFF2-40B4-BE49-F238E27FC236}">
                <a16:creationId xmlns:a16="http://schemas.microsoft.com/office/drawing/2014/main" id="{D6A3C423-F6C7-2D41-F962-D5497287120B}"/>
              </a:ext>
            </a:extLst>
          </p:cNvPr>
          <p:cNvSpPr/>
          <p:nvPr/>
        </p:nvSpPr>
        <p:spPr>
          <a:xfrm>
            <a:off x="7884525" y="2763982"/>
            <a:ext cx="3406611" cy="3707476"/>
          </a:xfrm>
          <a:custGeom>
            <a:avLst/>
            <a:gdLst/>
            <a:ahLst/>
            <a:cxnLst/>
            <a:rect l="l" t="t" r="r" b="b"/>
            <a:pathLst>
              <a:path w="2918627" h="5097320">
                <a:moveTo>
                  <a:pt x="0" y="0"/>
                </a:moveTo>
                <a:lnTo>
                  <a:pt x="2918627" y="0"/>
                </a:lnTo>
                <a:lnTo>
                  <a:pt x="2918627" y="5097320"/>
                </a:lnTo>
                <a:lnTo>
                  <a:pt x="0" y="50973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7099827D-03D8-ABAE-CEEC-8EB4EBB9D189}"/>
              </a:ext>
            </a:extLst>
          </p:cNvPr>
          <p:cNvSpPr/>
          <p:nvPr/>
        </p:nvSpPr>
        <p:spPr>
          <a:xfrm>
            <a:off x="4842164" y="5652655"/>
            <a:ext cx="2473036" cy="4260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Hình ảnh 1" descr="Ảnh có chứa màu đen, bóng rọi, đen và trắng&#10;&#10;Mô tả được tạo tự động">
            <a:extLst>
              <a:ext uri="{FF2B5EF4-FFF2-40B4-BE49-F238E27FC236}">
                <a16:creationId xmlns:a16="http://schemas.microsoft.com/office/drawing/2014/main" id="{C7576DAF-CFB3-2B34-9C63-F2C7FF7A90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04620" y="3865418"/>
            <a:ext cx="431229" cy="124691"/>
          </a:xfrm>
          <a:prstGeom prst="rect">
            <a:avLst/>
          </a:prstGeom>
        </p:spPr>
      </p:pic>
      <p:sp>
        <p:nvSpPr>
          <p:cNvPr id="3" name="Bong bóng Lời nói: Hình chữ nhật với Góc Tròn 2">
            <a:extLst>
              <a:ext uri="{FF2B5EF4-FFF2-40B4-BE49-F238E27FC236}">
                <a16:creationId xmlns:a16="http://schemas.microsoft.com/office/drawing/2014/main" id="{520A237E-DE57-EAC8-45E4-F047826C0999}"/>
              </a:ext>
            </a:extLst>
          </p:cNvPr>
          <p:cNvSpPr/>
          <p:nvPr/>
        </p:nvSpPr>
        <p:spPr>
          <a:xfrm rot="20507674">
            <a:off x="7826594" y="696562"/>
            <a:ext cx="2988241" cy="1546167"/>
          </a:xfrm>
          <a:prstGeom prst="wedgeRoundRectCallout">
            <a:avLst>
              <a:gd name="adj1" fmla="val -12593"/>
              <a:gd name="adj2" fmla="val 9367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>
                <a:solidFill>
                  <a:srgbClr val="FF0000"/>
                </a:solidFill>
              </a:rPr>
              <a:t>Tỉ lệ </a:t>
            </a:r>
            <a:r>
              <a:rPr lang="en-US" sz="2400">
                <a:solidFill>
                  <a:srgbClr val="FF0000"/>
                </a:solidFill>
              </a:rPr>
              <a:t> 1: 10 000 000</a:t>
            </a:r>
          </a:p>
          <a:p>
            <a:pPr algn="ctr"/>
            <a:r>
              <a:rPr lang="en-US" sz="2400">
                <a:solidFill>
                  <a:srgbClr val="FF0000"/>
                </a:solidFill>
              </a:rPr>
              <a:t>Có nghĩa là gì nhỉ?</a:t>
            </a:r>
            <a:endParaRPr lang="vi-VN" sz="2400">
              <a:solidFill>
                <a:srgbClr val="FF0000"/>
              </a:solidFill>
            </a:endParaRPr>
          </a:p>
        </p:txBody>
      </p:sp>
      <p:pic>
        <p:nvPicPr>
          <p:cNvPr id="8" name="Video-chưa-đặt-tên-‐-Được-tạo-bằng-Clipchamp">
            <a:hlinkClick r:id="" action="ppaction://media"/>
            <a:extLst>
              <a:ext uri="{FF2B5EF4-FFF2-40B4-BE49-F238E27FC236}">
                <a16:creationId xmlns:a16="http://schemas.microsoft.com/office/drawing/2014/main" id="{AAA2433D-74A8-4A5C-FDE9-6211FEE2B9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91319" y="2363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0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5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14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415417" y="1985801"/>
            <a:ext cx="9611833" cy="1581970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800" cap="none" spc="0" normalizeH="0" baseline="0" noProof="0" dirty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T</a:t>
            </a:r>
            <a:r>
              <a:rPr kumimoji="0" lang="en-US" altLang="zh-CN" sz="4800" b="1" i="0" u="none" strike="noStrike" kern="800" cap="none" spc="0" normalizeH="0" baseline="0" noProof="0" err="1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iết</a:t>
            </a: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kern="800" noProof="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9</a:t>
            </a:r>
            <a:r>
              <a:rPr lang="en-US" altLang="zh-CN" sz="4800" b="1" kern="80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6</a:t>
            </a: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: </a:t>
            </a:r>
          </a:p>
          <a:p>
            <a:pPr algn="ctr"/>
            <a:r>
              <a:rPr lang="vi-VN" sz="4400" b="1">
                <a:solidFill>
                  <a:srgbClr val="FF0000"/>
                </a:solidFill>
                <a:latin typeface="+mj-lt"/>
              </a:rPr>
              <a:t> TỈ LỆ BẢN ĐỒ</a:t>
            </a:r>
            <a:endParaRPr lang="vi-VN" sz="44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Subtitle 3">
            <a:extLst>
              <a:ext uri="{FF2B5EF4-FFF2-40B4-BE49-F238E27FC236}">
                <a16:creationId xmlns:a16="http://schemas.microsoft.com/office/drawing/2014/main" id="{A758968D-5CCB-AA2B-B4A1-B0903DBF38E9}"/>
              </a:ext>
            </a:extLst>
          </p:cNvPr>
          <p:cNvSpPr txBox="1">
            <a:spLocks/>
          </p:cNvSpPr>
          <p:nvPr/>
        </p:nvSpPr>
        <p:spPr>
          <a:xfrm>
            <a:off x="2446139" y="1026978"/>
            <a:ext cx="7051625" cy="60478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….</a:t>
            </a:r>
            <a:r>
              <a:rPr lang="en-US" sz="3600" b="1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>
                <a:solidFill>
                  <a:prstClr val="black"/>
                </a:solidFill>
                <a:latin typeface="HP001 4 hàng" panose="020B0603050302020204" pitchFamily="34" charset="0"/>
              </a:rPr>
              <a:t> …</a:t>
            </a:r>
            <a:endParaRPr lang="en-US" sz="36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563848" y="2417894"/>
            <a:ext cx="5747955" cy="594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3200" kern="800">
                <a:ln w="2857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YÊU CẦU CẦN ĐẠT</a:t>
            </a:r>
            <a:endParaRPr lang="zh-CN" altLang="en-US" sz="3200" kern="800">
              <a:ln w="28575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207890" y="2889754"/>
            <a:ext cx="7949683" cy="3344792"/>
          </a:xfrm>
          <a:prstGeom prst="rect">
            <a:avLst/>
          </a:prstGeom>
        </p:spPr>
        <p:txBody>
          <a:bodyPr anchor="ctr"/>
          <a:lstStyle/>
          <a:p>
            <a:r>
              <a:rPr lang="nl-NL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Bước đầu nhận biết được ý nghĩa, kí hiệu của tỉ lệ bản đồ. </a:t>
            </a:r>
            <a:endParaRPr lang="vi-VN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Bước đầu vận dụng được trong tình huống thực tiễn.</a:t>
            </a:r>
            <a:endParaRPr lang="vi-VN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00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664029" y="1587879"/>
            <a:ext cx="10646228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KHÁM PHÁ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29AFAF14-B08D-EDF2-31BF-82F870711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72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AFD5AFE1-B8D8-4900-AC1C-CECAFD4F2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C038497-5D24-4495-9154-E0F6F7CDC4E3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Hình ảnh 2" descr="Ảnh có chứa văn bản, bản đồ, tập bản đồ&#10;&#10;Mô tả được tạo tự động">
            <a:extLst>
              <a:ext uri="{FF2B5EF4-FFF2-40B4-BE49-F238E27FC236}">
                <a16:creationId xmlns:a16="http://schemas.microsoft.com/office/drawing/2014/main" id="{7C37F47A-3107-737D-B1E9-787D5C1919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403948"/>
            <a:ext cx="6983660" cy="5897880"/>
          </a:xfrm>
          <a:prstGeom prst="rect">
            <a:avLst/>
          </a:prstGeom>
        </p:spPr>
      </p:pic>
      <p:sp>
        <p:nvSpPr>
          <p:cNvPr id="5" name="Mũi tên: Trái 4">
            <a:extLst>
              <a:ext uri="{FF2B5EF4-FFF2-40B4-BE49-F238E27FC236}">
                <a16:creationId xmlns:a16="http://schemas.microsoft.com/office/drawing/2014/main" id="{794CF6EA-52CF-74F2-B336-BF303C1B1B75}"/>
              </a:ext>
            </a:extLst>
          </p:cNvPr>
          <p:cNvSpPr/>
          <p:nvPr/>
        </p:nvSpPr>
        <p:spPr>
          <a:xfrm rot="20272516">
            <a:off x="7055814" y="5349309"/>
            <a:ext cx="1236519" cy="162172"/>
          </a:xfrm>
          <a:prstGeom prst="lef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F1C093A5-863A-5F8A-FCEB-D02E0AD1CC2E}"/>
              </a:ext>
            </a:extLst>
          </p:cNvPr>
          <p:cNvSpPr/>
          <p:nvPr/>
        </p:nvSpPr>
        <p:spPr>
          <a:xfrm>
            <a:off x="4696691" y="5601460"/>
            <a:ext cx="2473036" cy="4260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89D98839-E27E-2D84-93A8-30EB916BC334}"/>
              </a:ext>
            </a:extLst>
          </p:cNvPr>
          <p:cNvSpPr txBox="1"/>
          <p:nvPr/>
        </p:nvSpPr>
        <p:spPr>
          <a:xfrm>
            <a:off x="7326424" y="403948"/>
            <a:ext cx="44718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 lệ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10 000 000 ghi trên bản đồ là tỉ lệ bản đồ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0">
                <a:extLst>
                  <a:ext uri="{FF2B5EF4-FFF2-40B4-BE49-F238E27FC236}">
                    <a16:creationId xmlns:a16="http://schemas.microsoft.com/office/drawing/2014/main" id="{D42E39B8-7BD2-4062-899A-829EEC19818F}"/>
                  </a:ext>
                </a:extLst>
              </p:cNvPr>
              <p:cNvSpPr txBox="1"/>
              <p:nvPr/>
            </p:nvSpPr>
            <p:spPr>
              <a:xfrm>
                <a:off x="7350943" y="1439575"/>
                <a:ext cx="4471876" cy="2007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8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 lệ </a:t>
                </a:r>
                <a:r>
                  <a:rPr lang="en-US" sz="28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 10 000 000</a:t>
                </a:r>
              </a:p>
              <a:p>
                <a:r>
                  <a:rPr lang="en-US" sz="28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28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 cho biết hình nước Việt Nam đượ vẽ thu nhỏ lại 10 000 000 lần</a:t>
                </a:r>
              </a:p>
            </p:txBody>
          </p:sp>
        </mc:Choice>
        <mc:Fallback>
          <p:sp>
            <p:nvSpPr>
              <p:cNvPr id="16" name="TextBox 10">
                <a:extLst>
                  <a:ext uri="{FF2B5EF4-FFF2-40B4-BE49-F238E27FC236}">
                    <a16:creationId xmlns:a16="http://schemas.microsoft.com/office/drawing/2014/main" id="{D42E39B8-7BD2-4062-899A-829EEC1981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0943" y="1439575"/>
                <a:ext cx="4471876" cy="2007344"/>
              </a:xfrm>
              <a:prstGeom prst="rect">
                <a:avLst/>
              </a:prstGeom>
              <a:blipFill>
                <a:blip r:embed="rId5"/>
                <a:stretch>
                  <a:fillRect l="-2865" t="-3040" r="-3001" b="-759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0">
            <a:extLst>
              <a:ext uri="{FF2B5EF4-FFF2-40B4-BE49-F238E27FC236}">
                <a16:creationId xmlns:a16="http://schemas.microsoft.com/office/drawing/2014/main" id="{758EEA69-77C5-C253-8D41-A53DA08B0589}"/>
              </a:ext>
            </a:extLst>
          </p:cNvPr>
          <p:cNvSpPr txBox="1"/>
          <p:nvPr/>
        </p:nvSpPr>
        <p:spPr>
          <a:xfrm>
            <a:off x="7377360" y="3604855"/>
            <a:ext cx="44718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dụ: Độ dài 1 cm trên bản đồ ứng với độ dài thật là </a:t>
            </a:r>
          </a:p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10 000 000  cm hay 100 km</a:t>
            </a:r>
          </a:p>
        </p:txBody>
      </p:sp>
    </p:spTree>
    <p:extLst>
      <p:ext uri="{BB962C8B-B14F-4D97-AF65-F5344CB8AC3E}">
        <p14:creationId xmlns:p14="http://schemas.microsoft.com/office/powerpoint/2010/main" val="1520144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664029" y="1587879"/>
            <a:ext cx="10646228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8000" kern="80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29AFAF14-B08D-EDF2-31BF-82F870711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F571D-FB63-04D4-580F-0CF1810A3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F0F88E-4AF4-DDCD-CB4C-0B6A62823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8E0D7FF7-505F-ECC9-0084-BC52FD436F88}"/>
              </a:ext>
            </a:extLst>
          </p:cNvPr>
          <p:cNvSpPr/>
          <p:nvPr/>
        </p:nvSpPr>
        <p:spPr>
          <a:xfrm>
            <a:off x="393700" y="391210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290D9CFF-6336-179C-34A9-58C491F50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768927"/>
            <a:ext cx="10744200" cy="4998028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95FAC3E2-0688-3162-3721-3078E5F27B9B}"/>
              </a:ext>
            </a:extLst>
          </p:cNvPr>
          <p:cNvSpPr/>
          <p:nvPr/>
        </p:nvSpPr>
        <p:spPr>
          <a:xfrm>
            <a:off x="4665518" y="4354318"/>
            <a:ext cx="1984664" cy="108065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1 000 000 mm</a:t>
            </a:r>
            <a:endParaRPr lang="vi-VN" sz="2800" b="1">
              <a:solidFill>
                <a:srgbClr val="FF0000"/>
              </a:solidFill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D67AF104-3802-8D5F-D863-11D1BAAE5DD1}"/>
              </a:ext>
            </a:extLst>
          </p:cNvPr>
          <p:cNvSpPr/>
          <p:nvPr/>
        </p:nvSpPr>
        <p:spPr>
          <a:xfrm>
            <a:off x="6650182" y="4354318"/>
            <a:ext cx="1527463" cy="108065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8000 dm</a:t>
            </a:r>
            <a:endParaRPr lang="vi-VN" sz="2800" b="1">
              <a:solidFill>
                <a:srgbClr val="FF0000"/>
              </a:solidFill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73DD77D1-859A-70DF-D317-DE25F206D654}"/>
              </a:ext>
            </a:extLst>
          </p:cNvPr>
          <p:cNvSpPr/>
          <p:nvPr/>
        </p:nvSpPr>
        <p:spPr>
          <a:xfrm>
            <a:off x="8177645" y="4354318"/>
            <a:ext cx="1527463" cy="108065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200 m</a:t>
            </a:r>
            <a:endParaRPr lang="vi-VN" sz="2800" b="1">
              <a:solidFill>
                <a:srgbClr val="FF0000"/>
              </a:solidFill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08A33874-0A9A-34C0-E593-487972E48A4B}"/>
              </a:ext>
            </a:extLst>
          </p:cNvPr>
          <p:cNvSpPr/>
          <p:nvPr/>
        </p:nvSpPr>
        <p:spPr>
          <a:xfrm>
            <a:off x="9705108" y="4354318"/>
            <a:ext cx="1527463" cy="108065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10 000 cm</a:t>
            </a:r>
            <a:endParaRPr lang="vi-VN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473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6193C-BE05-696F-8927-31DD43158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4B5B47-D0BF-8922-E215-B4C4EB172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FBBF84E2-364E-7A7E-112A-98ECAAD13C8A}"/>
              </a:ext>
            </a:extLst>
          </p:cNvPr>
          <p:cNvSpPr/>
          <p:nvPr/>
        </p:nvSpPr>
        <p:spPr>
          <a:xfrm>
            <a:off x="393700" y="391210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51292756-CED6-09ED-B4F1-788D7F6FA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73" y="416687"/>
            <a:ext cx="10681854" cy="5590308"/>
          </a:xfrm>
          <a:prstGeom prst="rect">
            <a:avLst/>
          </a:prstGeom>
        </p:spPr>
      </p:pic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3DE0E608-3A40-C4D8-FF29-E852250B47DC}"/>
              </a:ext>
            </a:extLst>
          </p:cNvPr>
          <p:cNvCxnSpPr/>
          <p:nvPr/>
        </p:nvCxnSpPr>
        <p:spPr>
          <a:xfrm>
            <a:off x="2462645" y="4249882"/>
            <a:ext cx="4364182" cy="904009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A7DE4BB7-3577-C607-473D-C8C73C69A6F9}"/>
              </a:ext>
            </a:extLst>
          </p:cNvPr>
          <p:cNvCxnSpPr>
            <a:cxnSpLocks/>
          </p:cNvCxnSpPr>
          <p:nvPr/>
        </p:nvCxnSpPr>
        <p:spPr>
          <a:xfrm>
            <a:off x="4946073" y="4249882"/>
            <a:ext cx="4509654" cy="904009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FE3D2C8E-9D58-97D3-9922-8BF2E7A24320}"/>
              </a:ext>
            </a:extLst>
          </p:cNvPr>
          <p:cNvCxnSpPr>
            <a:cxnSpLocks/>
          </p:cNvCxnSpPr>
          <p:nvPr/>
        </p:nvCxnSpPr>
        <p:spPr>
          <a:xfrm flipH="1">
            <a:off x="3169227" y="4249882"/>
            <a:ext cx="4208318" cy="789709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FE05A450-C049-76B9-74D2-973B26542A3A}"/>
              </a:ext>
            </a:extLst>
          </p:cNvPr>
          <p:cNvCxnSpPr>
            <a:cxnSpLocks/>
          </p:cNvCxnSpPr>
          <p:nvPr/>
        </p:nvCxnSpPr>
        <p:spPr>
          <a:xfrm flipH="1">
            <a:off x="5652655" y="4249882"/>
            <a:ext cx="3877540" cy="789709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1949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1871</TotalTime>
  <Words>305</Words>
  <Application>Microsoft Office PowerPoint</Application>
  <PresentationFormat>Màn hình rộng</PresentationFormat>
  <Paragraphs>41</Paragraphs>
  <Slides>14</Slides>
  <Notes>8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14</vt:i4>
      </vt:variant>
    </vt:vector>
  </HeadingPairs>
  <TitlesOfParts>
    <vt:vector size="33" baseType="lpstr">
      <vt:lpstr>等线</vt:lpstr>
      <vt:lpstr>Arial</vt:lpstr>
      <vt:lpstr>Calibri</vt:lpstr>
      <vt:lpstr>Calibri Light</vt:lpstr>
      <vt:lpstr>Cambria Math</vt:lpstr>
      <vt:lpstr>Fredoka One</vt:lpstr>
      <vt:lpstr>Hachi Maru Pop</vt:lpstr>
      <vt:lpstr>HP001 4 hàng</vt:lpstr>
      <vt:lpstr>Lilita One</vt:lpstr>
      <vt:lpstr>Nunito</vt:lpstr>
      <vt:lpstr>Nunito SemiBold</vt:lpstr>
      <vt:lpstr>Times New Roman</vt:lpstr>
      <vt:lpstr>UTM Davida</vt:lpstr>
      <vt:lpstr>字魂70号-灵悦黑体</vt:lpstr>
      <vt:lpstr>Office Theme</vt:lpstr>
      <vt:lpstr>11_Office Theme</vt:lpstr>
      <vt:lpstr>Chibi Anime Characters for Pre-K by Slidesgo</vt:lpstr>
      <vt:lpstr>Office 主题​​</vt:lpstr>
      <vt:lpstr>1_Office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</dc:creator>
  <cp:lastModifiedBy>LÔ THỊ DI</cp:lastModifiedBy>
  <cp:revision>172</cp:revision>
  <dcterms:created xsi:type="dcterms:W3CDTF">2023-04-19T08:21:59Z</dcterms:created>
  <dcterms:modified xsi:type="dcterms:W3CDTF">2024-11-30T16:25:23Z</dcterms:modified>
</cp:coreProperties>
</file>