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</p:sldMasterIdLst>
  <p:notesMasterIdLst>
    <p:notesMasterId r:id="rId19"/>
  </p:notesMasterIdLst>
  <p:sldIdLst>
    <p:sldId id="1582" r:id="rId5"/>
    <p:sldId id="7643" r:id="rId6"/>
    <p:sldId id="1575" r:id="rId7"/>
    <p:sldId id="387" r:id="rId8"/>
    <p:sldId id="1593" r:id="rId9"/>
    <p:sldId id="7665" r:id="rId10"/>
    <p:sldId id="1600" r:id="rId11"/>
    <p:sldId id="7653" r:id="rId12"/>
    <p:sldId id="1585" r:id="rId13"/>
    <p:sldId id="261" r:id="rId14"/>
    <p:sldId id="7667" r:id="rId15"/>
    <p:sldId id="332" r:id="rId16"/>
    <p:sldId id="258" r:id="rId17"/>
    <p:sldId id="76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7643"/>
            <p14:sldId id="1575"/>
            <p14:sldId id="387"/>
            <p14:sldId id="1593"/>
            <p14:sldId id="7665"/>
            <p14:sldId id="1600"/>
            <p14:sldId id="7653"/>
            <p14:sldId id="1585"/>
            <p14:sldId id="261"/>
            <p14:sldId id="7667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7/12/2024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9158A51-673C-AE89-DFD0-E2502F7AFFA6}"/>
              </a:ext>
            </a:extLst>
          </p:cNvPr>
          <p:cNvSpPr txBox="1"/>
          <p:nvPr/>
        </p:nvSpPr>
        <p:spPr>
          <a:xfrm>
            <a:off x="421855" y="416687"/>
            <a:ext cx="11770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tỉ lệ 1 : 10 000 000, quãng đường từ Thành phố Hồ </a:t>
            </a:r>
          </a:p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Chí Minh đến Đà Nẵng đo được 8,6 cm. Hỏi quãng đường thật </a:t>
            </a:r>
          </a:p>
          <a:p>
            <a:pPr lvl="0">
              <a:defRPr/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Thành phố Hồ Chí Minh đến Đà Nẵng dài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F6A4CFB-C1F6-3181-97E5-42371C07AAD3}"/>
              </a:ext>
            </a:extLst>
          </p:cNvPr>
          <p:cNvSpPr txBox="1"/>
          <p:nvPr/>
        </p:nvSpPr>
        <p:spPr>
          <a:xfrm>
            <a:off x="288611" y="2580767"/>
            <a:ext cx="11936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  <a:endParaRPr lang="vi-VN" sz="3200" b="1">
              <a:latin typeface="+mj-lt"/>
            </a:endParaRPr>
          </a:p>
          <a:p>
            <a:r>
              <a:rPr lang="vi-VN" sz="3200" b="1">
                <a:latin typeface="+mj-lt"/>
              </a:rPr>
              <a:t>Quãng đường thật từ Thành phố Hồ Chí Minh đến Đà Nẵng dài là:</a:t>
            </a:r>
          </a:p>
          <a:p>
            <a:pPr algn="ctr"/>
            <a:r>
              <a:rPr lang="vi-VN" sz="3200" b="1">
                <a:latin typeface="+mj-lt"/>
              </a:rPr>
              <a:t>8,6 × 10 000 000 = 86 000 000 (cm)</a:t>
            </a:r>
          </a:p>
          <a:p>
            <a:pPr algn="ctr"/>
            <a:r>
              <a:rPr lang="vi-VN" sz="3200" b="1">
                <a:latin typeface="+mj-lt"/>
              </a:rPr>
              <a:t>86 000 000 cm = 860 km</a:t>
            </a:r>
          </a:p>
          <a:p>
            <a:pPr algn="ctr"/>
            <a:r>
              <a:rPr lang="vi-VN" sz="3200" b="1">
                <a:latin typeface="+mj-lt"/>
              </a:rPr>
              <a:t>                         Đáp số: 860 km.</a:t>
            </a:r>
          </a:p>
        </p:txBody>
      </p: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C778-E2A2-2160-545A-D1BF1492B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C86DE-7E89-6999-0BCA-B93AAEFE1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61E56965-2787-E43D-4043-755221701F45}"/>
              </a:ext>
            </a:extLst>
          </p:cNvPr>
          <p:cNvSpPr/>
          <p:nvPr/>
        </p:nvSpPr>
        <p:spPr>
          <a:xfrm>
            <a:off x="393700" y="391210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D89D12C6-F02D-13E8-9C10-C0B35A2BF016}"/>
              </a:ext>
            </a:extLst>
          </p:cNvPr>
          <p:cNvSpPr txBox="1"/>
          <p:nvPr/>
        </p:nvSpPr>
        <p:spPr>
          <a:xfrm>
            <a:off x="421855" y="416687"/>
            <a:ext cx="10918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tỉ lệ 1 : 200, một khu đất hình chữ nhật đo được 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là 4,5 cm và chiều rộng là 3 cm. Tính diện tích thực </a:t>
            </a:r>
          </a:p>
          <a:p>
            <a:pPr lvl="0">
              <a:defRPr/>
            </a:pPr>
            <a:r>
              <a:rPr 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khu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C21F0D6-1953-C9C7-FF44-7CF97B45C4CF}"/>
              </a:ext>
            </a:extLst>
          </p:cNvPr>
          <p:cNvSpPr txBox="1"/>
          <p:nvPr/>
        </p:nvSpPr>
        <p:spPr>
          <a:xfrm>
            <a:off x="1328535" y="2011824"/>
            <a:ext cx="83439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u="sng">
                <a:latin typeface="+mj-lt"/>
              </a:rPr>
              <a:t>Bài giải</a:t>
            </a:r>
          </a:p>
          <a:p>
            <a:pPr algn="ctr"/>
            <a:r>
              <a:rPr lang="vi-VN" sz="3200" b="1">
                <a:latin typeface="+mj-lt"/>
              </a:rPr>
              <a:t>Chiều dài thực của khu đất hình chữ nhật là:</a:t>
            </a:r>
          </a:p>
          <a:p>
            <a:pPr algn="ctr"/>
            <a:r>
              <a:rPr lang="vi-VN" sz="3200" b="1">
                <a:latin typeface="+mj-lt"/>
              </a:rPr>
              <a:t>4,5 × 200 = 900 (cm)</a:t>
            </a:r>
          </a:p>
          <a:p>
            <a:pPr algn="ctr"/>
            <a:r>
              <a:rPr lang="vi-VN" sz="3200" b="1">
                <a:latin typeface="+mj-lt"/>
              </a:rPr>
              <a:t>Chiều rộng thực của khu đất hình chữ nhật là:</a:t>
            </a:r>
          </a:p>
          <a:p>
            <a:pPr algn="ctr"/>
            <a:r>
              <a:rPr lang="vi-VN" sz="3200" b="1">
                <a:latin typeface="+mj-lt"/>
              </a:rPr>
              <a:t>3 × 200 = 600 (cm)</a:t>
            </a:r>
          </a:p>
          <a:p>
            <a:pPr algn="ctr"/>
            <a:r>
              <a:rPr lang="vi-VN" sz="3200" b="1">
                <a:latin typeface="+mj-lt"/>
              </a:rPr>
              <a:t>Diện tích thực của khu đất đó là:</a:t>
            </a:r>
          </a:p>
          <a:p>
            <a:pPr algn="ctr"/>
            <a:r>
              <a:rPr lang="vi-VN" sz="3200" b="1">
                <a:latin typeface="+mj-lt"/>
              </a:rPr>
              <a:t>900 × 600 = 540 000 (cm</a:t>
            </a:r>
            <a:r>
              <a:rPr lang="vi-VN" sz="3200" b="1" baseline="30000">
                <a:latin typeface="+mj-lt"/>
              </a:rPr>
              <a:t>2</a:t>
            </a:r>
            <a:r>
              <a:rPr lang="vi-VN" sz="3200" b="1">
                <a:latin typeface="+mj-lt"/>
              </a:rPr>
              <a:t>)</a:t>
            </a:r>
          </a:p>
          <a:p>
            <a:pPr algn="ctr"/>
            <a:r>
              <a:rPr lang="vi-VN" sz="3200" b="1">
                <a:latin typeface="+mj-lt"/>
              </a:rPr>
              <a:t>Đáp số: 540 000 cm</a:t>
            </a:r>
            <a:r>
              <a:rPr lang="vi-VN" sz="3200" b="1" baseline="30000">
                <a:latin typeface="+mj-lt"/>
              </a:rPr>
              <a:t>2</a:t>
            </a:r>
            <a:r>
              <a:rPr lang="vi-VN" sz="3200" b="1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62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C3BC254-BEE7-8B54-8F55-2A8C965B2A50}"/>
              </a:ext>
            </a:extLst>
          </p:cNvPr>
          <p:cNvSpPr/>
          <p:nvPr/>
        </p:nvSpPr>
        <p:spPr>
          <a:xfrm>
            <a:off x="4208709" y="2493818"/>
            <a:ext cx="4888619" cy="17338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C00000"/>
                </a:solidFill>
                <a:latin typeface="+mj-lt"/>
              </a:rPr>
              <a:t>Nhắc lại cách tính độ dài thật khi biết tỉ lệ và độ dài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B46AA6E-6E65-0571-3814-607AEB417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29" y="403948"/>
            <a:ext cx="6794797" cy="5882552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5D551756-A97D-BE5D-070D-533AFBE16A57}"/>
              </a:ext>
            </a:extLst>
          </p:cNvPr>
          <p:cNvSpPr/>
          <p:nvPr/>
        </p:nvSpPr>
        <p:spPr>
          <a:xfrm>
            <a:off x="7379555" y="2845814"/>
            <a:ext cx="3199555" cy="3315996"/>
          </a:xfrm>
          <a:custGeom>
            <a:avLst/>
            <a:gdLst/>
            <a:ahLst/>
            <a:cxnLst/>
            <a:rect l="l" t="t" r="r" b="b"/>
            <a:pathLst>
              <a:path w="4248219" h="4935056">
                <a:moveTo>
                  <a:pt x="0" y="0"/>
                </a:moveTo>
                <a:lnTo>
                  <a:pt x="4248219" y="0"/>
                </a:lnTo>
                <a:lnTo>
                  <a:pt x="4248219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Hình ảnh 12" descr="Ảnh có chứa màu đen, bóng rọi, đen và trắng&#10;&#10;Mô tả được tạo tự động">
            <a:extLst>
              <a:ext uri="{FF2B5EF4-FFF2-40B4-BE49-F238E27FC236}">
                <a16:creationId xmlns:a16="http://schemas.microsoft.com/office/drawing/2014/main" id="{261E2013-6D62-542F-DAAA-69982CC60C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922" flipH="1">
            <a:off x="8430636" y="4298100"/>
            <a:ext cx="486039" cy="186152"/>
          </a:xfrm>
          <a:prstGeom prst="rect">
            <a:avLst/>
          </a:prstGeom>
        </p:spPr>
      </p:pic>
      <p:sp>
        <p:nvSpPr>
          <p:cNvPr id="4" name="Bong bóng Lời nói: Hình chữ nhật 3">
            <a:extLst>
              <a:ext uri="{FF2B5EF4-FFF2-40B4-BE49-F238E27FC236}">
                <a16:creationId xmlns:a16="http://schemas.microsoft.com/office/drawing/2014/main" id="{CD6738B4-51E6-90CD-87AE-26AEC6A35CC8}"/>
              </a:ext>
            </a:extLst>
          </p:cNvPr>
          <p:cNvSpPr/>
          <p:nvPr/>
        </p:nvSpPr>
        <p:spPr>
          <a:xfrm rot="988759">
            <a:off x="9660592" y="827300"/>
            <a:ext cx="1974273" cy="1774949"/>
          </a:xfrm>
          <a:prstGeom prst="wedgeRectCallout">
            <a:avLst>
              <a:gd name="adj1" fmla="val -41144"/>
              <a:gd name="adj2" fmla="val 104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Trên bản đồ khoảng cách giữa bến tàu điện và đu quay trong công viên là 8 cm</a:t>
            </a:r>
          </a:p>
        </p:txBody>
      </p:sp>
      <p:pic>
        <p:nvPicPr>
          <p:cNvPr id="6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86305638-C92C-6EE5-8C7C-7E489B247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87207" y="340053"/>
            <a:ext cx="487363" cy="487363"/>
          </a:xfrm>
          <a:prstGeom prst="rect">
            <a:avLst/>
          </a:prstGeom>
        </p:spPr>
      </p:pic>
      <p:sp>
        <p:nvSpPr>
          <p:cNvPr id="8" name="Bong bóng Lời nói: Hình chữ nhật 7">
            <a:extLst>
              <a:ext uri="{FF2B5EF4-FFF2-40B4-BE49-F238E27FC236}">
                <a16:creationId xmlns:a16="http://schemas.microsoft.com/office/drawing/2014/main" id="{3FC696CE-B8AD-8BBA-8D10-853C7FB779E7}"/>
              </a:ext>
            </a:extLst>
          </p:cNvPr>
          <p:cNvSpPr/>
          <p:nvPr/>
        </p:nvSpPr>
        <p:spPr>
          <a:xfrm rot="19573150">
            <a:off x="7240095" y="267883"/>
            <a:ext cx="1974273" cy="1774949"/>
          </a:xfrm>
          <a:prstGeom prst="wedgeRectCallout">
            <a:avLst>
              <a:gd name="adj1" fmla="val -41144"/>
              <a:gd name="adj2" fmla="val 104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Liệu ta có thể tính được khoảng cách thật giưã bến tàu điện và đu quay không nhỉ?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9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C4EF02D1-9DB3-C105-FEFD-5DE1C06C97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39868" y="128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415417" y="1985801"/>
            <a:ext cx="9611833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1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97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ỨNG DỤNG TỈ LỆ BẢN ĐỒ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Từ độ dài thu nhỏ và tỉ lệ bản đồ cho trước, tính được độ dài thật. 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vận dụng được để giải quyết vấn đề trong thực tiễn.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0D41-2670-5294-1E76-21F8A6BC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7F6EB99-3F9A-A5E0-5ADA-BEF8D9EB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0E3ADD-C28C-52A2-9A85-CD4FA6B3CBE2}"/>
              </a:ext>
            </a:extLst>
          </p:cNvPr>
          <p:cNvSpPr/>
          <p:nvPr/>
        </p:nvSpPr>
        <p:spPr>
          <a:xfrm>
            <a:off x="41876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5B560C-E07E-72E7-D373-DF8EFA1E2710}"/>
              </a:ext>
            </a:extLst>
          </p:cNvPr>
          <p:cNvSpPr txBox="1"/>
          <p:nvPr/>
        </p:nvSpPr>
        <p:spPr>
          <a:xfrm>
            <a:off x="1034132" y="474044"/>
            <a:ext cx="1017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Trên bản đồ, khoảng cách giữa bến tàu điện và đu quay</a:t>
            </a:r>
          </a:p>
          <a:p>
            <a:pPr lvl="0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kumimoji="0" lang="en-US" sz="2800" b="1" i="0" u="none" strike="noStrike" kern="1200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công viên là 8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52D61E5-715E-17D8-E1C9-043A58235BF1}"/>
              </a:ext>
            </a:extLst>
          </p:cNvPr>
          <p:cNvSpPr txBox="1"/>
          <p:nvPr/>
        </p:nvSpPr>
        <p:spPr>
          <a:xfrm>
            <a:off x="1824091" y="1498246"/>
            <a:ext cx="7928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thật giữa bến tàu điện và đu quay là:</a:t>
            </a:r>
          </a:p>
          <a:p>
            <a:pPr lvl="0" algn="ctr">
              <a:defRPr/>
            </a:pPr>
            <a:r>
              <a:rPr lang="en-US" sz="2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x 1 000 = 8 000 (cm)</a:t>
            </a: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000 cm = 80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9201628-3C5C-2ADB-DB07-E4E3F2925C73}"/>
              </a:ext>
            </a:extLst>
          </p:cNvPr>
          <p:cNvSpPr txBox="1"/>
          <p:nvPr/>
        </p:nvSpPr>
        <p:spPr>
          <a:xfrm>
            <a:off x="418760" y="3603507"/>
            <a:ext cx="5886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toán: Trên bản đồ tỉ lệ </a:t>
            </a:r>
          </a:p>
          <a:p>
            <a:pPr lvl="0" algn="just"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1: 1 000 000, quãng đường từ Hà Nội đến Vinh đo được 29,6 cm. Trên thực tế, quãng đường từ Hà Nội đến Vinh dài bao nhiêu ki – lô –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02A652E-430D-916B-3FF2-E71AF9FD9830}"/>
              </a:ext>
            </a:extLst>
          </p:cNvPr>
          <p:cNvCxnSpPr/>
          <p:nvPr/>
        </p:nvCxnSpPr>
        <p:spPr>
          <a:xfrm>
            <a:off x="6315770" y="3473849"/>
            <a:ext cx="0" cy="285216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89A3BC28-BF17-2A50-99E5-CEA8BEA75A50}"/>
              </a:ext>
            </a:extLst>
          </p:cNvPr>
          <p:cNvSpPr txBox="1"/>
          <p:nvPr/>
        </p:nvSpPr>
        <p:spPr>
          <a:xfrm>
            <a:off x="6421583" y="3473849"/>
            <a:ext cx="5376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giải:</a:t>
            </a:r>
          </a:p>
          <a:p>
            <a:pPr lvl="0" algn="just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Hà Nội đến </a:t>
            </a:r>
          </a:p>
          <a:p>
            <a:pPr lvl="0" algn="just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Vinh dài là:</a:t>
            </a:r>
          </a:p>
          <a:p>
            <a:pPr lvl="0"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29,6 x 1 000 000 = 29 600 000 (cm)</a:t>
            </a:r>
          </a:p>
          <a:p>
            <a:pPr algn="just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29 600 000 cm = 296 km</a:t>
            </a:r>
          </a:p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296 km</a:t>
            </a:r>
          </a:p>
          <a:p>
            <a:pPr algn="just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5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0DA506D-0172-5046-4696-B5269864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5" y="937894"/>
            <a:ext cx="10681854" cy="4569288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C843ED66-AD76-3277-24EF-7603AD9EF387}"/>
              </a:ext>
            </a:extLst>
          </p:cNvPr>
          <p:cNvSpPr/>
          <p:nvPr/>
        </p:nvSpPr>
        <p:spPr>
          <a:xfrm>
            <a:off x="4551218" y="4457700"/>
            <a:ext cx="1111827" cy="9040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m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BA623CA-83CF-721A-B40F-9FF9E2A6A107}"/>
              </a:ext>
            </a:extLst>
          </p:cNvPr>
          <p:cNvSpPr/>
          <p:nvPr/>
        </p:nvSpPr>
        <p:spPr>
          <a:xfrm>
            <a:off x="5742709" y="4450773"/>
            <a:ext cx="2019300" cy="9040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km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1FF5C769-8E77-4848-681C-A6361D3CFB84}"/>
              </a:ext>
            </a:extLst>
          </p:cNvPr>
          <p:cNvSpPr/>
          <p:nvPr/>
        </p:nvSpPr>
        <p:spPr>
          <a:xfrm>
            <a:off x="7928263" y="4457700"/>
            <a:ext cx="1402773" cy="9040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m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4424580-3CA6-F4A0-8FE0-5A743A9C2BF8}"/>
              </a:ext>
            </a:extLst>
          </p:cNvPr>
          <p:cNvSpPr/>
          <p:nvPr/>
        </p:nvSpPr>
        <p:spPr>
          <a:xfrm>
            <a:off x="9408968" y="4457700"/>
            <a:ext cx="1605396" cy="90400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km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6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478</Words>
  <Application>Microsoft Office PowerPoint</Application>
  <PresentationFormat>Màn hình rộng</PresentationFormat>
  <Paragraphs>62</Paragraphs>
  <Slides>14</Slides>
  <Notes>8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173</cp:revision>
  <dcterms:created xsi:type="dcterms:W3CDTF">2023-04-19T08:21:59Z</dcterms:created>
  <dcterms:modified xsi:type="dcterms:W3CDTF">2024-12-07T15:32:05Z</dcterms:modified>
</cp:coreProperties>
</file>