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</p:sldMasterIdLst>
  <p:notesMasterIdLst>
    <p:notesMasterId r:id="rId19"/>
  </p:notesMasterIdLst>
  <p:sldIdLst>
    <p:sldId id="1582" r:id="rId5"/>
    <p:sldId id="7668" r:id="rId6"/>
    <p:sldId id="1575" r:id="rId7"/>
    <p:sldId id="387" r:id="rId8"/>
    <p:sldId id="1593" r:id="rId9"/>
    <p:sldId id="7665" r:id="rId10"/>
    <p:sldId id="1600" r:id="rId11"/>
    <p:sldId id="7653" r:id="rId12"/>
    <p:sldId id="1585" r:id="rId13"/>
    <p:sldId id="261" r:id="rId14"/>
    <p:sldId id="7667" r:id="rId15"/>
    <p:sldId id="332" r:id="rId16"/>
    <p:sldId id="258" r:id="rId17"/>
    <p:sldId id="76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7668"/>
            <p14:sldId id="1575"/>
            <p14:sldId id="387"/>
            <p14:sldId id="1593"/>
            <p14:sldId id="7665"/>
            <p14:sldId id="1600"/>
            <p14:sldId id="7653"/>
            <p14:sldId id="1585"/>
            <p14:sldId id="261"/>
            <p14:sldId id="7667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280C-01DA-02C7-39EA-1102056E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A41FA38D-E7D0-7989-03F6-AE46D614C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182E8312-8EA5-3879-79AE-BD259397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2EEB9C9-0745-0893-C47F-675FF5C78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8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8/12/2024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699" y="318474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9158A51-673C-AE89-DFD0-E2502F7AFFA6}"/>
              </a:ext>
            </a:extLst>
          </p:cNvPr>
          <p:cNvSpPr txBox="1"/>
          <p:nvPr/>
        </p:nvSpPr>
        <p:spPr>
          <a:xfrm>
            <a:off x="781884" y="391210"/>
            <a:ext cx="10628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bưu điện thành phố đến bến xe dài 9 km. </a:t>
            </a:r>
          </a:p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tỉ lệ 1 : 200 000, quãng đường đó dài bao nhiêu</a:t>
            </a:r>
          </a:p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xăng-ti-mét?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F6A4CFB-C1F6-3181-97E5-42371C07AAD3}"/>
              </a:ext>
            </a:extLst>
          </p:cNvPr>
          <p:cNvSpPr txBox="1"/>
          <p:nvPr/>
        </p:nvSpPr>
        <p:spPr>
          <a:xfrm>
            <a:off x="606293" y="2580767"/>
            <a:ext cx="113014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  <a:endParaRPr lang="vi-VN" sz="3200" b="1"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9 km = 900 000 cm</a:t>
            </a:r>
          </a:p>
          <a:p>
            <a:pPr algn="ctr"/>
            <a:r>
              <a:rPr lang="vi-VN" sz="3200" b="1">
                <a:latin typeface="+mj-lt"/>
              </a:rPr>
              <a:t>Quãng đường từ bưu điện thành phố đến bến xe trên bản đồ là:</a:t>
            </a:r>
          </a:p>
          <a:p>
            <a:pPr algn="ctr"/>
            <a:r>
              <a:rPr lang="vi-VN" sz="3200" b="1">
                <a:latin typeface="+mj-lt"/>
              </a:rPr>
              <a:t>900 000 : 200 000 = 4,5 (cm)</a:t>
            </a:r>
          </a:p>
          <a:p>
            <a:pPr algn="ctr"/>
            <a:r>
              <a:rPr lang="vi-VN" sz="3200" b="1">
                <a:latin typeface="+mj-lt"/>
              </a:rPr>
              <a:t>Đáp số: 4,5 cm</a:t>
            </a:r>
          </a:p>
        </p:txBody>
      </p: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C778-E2A2-2160-545A-D1BF1492B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C86DE-7E89-6999-0BCA-B93AAEFE1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61E56965-2787-E43D-4043-755221701F45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D89D12C6-F02D-13E8-9C10-C0B35A2BF016}"/>
              </a:ext>
            </a:extLst>
          </p:cNvPr>
          <p:cNvSpPr txBox="1"/>
          <p:nvPr/>
        </p:nvSpPr>
        <p:spPr>
          <a:xfrm>
            <a:off x="421855" y="416687"/>
            <a:ext cx="11479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vườn hoa hình chữ nhật có chiều dài 20 m, chiều rộng 14 m 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vẽ trên bản đồ tỉ lệ 1 : 400. Hỏi trên bản đồ đó, độ dài mỗi 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của vường hoa là bao nhiêu xăng-ti-mét?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C21F0D6-1953-C9C7-FF44-7CF97B45C4CF}"/>
              </a:ext>
            </a:extLst>
          </p:cNvPr>
          <p:cNvSpPr txBox="1"/>
          <p:nvPr/>
        </p:nvSpPr>
        <p:spPr>
          <a:xfrm>
            <a:off x="1442835" y="1882324"/>
            <a:ext cx="8875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</a:p>
          <a:p>
            <a:pPr algn="ctr"/>
            <a:r>
              <a:rPr lang="vi-VN" sz="3200" b="1">
                <a:latin typeface="+mj-lt"/>
              </a:rPr>
              <a:t>Đổi: 20 m = 2 000 cm</a:t>
            </a:r>
          </a:p>
          <a:p>
            <a:pPr algn="ctr"/>
            <a:r>
              <a:rPr lang="vi-VN" sz="3200" b="1">
                <a:latin typeface="+mj-lt"/>
              </a:rPr>
              <a:t>14 m = 1 400 cm</a:t>
            </a:r>
          </a:p>
          <a:p>
            <a:pPr algn="ctr"/>
            <a:r>
              <a:rPr lang="vi-VN" sz="3200" b="1">
                <a:latin typeface="+mj-lt"/>
              </a:rPr>
              <a:t>Chiều dài của vường hoa trên bản đồ là:</a:t>
            </a:r>
          </a:p>
          <a:p>
            <a:pPr algn="ctr"/>
            <a:r>
              <a:rPr lang="vi-VN" sz="3200" b="1">
                <a:latin typeface="+mj-lt"/>
              </a:rPr>
              <a:t>2 000 : 400 = 5 (cm)</a:t>
            </a:r>
          </a:p>
          <a:p>
            <a:pPr algn="ctr"/>
            <a:r>
              <a:rPr lang="vi-VN" sz="3200" b="1">
                <a:latin typeface="+mj-lt"/>
              </a:rPr>
              <a:t>Chiều rộng của vườn hoa trên bản đồ là:</a:t>
            </a:r>
          </a:p>
          <a:p>
            <a:pPr algn="ctr"/>
            <a:r>
              <a:rPr lang="vi-VN" sz="3200" b="1">
                <a:latin typeface="+mj-lt"/>
              </a:rPr>
              <a:t>1 400 : 400 = 3,5 (cm)</a:t>
            </a:r>
          </a:p>
          <a:p>
            <a:pPr algn="ctr"/>
            <a:r>
              <a:rPr lang="vi-VN" sz="3200" b="1">
                <a:latin typeface="+mj-lt"/>
              </a:rPr>
              <a:t>Đáp số: chiều dài : 5 cm</a:t>
            </a:r>
          </a:p>
          <a:p>
            <a:pPr algn="ctr"/>
            <a:r>
              <a:rPr lang="vi-VN" sz="3200" b="1">
                <a:latin typeface="+mj-lt"/>
              </a:rPr>
              <a:t>Chiều rộng: 3,5 cm</a:t>
            </a:r>
          </a:p>
        </p:txBody>
      </p:sp>
    </p:spTree>
    <p:extLst>
      <p:ext uri="{BB962C8B-B14F-4D97-AF65-F5344CB8AC3E}">
        <p14:creationId xmlns:p14="http://schemas.microsoft.com/office/powerpoint/2010/main" val="231262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C3BC254-BEE7-8B54-8F55-2A8C965B2A50}"/>
              </a:ext>
            </a:extLst>
          </p:cNvPr>
          <p:cNvSpPr/>
          <p:nvPr/>
        </p:nvSpPr>
        <p:spPr>
          <a:xfrm>
            <a:off x="4208709" y="2493818"/>
            <a:ext cx="4888619" cy="17338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C00000"/>
                </a:solidFill>
                <a:latin typeface="+mj-lt"/>
              </a:rPr>
              <a:t>Nhắc lại cách tính độ dài trên bản đồ khi biết tỉ lệ và độ dài thật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6E154-DDA2-13AA-F212-D88C851A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B1081ED-5109-0CBB-4837-4B9B7A3B9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CBFD63-C987-AA88-7E6F-4FB65AA54968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D956FAA-3797-E295-B5F1-83ACEFC7A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95" y="555800"/>
            <a:ext cx="6479260" cy="5657964"/>
          </a:xfrm>
          <a:prstGeom prst="rect">
            <a:avLst/>
          </a:prstGeom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0D9D6D08-1A06-1A54-1110-86E226431462}"/>
              </a:ext>
            </a:extLst>
          </p:cNvPr>
          <p:cNvSpPr/>
          <p:nvPr/>
        </p:nvSpPr>
        <p:spPr>
          <a:xfrm>
            <a:off x="8107169" y="3162735"/>
            <a:ext cx="3425536" cy="3291316"/>
          </a:xfrm>
          <a:custGeom>
            <a:avLst/>
            <a:gdLst/>
            <a:ahLst/>
            <a:cxnLst/>
            <a:rect l="l" t="t" r="r" b="b"/>
            <a:pathLst>
              <a:path w="5200320" h="5458899">
                <a:moveTo>
                  <a:pt x="0" y="0"/>
                </a:moveTo>
                <a:lnTo>
                  <a:pt x="5200319" y="0"/>
                </a:lnTo>
                <a:lnTo>
                  <a:pt x="5200319" y="5458900"/>
                </a:lnTo>
                <a:lnTo>
                  <a:pt x="0" y="5458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Hình ảnh 13" descr="Ảnh có chứa màu đen, bóng rọi, đen và trắng&#10;&#10;Mô tả được tạo tự động">
            <a:extLst>
              <a:ext uri="{FF2B5EF4-FFF2-40B4-BE49-F238E27FC236}">
                <a16:creationId xmlns:a16="http://schemas.microsoft.com/office/drawing/2014/main" id="{8F7F4597-23EE-7D83-5D7B-E52063A55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922" flipH="1">
            <a:off x="9225408" y="4611415"/>
            <a:ext cx="486039" cy="186152"/>
          </a:xfrm>
          <a:prstGeom prst="rect">
            <a:avLst/>
          </a:prstGeom>
        </p:spPr>
      </p:pic>
      <p:sp>
        <p:nvSpPr>
          <p:cNvPr id="15" name="Bong bóng Lời nói: Hình chữ nhật 14">
            <a:extLst>
              <a:ext uri="{FF2B5EF4-FFF2-40B4-BE49-F238E27FC236}">
                <a16:creationId xmlns:a16="http://schemas.microsoft.com/office/drawing/2014/main" id="{BA8EB4C6-32E8-3C85-7806-F51BB967E242}"/>
              </a:ext>
            </a:extLst>
          </p:cNvPr>
          <p:cNvSpPr/>
          <p:nvPr/>
        </p:nvSpPr>
        <p:spPr>
          <a:xfrm rot="988759">
            <a:off x="9809678" y="895868"/>
            <a:ext cx="1974273" cy="1774949"/>
          </a:xfrm>
          <a:prstGeom prst="wedgeRectCallout">
            <a:avLst>
              <a:gd name="adj1" fmla="val -41144"/>
              <a:gd name="adj2" fmla="val 104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>
                <a:latin typeface="+mj-lt"/>
              </a:rPr>
              <a:t>Ta đã biết khoảng cách giữa đu quay và rạp xiếc trong công viên là 50 m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20" name="Video-chưa-đặt-tên-‐-Được-tạo-bằng-Clipchamp-_3_">
            <a:hlinkClick r:id="" action="ppaction://media"/>
            <a:extLst>
              <a:ext uri="{FF2B5EF4-FFF2-40B4-BE49-F238E27FC236}">
                <a16:creationId xmlns:a16="http://schemas.microsoft.com/office/drawing/2014/main" id="{4197B05D-7C4F-C725-9EB5-2DC6F9F2A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9451" y="312118"/>
            <a:ext cx="487363" cy="487363"/>
          </a:xfrm>
          <a:prstGeom prst="rect">
            <a:avLst/>
          </a:prstGeom>
        </p:spPr>
      </p:pic>
      <p:sp>
        <p:nvSpPr>
          <p:cNvPr id="21" name="Bong bóng Lời nói: Hình chữ nhật 20">
            <a:extLst>
              <a:ext uri="{FF2B5EF4-FFF2-40B4-BE49-F238E27FC236}">
                <a16:creationId xmlns:a16="http://schemas.microsoft.com/office/drawing/2014/main" id="{82645661-0FE3-34F2-42B2-CDFC7C198078}"/>
              </a:ext>
            </a:extLst>
          </p:cNvPr>
          <p:cNvSpPr/>
          <p:nvPr/>
        </p:nvSpPr>
        <p:spPr>
          <a:xfrm rot="19573150">
            <a:off x="7289768" y="252801"/>
            <a:ext cx="1974273" cy="1953626"/>
          </a:xfrm>
          <a:prstGeom prst="wedgeRectCallout">
            <a:avLst>
              <a:gd name="adj1" fmla="val -14408"/>
              <a:gd name="adj2" fmla="val 1082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>
                <a:latin typeface="+mj-lt"/>
              </a:rPr>
              <a:t>Liệu ta có thể tính được khoảng cách giữa hai điểm vui chơi đó trên bản đồ này không nhỉ?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22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46FE87A7-038B-133A-1066-51F58A12A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94725" y="568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924791" y="1985801"/>
            <a:ext cx="10102459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98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ỨNG DỤNG TỈ LỆ BẢN ĐỒ </a:t>
            </a:r>
            <a:r>
              <a:rPr lang="en-US" sz="4400" b="1">
                <a:solidFill>
                  <a:srgbClr val="FF0000"/>
                </a:solidFill>
                <a:latin typeface="+mj-lt"/>
              </a:rPr>
              <a:t>(tiếp theo)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Từ độ dài thật và tỉ lệ bản đồ cho trước, tính được độ dài thu nhỏ trên bản đồ.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vận dụng được để giải quyết vấn đề trong thực tiễn.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0D41-2670-5294-1E76-21F8A6BC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7F6EB99-3F9A-A5E0-5ADA-BEF8D9EB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0E3ADD-C28C-52A2-9A85-CD4FA6B3CBE2}"/>
              </a:ext>
            </a:extLst>
          </p:cNvPr>
          <p:cNvSpPr/>
          <p:nvPr/>
        </p:nvSpPr>
        <p:spPr>
          <a:xfrm>
            <a:off x="41876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5B560C-E07E-72E7-D373-DF8EFA1E2710}"/>
              </a:ext>
            </a:extLst>
          </p:cNvPr>
          <p:cNvSpPr txBox="1"/>
          <p:nvPr/>
        </p:nvSpPr>
        <p:spPr>
          <a:xfrm>
            <a:off x="751506" y="598792"/>
            <a:ext cx="1073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Khoảng cách giữa đu quay và rạp xiếc trong công viên là 50m.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52D61E5-715E-17D8-E1C9-043A58235BF1}"/>
              </a:ext>
            </a:extLst>
          </p:cNvPr>
          <p:cNvSpPr txBox="1"/>
          <p:nvPr/>
        </p:nvSpPr>
        <p:spPr>
          <a:xfrm>
            <a:off x="375534" y="1487512"/>
            <a:ext cx="11304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tỉ lệ 1 : 1000 000, khoảng cách giữa hai điểm vui chơi đó là: </a:t>
            </a:r>
          </a:p>
          <a:p>
            <a:pPr lvl="0"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 : 1 000 = 0,05 (m)</a:t>
            </a:r>
          </a:p>
          <a:p>
            <a:pPr lvl="0"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 =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9201628-3C5C-2ADB-DB07-E4E3F2925C73}"/>
              </a:ext>
            </a:extLst>
          </p:cNvPr>
          <p:cNvSpPr txBox="1"/>
          <p:nvPr/>
        </p:nvSpPr>
        <p:spPr>
          <a:xfrm>
            <a:off x="418760" y="3603507"/>
            <a:ext cx="5886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toán: Quảng đường từ Thành phố Hồ Chí Minh đến Quy Nhơn dài 675 km. Hỏi trên bản đồ tỉ lệ </a:t>
            </a:r>
          </a:p>
          <a:p>
            <a:pPr lvl="0" algn="just"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: 1000 000, quãng đường đó dài bao nhiêu xăng – ti –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02A652E-430D-916B-3FF2-E71AF9FD9830}"/>
              </a:ext>
            </a:extLst>
          </p:cNvPr>
          <p:cNvCxnSpPr/>
          <p:nvPr/>
        </p:nvCxnSpPr>
        <p:spPr>
          <a:xfrm>
            <a:off x="6315770" y="3473849"/>
            <a:ext cx="0" cy="285216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89A3BC28-BF17-2A50-99E5-CEA8BEA75A50}"/>
              </a:ext>
            </a:extLst>
          </p:cNvPr>
          <p:cNvSpPr txBox="1"/>
          <p:nvPr/>
        </p:nvSpPr>
        <p:spPr>
          <a:xfrm>
            <a:off x="6421583" y="3473849"/>
            <a:ext cx="5376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giải:</a:t>
            </a:r>
          </a:p>
          <a:p>
            <a:pPr lvl="0"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675 km = 67 500 000 cm</a:t>
            </a:r>
            <a:endParaRPr kumimoji="0" lang="en-US" sz="2800" b="1" i="0" u="none" strike="noStrike" kern="1200" cap="none" spc="0" normalizeH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Thành phố Hồ Chí Minh đến Quy Nhơn trên bản đồ là: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67 500 000 : 1 000 000 = 67,5 (cm)</a:t>
            </a:r>
          </a:p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67,5 cm</a:t>
            </a:r>
          </a:p>
          <a:p>
            <a:pPr algn="just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5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279400" y="268866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DFD3315-6223-2B65-E862-72C32BD44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0" y="711777"/>
            <a:ext cx="10235046" cy="5013614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7D81358-B815-B870-3C51-6D99DB71A79A}"/>
              </a:ext>
            </a:extLst>
          </p:cNvPr>
          <p:cNvSpPr/>
          <p:nvPr/>
        </p:nvSpPr>
        <p:spPr>
          <a:xfrm>
            <a:off x="4665518" y="4457700"/>
            <a:ext cx="1776846" cy="9455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7032ED73-571C-6355-551D-8676FACF99C0}"/>
              </a:ext>
            </a:extLst>
          </p:cNvPr>
          <p:cNvSpPr/>
          <p:nvPr/>
        </p:nvSpPr>
        <p:spPr>
          <a:xfrm>
            <a:off x="6594762" y="4457700"/>
            <a:ext cx="2007753" cy="9455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dm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3BB78CB5-9AA0-0AEF-93EA-A66DBE645BD1}"/>
              </a:ext>
            </a:extLst>
          </p:cNvPr>
          <p:cNvSpPr/>
          <p:nvPr/>
        </p:nvSpPr>
        <p:spPr>
          <a:xfrm>
            <a:off x="8737599" y="4457700"/>
            <a:ext cx="2152074" cy="9455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cm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6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478</Words>
  <Application>Microsoft Office PowerPoint</Application>
  <PresentationFormat>Màn hình rộng</PresentationFormat>
  <Paragraphs>60</Paragraphs>
  <Slides>14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174</cp:revision>
  <dcterms:created xsi:type="dcterms:W3CDTF">2023-04-19T08:21:59Z</dcterms:created>
  <dcterms:modified xsi:type="dcterms:W3CDTF">2024-12-08T07:55:04Z</dcterms:modified>
</cp:coreProperties>
</file>