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37" r:id="rId3"/>
    <p:sldMasterId id="2147483751" r:id="rId4"/>
    <p:sldMasterId id="2147483764" r:id="rId5"/>
  </p:sldMasterIdLst>
  <p:notesMasterIdLst>
    <p:notesMasterId r:id="rId21"/>
  </p:notesMasterIdLst>
  <p:sldIdLst>
    <p:sldId id="1582" r:id="rId6"/>
    <p:sldId id="388" r:id="rId7"/>
    <p:sldId id="390" r:id="rId8"/>
    <p:sldId id="391" r:id="rId9"/>
    <p:sldId id="1575" r:id="rId10"/>
    <p:sldId id="387" r:id="rId11"/>
    <p:sldId id="1600" r:id="rId12"/>
    <p:sldId id="7643" r:id="rId13"/>
    <p:sldId id="7665" r:id="rId14"/>
    <p:sldId id="7668" r:id="rId15"/>
    <p:sldId id="1585" r:id="rId16"/>
    <p:sldId id="7669" r:id="rId17"/>
    <p:sldId id="332" r:id="rId18"/>
    <p:sldId id="258" r:id="rId19"/>
    <p:sldId id="76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388"/>
            <p14:sldId id="390"/>
            <p14:sldId id="391"/>
            <p14:sldId id="1575"/>
            <p14:sldId id="387"/>
            <p14:sldId id="1600"/>
            <p14:sldId id="7643"/>
            <p14:sldId id="7665"/>
            <p14:sldId id="7668"/>
            <p14:sldId id="1585"/>
            <p14:sldId id="7669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44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5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01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19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93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71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55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82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91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8323"/>
      </p:ext>
    </p:extLst>
  </p:cSld>
  <p:clrMapOvr>
    <a:masterClrMapping/>
  </p:clrMapOvr>
  <p:transition spd="slow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2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6="http://schemas.microsoft.com/office/drawing/2014/main" xmlns:a14="http://schemas.microsoft.com/office/drawing/2010/main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6="http://schemas.microsoft.com/office/drawing/2014/main" xmlns:a14="http://schemas.microsoft.com/office/drawing/2010/main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3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17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81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8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81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1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D72AA-DF6D-449B-84A5-D741AF8D4C5E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804541"/>
      </p:ext>
    </p:extLst>
  </p:cSld>
  <p:clrMapOvr>
    <a:masterClrMapping/>
  </p:clrMapOvr>
  <p:transition spd="slow" advClick="0" advTm="2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820558"/>
      </p:ext>
    </p:extLst>
  </p:cSld>
  <p:clrMapOvr>
    <a:masterClrMapping/>
  </p:clrMapOvr>
  <p:transition spd="slow" advClick="0" advTm="2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960149"/>
      </p:ext>
    </p:extLst>
  </p:cSld>
  <p:clrMapOvr>
    <a:masterClrMapping/>
  </p:clrMapOvr>
  <p:transition spd="slow" advClick="0" advTm="2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7054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 xmlns:a14="http://schemas.microsoft.com/office/drawing/2010/main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20.gif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21.gif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5BDF-CA3D-2010-ABD5-EC4213EC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6D903E0-7001-CAE8-0F12-E6E77872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FFE839A-4334-E923-5339-41D347751BD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848C1E5-7BE6-16CC-16BC-06CD50C658A8}"/>
              </a:ext>
            </a:extLst>
          </p:cNvPr>
          <p:cNvSpPr txBox="1"/>
          <p:nvPr/>
        </p:nvSpPr>
        <p:spPr>
          <a:xfrm>
            <a:off x="393700" y="566677"/>
            <a:ext cx="10838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khu đô thị, quãng đường từ trường học đến công viên dài 580 m. Trên bản đồ quy hoạch đô thị đó, với tỉ lệ 1 : 5 000, quãng đường từ trường học đến công viên dài bao nhiêu xăng-ti-mét? 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B354BDC-F6A2-BB31-F1A1-0506802DCBE6}"/>
              </a:ext>
            </a:extLst>
          </p:cNvPr>
          <p:cNvSpPr txBox="1"/>
          <p:nvPr/>
        </p:nvSpPr>
        <p:spPr>
          <a:xfrm>
            <a:off x="393700" y="3207515"/>
            <a:ext cx="11545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580 m = 58 000 cm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từ trường học đến công viên trên bản đồ là: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58 000 : 5 000 = 11,6 (cm)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11,6 cm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0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6CF8A-3B53-5C48-1A82-5D436C78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1CD378A-06CB-A5E0-71E9-2456D092A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9DD372-6C1B-8033-E75F-ED2B69F8D21F}"/>
              </a:ext>
            </a:extLst>
          </p:cNvPr>
          <p:cNvSpPr/>
          <p:nvPr/>
        </p:nvSpPr>
        <p:spPr>
          <a:xfrm>
            <a:off x="393700" y="331212"/>
            <a:ext cx="11404600" cy="619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E4052E-3A73-7392-536C-65BA182E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" y="335020"/>
            <a:ext cx="10151918" cy="4916197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85E2C1C8-0A60-DA58-6C53-5AFC39B27684}"/>
              </a:ext>
            </a:extLst>
          </p:cNvPr>
          <p:cNvSpPr txBox="1"/>
          <p:nvPr/>
        </p:nvSpPr>
        <p:spPr>
          <a:xfrm>
            <a:off x="676563" y="5232941"/>
            <a:ext cx="10838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AutoNum type="alphaLcParenR"/>
              <a:defRPr/>
            </a:pPr>
            <a:r>
              <a:rPr lang="vi-VN" sz="3200">
                <a:latin typeface="+mj-lt"/>
              </a:rPr>
              <a:t>Trên bản đồ, độ dài đường Phan Bội Châu là             cm.</a:t>
            </a:r>
          </a:p>
          <a:p>
            <a:pPr lvl="0">
              <a:defRPr/>
            </a:pPr>
            <a:r>
              <a:rPr lang="vi-VN" sz="3200">
                <a:latin typeface="+mj-lt"/>
              </a:rPr>
              <a:t>b) Độ dài thực tế của đường Phan Bội Châu là                km.</a:t>
            </a:r>
            <a:endParaRPr lang="en-US" sz="3200">
              <a:latin typeface="+mj-lt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DD98F7B-0C5B-B539-860F-3E28DA682435}"/>
              </a:ext>
            </a:extLst>
          </p:cNvPr>
          <p:cNvSpPr/>
          <p:nvPr/>
        </p:nvSpPr>
        <p:spPr>
          <a:xfrm>
            <a:off x="8582892" y="5326779"/>
            <a:ext cx="654626" cy="4987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1E8D9F-6AB6-6641-8472-B1E3E34E5A34}"/>
              </a:ext>
            </a:extLst>
          </p:cNvPr>
          <p:cNvSpPr/>
          <p:nvPr/>
        </p:nvSpPr>
        <p:spPr>
          <a:xfrm>
            <a:off x="8582892" y="5886957"/>
            <a:ext cx="654626" cy="4987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E189559-DE3F-7317-E35E-B0FFE0EEBDE9}"/>
              </a:ext>
            </a:extLst>
          </p:cNvPr>
          <p:cNvSpPr/>
          <p:nvPr/>
        </p:nvSpPr>
        <p:spPr>
          <a:xfrm>
            <a:off x="8536132" y="5180303"/>
            <a:ext cx="909204" cy="6338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7FB3979-ECA7-6284-A504-69D5CEBAFE41}"/>
              </a:ext>
            </a:extLst>
          </p:cNvPr>
          <p:cNvSpPr/>
          <p:nvPr/>
        </p:nvSpPr>
        <p:spPr>
          <a:xfrm>
            <a:off x="8325139" y="5839832"/>
            <a:ext cx="1343314" cy="6338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0,375</a:t>
            </a:r>
            <a:endParaRPr 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9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9E87BD3-0A3C-8A36-8282-F7BF89653C13}"/>
              </a:ext>
            </a:extLst>
          </p:cNvPr>
          <p:cNvSpPr/>
          <p:nvPr/>
        </p:nvSpPr>
        <p:spPr>
          <a:xfrm>
            <a:off x="4208709" y="2504209"/>
            <a:ext cx="5534730" cy="14339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cách tính độ dài thật và độ dài trên bản đồ</a:t>
            </a:r>
            <a:endParaRPr 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50905" y="1128685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7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2284878"/>
          </a:xfrm>
          <a:prstGeom prst="rect">
            <a:avLst/>
          </a:prstGeom>
        </p:spPr>
      </p:pic>
      <p:pic>
        <p:nvPicPr>
          <p:cNvPr id="9" name="图片 8" descr="45c407e3387dca278e382816eec1a0d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" y="4036060"/>
            <a:ext cx="12190730" cy="28651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16664" y="2346328"/>
            <a:ext cx="57453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Ai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nhanh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hơn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?</a:t>
            </a:r>
            <a:endParaRPr kumimoji="0" lang="zh-CN" altLang="en-US" sz="6600" b="0" i="0" u="none" strike="noStrike" kern="1200" cap="none" spc="0" normalizeH="0" baseline="0" noProof="0" dirty="0">
              <a:ln>
                <a:solidFill>
                  <a:srgbClr val="FF999B"/>
                </a:solidFill>
              </a:ln>
              <a:solidFill>
                <a:srgbClr val="FF999B"/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uLnTx/>
              <a:uFillTx/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FF999B"/>
                </a:solidFill>
              </a:ln>
              <a:solidFill>
                <a:srgbClr val="476682"/>
              </a:solidFill>
              <a:effectLst/>
              <a:uLnTx/>
              <a:uFillTx/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0839" y="1660368"/>
            <a:ext cx="6518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E7999"/>
                </a:solidFill>
                <a:effectLst/>
                <a:uLnTx/>
                <a:uFillTx/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Trò chơi</a:t>
            </a: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8" y="4649262"/>
            <a:ext cx="2569210" cy="2563121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58" y="4871774"/>
            <a:ext cx="2054860" cy="203074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8937940" y="143490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055967" y="1903267"/>
            <a:ext cx="5638165" cy="5125085"/>
          </a:xfrm>
          <a:prstGeom prst="rect">
            <a:avLst/>
          </a:prstGeom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3" name="ai nhanh hơn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14805" y="52376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5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801648" y="3429000"/>
            <a:ext cx="2752725" cy="792162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160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949951" y="3429000"/>
            <a:ext cx="2879725" cy="85883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824165" y="944326"/>
            <a:ext cx="9015411" cy="1953868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2800" b="1">
                <a:solidFill>
                  <a:srgbClr val="347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Chặng đua xe đạp xuyên Việt từ Lạng Sơn đến Hà Nội dài 160 km. Trên bản đồ tỉ lệ 1 : 1 000 000, quãng đường đó dài bao nhiêu xăng-ti-mét?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>
                  <a:ln w="0"/>
                  <a:solidFill>
                    <a:srgbClr val="4F81BD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438399" y="67468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4705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5949951" y="4689689"/>
            <a:ext cx="2879725" cy="77311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1600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2801648" y="4730212"/>
            <a:ext cx="2828925" cy="77311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1,6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43" name="图片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894" y="4741898"/>
            <a:ext cx="3458700" cy="2048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7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393312" y="1515224"/>
            <a:ext cx="9119242" cy="195386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2800" b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bản đồ tỉ lệ 1 : 10 000 000, quãng đường sắt Đà Nẵng – Nha Trang đo được là 5 cm. Trên thực tế, quãng đường sắt Đà Nẵng -–Nha Trang dài khoảng bao nhiêu ki-lô-mét?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>
                  <a:ln w="0"/>
                  <a:solidFill>
                    <a:srgbClr val="4F81BD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1972960" y="3734696"/>
            <a:ext cx="2841320" cy="793750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5371798" y="3741046"/>
            <a:ext cx="2972407" cy="858838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50 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5397198" y="4895160"/>
            <a:ext cx="2919972" cy="771525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500 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1906285" y="4880872"/>
            <a:ext cx="2919972" cy="771525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5000 km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9" name="图片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8845" y="3940094"/>
            <a:ext cx="3707460" cy="250504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4705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99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LUYỆN TẬP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Bước đầu nhận biết được ý nghĩa, kí hiệu của tỉ lệ bản đồ. 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Bước đầu vận dụng được trong tình huống thực tiễn.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946D622-9403-091F-9A8E-12D538B6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36"/>
          <a:stretch/>
        </p:blipFill>
        <p:spPr>
          <a:xfrm>
            <a:off x="393700" y="914401"/>
            <a:ext cx="10754591" cy="5153892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86A3F13-603F-A141-C957-E01A2BF57C49}"/>
              </a:ext>
            </a:extLst>
          </p:cNvPr>
          <p:cNvSpPr/>
          <p:nvPr/>
        </p:nvSpPr>
        <p:spPr>
          <a:xfrm>
            <a:off x="5770995" y="3636818"/>
            <a:ext cx="1523423" cy="1049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dm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6F6CDFB-5154-324F-B515-E6772BA1648E}"/>
              </a:ext>
            </a:extLst>
          </p:cNvPr>
          <p:cNvSpPr/>
          <p:nvPr/>
        </p:nvSpPr>
        <p:spPr>
          <a:xfrm>
            <a:off x="4447309" y="4807527"/>
            <a:ext cx="1323686" cy="1049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m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B0B63D5-5CC1-6C0F-2F35-5D7CF1BD1930}"/>
              </a:ext>
            </a:extLst>
          </p:cNvPr>
          <p:cNvSpPr/>
          <p:nvPr/>
        </p:nvSpPr>
        <p:spPr>
          <a:xfrm>
            <a:off x="7398904" y="4807527"/>
            <a:ext cx="1911351" cy="1049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km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1B39939-606C-DE78-79FE-35E4AB91E2B6}"/>
              </a:ext>
            </a:extLst>
          </p:cNvPr>
          <p:cNvSpPr/>
          <p:nvPr/>
        </p:nvSpPr>
        <p:spPr>
          <a:xfrm>
            <a:off x="9310255" y="3636818"/>
            <a:ext cx="1683327" cy="1049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10D41-2670-5294-1E76-21F8A6BC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7F6EB99-3F9A-A5E0-5ADA-BEF8D9EB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0E3ADD-C28C-52A2-9A85-CD4FA6B3CBE2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65427A10-8024-9F3B-96B9-F68D47F9837F}"/>
                  </a:ext>
                </a:extLst>
              </p:cNvPr>
              <p:cNvSpPr txBox="1"/>
              <p:nvPr/>
            </p:nvSpPr>
            <p:spPr>
              <a:xfrm>
                <a:off x="442191" y="526242"/>
                <a:ext cx="10838874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vi-VN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bản đồ tỉ lệ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vi-VN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quãng đường giữa hai thành phố dài 5 cm. Trên thực tế, quãng đường giữa hai thành phố đó dài bao nhiêu ki-lô-mét?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65427A10-8024-9F3B-96B9-F68D47F98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91" y="526242"/>
                <a:ext cx="10838874" cy="2000548"/>
              </a:xfrm>
              <a:prstGeom prst="rect">
                <a:avLst/>
              </a:prstGeom>
              <a:blipFill>
                <a:blip r:embed="rId3"/>
                <a:stretch>
                  <a:fillRect l="-1744" r="-1744" b="-103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0">
            <a:extLst>
              <a:ext uri="{FF2B5EF4-FFF2-40B4-BE49-F238E27FC236}">
                <a16:creationId xmlns:a16="http://schemas.microsoft.com/office/drawing/2014/main" id="{AE55F2A8-9164-99D7-CAB8-B0717ECE497F}"/>
              </a:ext>
            </a:extLst>
          </p:cNvPr>
          <p:cNvSpPr txBox="1"/>
          <p:nvPr/>
        </p:nvSpPr>
        <p:spPr>
          <a:xfrm>
            <a:off x="676563" y="3120505"/>
            <a:ext cx="108388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6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giữa hai thành phố trên thực tế là: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× 2 500 000 = 12 500 000 (cm)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12 500 000 cm = 125 km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Đáp số: 125 km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5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420</Words>
  <Application>Microsoft Office PowerPoint</Application>
  <PresentationFormat>Màn hình rộng</PresentationFormat>
  <Paragraphs>73</Paragraphs>
  <Slides>15</Slides>
  <Notes>9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15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Cambria Math</vt:lpstr>
      <vt:lpstr>Fredoka One</vt:lpstr>
      <vt:lpstr>Hachi Maru Pop</vt:lpstr>
      <vt:lpstr>HP001 4 hàng</vt:lpstr>
      <vt:lpstr>HP-009</vt:lpstr>
      <vt:lpstr>Lilita One</vt:lpstr>
      <vt:lpstr>Nunito</vt:lpstr>
      <vt:lpstr>Nunito SemiBold</vt:lpstr>
      <vt:lpstr>Times New Roman</vt:lpstr>
      <vt:lpstr>UTM Davida</vt:lpstr>
      <vt:lpstr>Office Theme</vt:lpstr>
      <vt:lpstr>Chibi Anime Characters for Pre-K by Slidesgo</vt:lpstr>
      <vt:lpstr>1_Office 主题​​</vt:lpstr>
      <vt:lpstr>11_Office Theme</vt:lpstr>
      <vt:lpstr>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177</cp:revision>
  <dcterms:created xsi:type="dcterms:W3CDTF">2023-04-19T08:21:59Z</dcterms:created>
  <dcterms:modified xsi:type="dcterms:W3CDTF">2024-12-08T12:32:37Z</dcterms:modified>
</cp:coreProperties>
</file>