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8" r:id="rId2"/>
    <p:sldId id="259" r:id="rId3"/>
    <p:sldId id="337" r:id="rId4"/>
    <p:sldId id="260" r:id="rId5"/>
    <p:sldId id="261" r:id="rId6"/>
    <p:sldId id="263" r:id="rId7"/>
    <p:sldId id="329" r:id="rId8"/>
    <p:sldId id="330" r:id="rId9"/>
    <p:sldId id="327" r:id="rId10"/>
    <p:sldId id="303" r:id="rId11"/>
    <p:sldId id="304" r:id="rId12"/>
    <p:sldId id="328" r:id="rId13"/>
    <p:sldId id="342" r:id="rId14"/>
    <p:sldId id="343" r:id="rId15"/>
    <p:sldId id="344" r:id="rId16"/>
    <p:sldId id="345" r:id="rId17"/>
    <p:sldId id="346" r:id="rId18"/>
    <p:sldId id="348" r:id="rId19"/>
    <p:sldId id="305" r:id="rId20"/>
    <p:sldId id="332" r:id="rId21"/>
    <p:sldId id="308" r:id="rId22"/>
    <p:sldId id="352" r:id="rId23"/>
    <p:sldId id="307" r:id="rId24"/>
    <p:sldId id="360" r:id="rId25"/>
    <p:sldId id="361" r:id="rId26"/>
    <p:sldId id="351" r:id="rId27"/>
    <p:sldId id="353" r:id="rId28"/>
    <p:sldId id="354" r:id="rId29"/>
    <p:sldId id="317" r:id="rId30"/>
    <p:sldId id="355" r:id="rId31"/>
    <p:sldId id="319" r:id="rId32"/>
    <p:sldId id="322" r:id="rId33"/>
    <p:sldId id="323" r:id="rId34"/>
    <p:sldId id="324" r:id="rId35"/>
    <p:sldId id="325" r:id="rId36"/>
    <p:sldId id="357" r:id="rId37"/>
    <p:sldId id="30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25"/>
    <a:srgbClr val="E6E100"/>
    <a:srgbClr val="6A6800"/>
    <a:srgbClr val="FFF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>
      <p:cViewPr varScale="1">
        <p:scale>
          <a:sx n="85" d="100"/>
          <a:sy n="85" d="100"/>
        </p:scale>
        <p:origin x="1176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83235-348B-4C39-A3DB-E116D7DF718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BF1E1-65D2-46D4-A42F-8FA8B97A8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49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BF1E1-65D2-46D4-A42F-8FA8B97A89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5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3DB8-A620-4E5A-80FA-D78CB9058B39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5625-5FD8-4C3B-B35C-77D897BD1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4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3DB8-A620-4E5A-80FA-D78CB9058B39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5625-5FD8-4C3B-B35C-77D897BD1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3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3DB8-A620-4E5A-80FA-D78CB9058B39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5625-5FD8-4C3B-B35C-77D897BD1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0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3DB8-A620-4E5A-80FA-D78CB9058B39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5625-5FD8-4C3B-B35C-77D897BD1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3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3DB8-A620-4E5A-80FA-D78CB9058B39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5625-5FD8-4C3B-B35C-77D897BD1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85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3DB8-A620-4E5A-80FA-D78CB9058B39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5625-5FD8-4C3B-B35C-77D897BD1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87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3DB8-A620-4E5A-80FA-D78CB9058B39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5625-5FD8-4C3B-B35C-77D897BD1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8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3DB8-A620-4E5A-80FA-D78CB9058B39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5625-5FD8-4C3B-B35C-77D897BD1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58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3DB8-A620-4E5A-80FA-D78CB9058B39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5625-5FD8-4C3B-B35C-77D897BD1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9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3DB8-A620-4E5A-80FA-D78CB9058B39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5625-5FD8-4C3B-B35C-77D897BD1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7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3DB8-A620-4E5A-80FA-D78CB9058B39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5625-5FD8-4C3B-B35C-77D897BD1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9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B3DB8-A620-4E5A-80FA-D78CB9058B39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D5625-5FD8-4C3B-B35C-77D897BD1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9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NỘI DUNG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C00000"/>
                </a:solidFill>
              </a:rPr>
              <a:t>Bài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trình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bày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có</a:t>
            </a:r>
            <a:r>
              <a:rPr lang="en-US" b="1" dirty="0">
                <a:solidFill>
                  <a:srgbClr val="C00000"/>
                </a:solidFill>
              </a:rPr>
              <a:t> 5 </a:t>
            </a:r>
            <a:r>
              <a:rPr lang="en-US" b="1" dirty="0" err="1">
                <a:solidFill>
                  <a:srgbClr val="C00000"/>
                </a:solidFill>
              </a:rPr>
              <a:t>phần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PHẦN THỨ NHẤT. </a:t>
            </a:r>
            <a:r>
              <a:rPr lang="en-US" b="1" dirty="0" err="1"/>
              <a:t>Giới</a:t>
            </a:r>
            <a:r>
              <a:rPr lang="en-US" b="1" dirty="0"/>
              <a:t> </a:t>
            </a:r>
            <a:r>
              <a:rPr lang="en-US" b="1" dirty="0" err="1"/>
              <a:t>thiệu</a:t>
            </a:r>
            <a:r>
              <a:rPr lang="en-US" b="1" dirty="0"/>
              <a:t> </a:t>
            </a:r>
            <a:r>
              <a:rPr lang="en-US" b="1" dirty="0" err="1"/>
              <a:t>tập</a:t>
            </a:r>
            <a:r>
              <a:rPr lang="en-US" b="1" dirty="0"/>
              <a:t> </a:t>
            </a:r>
            <a:r>
              <a:rPr lang="en-US" b="1" dirty="0" err="1"/>
              <a:t>thể</a:t>
            </a:r>
            <a:r>
              <a:rPr lang="en-US" b="1" dirty="0"/>
              <a:t> </a:t>
            </a:r>
            <a:r>
              <a:rPr lang="en-US" b="1" dirty="0" err="1"/>
              <a:t>tác</a:t>
            </a:r>
            <a:r>
              <a:rPr lang="en-US" b="1" dirty="0"/>
              <a:t> </a:t>
            </a:r>
            <a:r>
              <a:rPr lang="en-US" b="1" dirty="0" err="1"/>
              <a:t>giả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PHẦN THỨ HAI. </a:t>
            </a:r>
            <a:r>
              <a:rPr lang="en-US" b="1" dirty="0" err="1"/>
              <a:t>Cấu</a:t>
            </a:r>
            <a:r>
              <a:rPr lang="en-US" b="1" dirty="0"/>
              <a:t> </a:t>
            </a:r>
            <a:r>
              <a:rPr lang="en-US" b="1" dirty="0" err="1"/>
              <a:t>trúc</a:t>
            </a:r>
            <a:r>
              <a:rPr lang="en-US" b="1" dirty="0"/>
              <a:t> </a:t>
            </a:r>
            <a:r>
              <a:rPr lang="en-US" b="1" dirty="0" err="1"/>
              <a:t>sách</a:t>
            </a:r>
            <a:r>
              <a:rPr lang="en-US" b="1" dirty="0"/>
              <a:t>.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PHẦN THỨ BA.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điểm</a:t>
            </a:r>
            <a:r>
              <a:rPr lang="en-US" b="1" dirty="0"/>
              <a:t> </a:t>
            </a:r>
            <a:r>
              <a:rPr lang="en-US" b="1" dirty="0" err="1"/>
              <a:t>mới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SGK </a:t>
            </a:r>
            <a:r>
              <a:rPr lang="en-US" b="1" dirty="0" err="1"/>
              <a:t>Toán</a:t>
            </a:r>
            <a:r>
              <a:rPr lang="en-US" b="1" dirty="0"/>
              <a:t> 4 BÌNH MINH.</a:t>
            </a:r>
          </a:p>
          <a:p>
            <a:r>
              <a:rPr lang="en-US" b="1" dirty="0">
                <a:solidFill>
                  <a:srgbClr val="FF0000"/>
                </a:solidFill>
              </a:rPr>
              <a:t>PHẦN THỨ TƯ. </a:t>
            </a:r>
            <a:r>
              <a:rPr lang="en-US" b="1" dirty="0" err="1"/>
              <a:t>Bộ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 </a:t>
            </a:r>
            <a:r>
              <a:rPr lang="en-US" b="1" dirty="0" err="1"/>
              <a:t>liệu</a:t>
            </a:r>
            <a:r>
              <a:rPr lang="en-US" b="1" dirty="0"/>
              <a:t> </a:t>
            </a:r>
            <a:r>
              <a:rPr lang="en-US" b="1" dirty="0" err="1"/>
              <a:t>Toán</a:t>
            </a:r>
            <a:r>
              <a:rPr lang="en-US" b="1" dirty="0"/>
              <a:t> 4.</a:t>
            </a:r>
          </a:p>
          <a:p>
            <a:r>
              <a:rPr lang="en-US" b="1" dirty="0">
                <a:solidFill>
                  <a:srgbClr val="FF0000"/>
                </a:solidFill>
              </a:rPr>
              <a:t>PHẦN THỨ NĂM. </a:t>
            </a:r>
            <a:r>
              <a:rPr lang="en-US" b="1" dirty="0" err="1"/>
              <a:t>Giới</a:t>
            </a:r>
            <a:r>
              <a:rPr lang="en-US" b="1" dirty="0"/>
              <a:t> </a:t>
            </a:r>
            <a:r>
              <a:rPr lang="en-US" b="1" dirty="0" err="1"/>
              <a:t>thiệu</a:t>
            </a:r>
            <a:r>
              <a:rPr lang="en-US" b="1" dirty="0"/>
              <a:t> </a:t>
            </a:r>
            <a:r>
              <a:rPr lang="en-US" b="1" dirty="0" err="1"/>
              <a:t>đôi</a:t>
            </a:r>
            <a:r>
              <a:rPr lang="en-US" b="1" dirty="0"/>
              <a:t> </a:t>
            </a:r>
            <a:r>
              <a:rPr lang="en-US" b="1" dirty="0" err="1"/>
              <a:t>điều</a:t>
            </a:r>
            <a:r>
              <a:rPr lang="en-US" b="1" dirty="0"/>
              <a:t> </a:t>
            </a:r>
            <a:r>
              <a:rPr lang="en-US" b="1" dirty="0" err="1"/>
              <a:t>về</a:t>
            </a:r>
            <a:r>
              <a:rPr lang="en-US" b="1" dirty="0"/>
              <a:t> </a:t>
            </a:r>
            <a:r>
              <a:rPr lang="en-US" b="1" dirty="0" err="1"/>
              <a:t>Bộ</a:t>
            </a:r>
            <a:r>
              <a:rPr lang="en-US" b="1" dirty="0"/>
              <a:t> SGK </a:t>
            </a:r>
            <a:r>
              <a:rPr lang="en-US" b="1" dirty="0" err="1"/>
              <a:t>Toán</a:t>
            </a:r>
            <a:r>
              <a:rPr lang="en-US" b="1" dirty="0"/>
              <a:t> 1 </a:t>
            </a:r>
            <a:r>
              <a:rPr lang="en-US" b="1" dirty="0" err="1"/>
              <a:t>Vì</a:t>
            </a:r>
            <a:r>
              <a:rPr lang="en-US" b="1" dirty="0"/>
              <a:t> </a:t>
            </a:r>
            <a:r>
              <a:rPr lang="en-US" b="1" dirty="0" err="1"/>
              <a:t>sự</a:t>
            </a:r>
            <a:r>
              <a:rPr lang="en-US" b="1" dirty="0"/>
              <a:t> </a:t>
            </a:r>
            <a:r>
              <a:rPr lang="en-US" b="1" dirty="0" err="1"/>
              <a:t>Bình</a:t>
            </a:r>
            <a:r>
              <a:rPr lang="en-US" b="1" dirty="0"/>
              <a:t> </a:t>
            </a:r>
            <a:r>
              <a:rPr lang="en-US" b="1" dirty="0" err="1"/>
              <a:t>đẳng</a:t>
            </a:r>
            <a:r>
              <a:rPr lang="en-US" b="1" dirty="0"/>
              <a:t>, </a:t>
            </a:r>
            <a:r>
              <a:rPr lang="en-US" b="1" dirty="0" err="1"/>
              <a:t>Toán</a:t>
            </a:r>
            <a:r>
              <a:rPr lang="en-US" b="1" dirty="0"/>
              <a:t> 2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Toán</a:t>
            </a:r>
            <a:r>
              <a:rPr lang="en-US" b="1" dirty="0"/>
              <a:t> 3 </a:t>
            </a:r>
            <a:r>
              <a:rPr lang="en-US" b="1" dirty="0" err="1"/>
              <a:t>Bình</a:t>
            </a:r>
            <a:r>
              <a:rPr lang="en-US" b="1" dirty="0"/>
              <a:t> Minh.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4AEF9-10F2-448D-AEE6-100107E8F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4. </a:t>
            </a:r>
            <a:r>
              <a:rPr lang="en-US" sz="2800" b="1" dirty="0" err="1">
                <a:solidFill>
                  <a:srgbClr val="C00000"/>
                </a:solidFill>
              </a:rPr>
              <a:t>Ước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lượng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kết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quả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của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phép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tính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FA0673-7136-4736-B1DB-E0E751EDF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865677"/>
            <a:ext cx="4800600" cy="573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2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EF97E-5A4B-40B9-9B10-DEEB94762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5. </a:t>
            </a:r>
            <a:r>
              <a:rPr lang="en-US" sz="2800" b="1" dirty="0" err="1">
                <a:solidFill>
                  <a:srgbClr val="C00000"/>
                </a:solidFill>
              </a:rPr>
              <a:t>Dãy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số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liệu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thống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kê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7839AC9-7B87-40A2-94DB-E8A4D9BDC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1" y="838201"/>
            <a:ext cx="5113951" cy="57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2A74C-814F-4E7C-BD7A-6E9D7F28D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6. </a:t>
            </a:r>
            <a:r>
              <a:rPr lang="en-US" sz="2800" b="1" dirty="0" err="1">
                <a:solidFill>
                  <a:srgbClr val="C00000"/>
                </a:solidFill>
              </a:rPr>
              <a:t>Yếu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tố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xác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suất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5079C5-F948-47F3-BF74-C50F0EF3D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914400"/>
            <a:ext cx="5105400" cy="561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4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757C-0B4F-44AE-A60C-B281ACF06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>
                <a:solidFill>
                  <a:srgbClr val="C00000"/>
                </a:solidFill>
              </a:rPr>
              <a:t>7. </a:t>
            </a:r>
            <a:r>
              <a:rPr lang="en-US" sz="2800" b="1" dirty="0" err="1">
                <a:solidFill>
                  <a:srgbClr val="C00000"/>
                </a:solidFill>
              </a:rPr>
              <a:t>Hoạt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động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trải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nghiệm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 err="1">
                <a:solidFill>
                  <a:srgbClr val="C00000"/>
                </a:solidFill>
              </a:rPr>
              <a:t>Thông</a:t>
            </a:r>
            <a:r>
              <a:rPr lang="en-US" sz="2800" b="1" dirty="0">
                <a:solidFill>
                  <a:srgbClr val="C00000"/>
                </a:solidFill>
              </a:rPr>
              <a:t> qua HĐTN </a:t>
            </a:r>
            <a:r>
              <a:rPr lang="en-US" sz="2800" b="1" dirty="0" err="1">
                <a:solidFill>
                  <a:srgbClr val="C00000"/>
                </a:solidFill>
              </a:rPr>
              <a:t>để</a:t>
            </a:r>
            <a:r>
              <a:rPr lang="en-US" sz="2800" b="1" dirty="0">
                <a:solidFill>
                  <a:srgbClr val="C00000"/>
                </a:solidFill>
              </a:rPr>
              <a:t> HS:</a:t>
            </a:r>
            <a:br>
              <a:rPr lang="en-US" sz="2800" b="1" dirty="0">
                <a:solidFill>
                  <a:srgbClr val="C00000"/>
                </a:solidFill>
              </a:rPr>
            </a:br>
            <a:br>
              <a:rPr lang="en-US" sz="2800" dirty="0">
                <a:solidFill>
                  <a:srgbClr val="C00000"/>
                </a:solidFill>
              </a:rPr>
            </a:b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07CFD-947B-448E-8526-4C0FC439F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49831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rgbClr val="FF0000"/>
                </a:solidFill>
              </a:rPr>
              <a:t>Khám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phá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kiến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thức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mới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hoặc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phát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triển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các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kĩ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năng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toán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học</a:t>
            </a:r>
            <a:r>
              <a:rPr lang="en-US" sz="2000" b="1" dirty="0">
                <a:solidFill>
                  <a:srgbClr val="FF0000"/>
                </a:solidFill>
              </a:rPr>
              <a:t>        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3D0A2-FA47-409A-B2E5-E94B6B739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71168"/>
            <a:ext cx="4165076" cy="40949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6A1100-1DBD-47D9-8D79-912ED3D73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519" y="2667000"/>
            <a:ext cx="4177764" cy="13207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03B270-405F-4CBA-8655-8E4C9F001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208" y="4876800"/>
            <a:ext cx="4353392" cy="15174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426CB0-B165-4E14-8AD1-838B476B2705}"/>
              </a:ext>
            </a:extLst>
          </p:cNvPr>
          <p:cNvSpPr txBox="1"/>
          <p:nvPr/>
        </p:nvSpPr>
        <p:spPr>
          <a:xfrm>
            <a:off x="533496" y="1624837"/>
            <a:ext cx="3809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thành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b</a:t>
            </a:r>
            <a:r>
              <a:rPr lang="vi-VN" b="1" dirty="0"/>
              <a:t>ư</a:t>
            </a:r>
            <a:r>
              <a:rPr lang="en-US" b="1" dirty="0" err="1"/>
              <a:t>ớc</a:t>
            </a:r>
            <a:r>
              <a:rPr lang="en-US" b="1" dirty="0"/>
              <a:t> </a:t>
            </a:r>
            <a:r>
              <a:rPr lang="en-US" b="1" dirty="0" err="1"/>
              <a:t>vẽ</a:t>
            </a:r>
            <a:r>
              <a:rPr lang="en-US" b="1" dirty="0"/>
              <a:t> </a:t>
            </a:r>
            <a:r>
              <a:rPr lang="en-US" b="1" dirty="0" err="1"/>
              <a:t>đường</a:t>
            </a:r>
            <a:r>
              <a:rPr lang="en-US" b="1" dirty="0"/>
              <a:t> </a:t>
            </a:r>
            <a:r>
              <a:rPr lang="en-US" b="1" dirty="0" err="1"/>
              <a:t>thẳng</a:t>
            </a:r>
            <a:r>
              <a:rPr lang="en-US" b="1" dirty="0"/>
              <a:t> </a:t>
            </a:r>
            <a:r>
              <a:rPr lang="en-US" b="1" dirty="0" err="1"/>
              <a:t>vuông</a:t>
            </a:r>
            <a:r>
              <a:rPr lang="en-US" b="1" dirty="0"/>
              <a:t> </a:t>
            </a:r>
            <a:r>
              <a:rPr lang="en-US" b="1" dirty="0" err="1"/>
              <a:t>góc</a:t>
            </a:r>
            <a:r>
              <a:rPr lang="en-US" b="1" dirty="0"/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75C8FB-1D71-4E8B-8293-D2B8CCB97FCB}"/>
              </a:ext>
            </a:extLst>
          </p:cNvPr>
          <p:cNvSpPr txBox="1"/>
          <p:nvPr/>
        </p:nvSpPr>
        <p:spPr>
          <a:xfrm>
            <a:off x="5066082" y="1696445"/>
            <a:ext cx="293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Rèn</a:t>
            </a:r>
            <a:r>
              <a:rPr lang="en-US" b="1" dirty="0"/>
              <a:t> </a:t>
            </a:r>
            <a:r>
              <a:rPr lang="en-US" b="1" dirty="0" err="1"/>
              <a:t>kĩ</a:t>
            </a:r>
            <a:r>
              <a:rPr lang="en-US" b="1" dirty="0"/>
              <a:t> </a:t>
            </a:r>
            <a:r>
              <a:rPr lang="en-US" b="1" dirty="0" err="1"/>
              <a:t>năng</a:t>
            </a:r>
            <a:r>
              <a:rPr lang="en-US" b="1" dirty="0"/>
              <a:t> </a:t>
            </a:r>
            <a:r>
              <a:rPr lang="en-US" b="1" dirty="0" err="1"/>
              <a:t>làm</a:t>
            </a:r>
            <a:r>
              <a:rPr lang="en-US" b="1" dirty="0"/>
              <a:t> </a:t>
            </a:r>
            <a:r>
              <a:rPr lang="en-US" b="1" dirty="0" err="1"/>
              <a:t>tròn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EF6A81-D720-40E5-9D7E-5BB464E2AE18}"/>
              </a:ext>
            </a:extLst>
          </p:cNvPr>
          <p:cNvSpPr txBox="1"/>
          <p:nvPr/>
        </p:nvSpPr>
        <p:spPr>
          <a:xfrm>
            <a:off x="5094257" y="4111387"/>
            <a:ext cx="2983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Rèn</a:t>
            </a:r>
            <a:r>
              <a:rPr lang="en-US" b="1" dirty="0"/>
              <a:t> </a:t>
            </a:r>
            <a:r>
              <a:rPr lang="en-US" b="1" dirty="0" err="1"/>
              <a:t>kĩ</a:t>
            </a:r>
            <a:r>
              <a:rPr lang="en-US" b="1" dirty="0"/>
              <a:t> </a:t>
            </a:r>
            <a:r>
              <a:rPr lang="en-US" b="1" dirty="0" err="1"/>
              <a:t>năng</a:t>
            </a:r>
            <a:r>
              <a:rPr lang="en-US" b="1" dirty="0"/>
              <a:t> so </a:t>
            </a:r>
            <a:r>
              <a:rPr lang="en-US" b="1" dirty="0" err="1"/>
              <a:t>sánh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7309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646BF-DA57-4F11-827A-C086597CC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C00000"/>
                </a:solidFill>
              </a:rPr>
              <a:t>Phát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hiện</a:t>
            </a:r>
            <a:r>
              <a:rPr lang="en-US" sz="2800" b="1" dirty="0">
                <a:solidFill>
                  <a:srgbClr val="C00000"/>
                </a:solidFill>
              </a:rPr>
              <a:t> c</a:t>
            </a:r>
            <a:r>
              <a:rPr lang="vi-VN" sz="2800" b="1" dirty="0">
                <a:solidFill>
                  <a:srgbClr val="C00000"/>
                </a:solidFill>
              </a:rPr>
              <a:t>ơ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hội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vận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dụng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kiến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thức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bài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học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 err="1">
                <a:solidFill>
                  <a:srgbClr val="C00000"/>
                </a:solidFill>
              </a:rPr>
              <a:t>để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xử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lí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những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tình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huống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gặp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trong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cuộc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sống</a:t>
            </a:r>
            <a:br>
              <a:rPr lang="en-US" sz="2800" b="1" dirty="0"/>
            </a:br>
            <a:r>
              <a:rPr lang="en-US" sz="2800" b="1" dirty="0" err="1">
                <a:solidFill>
                  <a:srgbClr val="FF0000"/>
                </a:solidFill>
              </a:rPr>
              <a:t>Tác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giả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đã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thiết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kế</a:t>
            </a:r>
            <a:r>
              <a:rPr lang="en-US" sz="2800" b="1" dirty="0">
                <a:solidFill>
                  <a:srgbClr val="FF0000"/>
                </a:solidFill>
              </a:rPr>
              <a:t> 5 </a:t>
            </a:r>
            <a:r>
              <a:rPr lang="en-US" sz="2800" b="1" dirty="0" err="1">
                <a:solidFill>
                  <a:srgbClr val="FF0000"/>
                </a:solidFill>
              </a:rPr>
              <a:t>tiết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về</a:t>
            </a:r>
            <a:r>
              <a:rPr lang="en-US" sz="2800" b="1" dirty="0">
                <a:solidFill>
                  <a:srgbClr val="FF0000"/>
                </a:solidFill>
              </a:rPr>
              <a:t> HĐTN </a:t>
            </a:r>
            <a:r>
              <a:rPr lang="en-US" sz="2800" b="1" dirty="0" err="1">
                <a:solidFill>
                  <a:srgbClr val="FF0000"/>
                </a:solidFill>
              </a:rPr>
              <a:t>toán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học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 err="1">
                <a:solidFill>
                  <a:srgbClr val="FF0000"/>
                </a:solidFill>
              </a:rPr>
              <a:t>chẳng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hạn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B35FDC-72B0-4AEF-BAD2-FAD75E13C9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905000"/>
            <a:ext cx="3066863" cy="4525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CDDC23-B2FB-4438-9088-7419D0957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755228"/>
            <a:ext cx="3106386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C872D-56AC-481C-BE92-B4F2241E9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728D13-003A-42C1-B60A-C812C105C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838200"/>
            <a:ext cx="3509083" cy="53641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A15664-8E29-4C74-B59A-C7CCD2176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861848"/>
            <a:ext cx="3425468" cy="536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2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EFB6E-8842-4BB0-8F63-52E59574D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5F15FA-EA86-46F4-8DA3-60AB3F06A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990600"/>
            <a:ext cx="3872658" cy="5516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6B0ECC-5182-4939-A69D-08F42985D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944" y="990600"/>
            <a:ext cx="3872658" cy="574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8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52B50-DFBD-48EF-B9DA-6B9803764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8. </a:t>
            </a:r>
            <a:r>
              <a:rPr lang="en-US" sz="2800" b="1" dirty="0" err="1">
                <a:solidFill>
                  <a:srgbClr val="C00000"/>
                </a:solidFill>
              </a:rPr>
              <a:t>Giảm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tải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4F0FC-BFF5-4A45-BD9E-6C5B29892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C00000"/>
                </a:solidFill>
              </a:rPr>
              <a:t>Bộ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sách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thiết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kế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theo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cấu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trúc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thống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nhất</a:t>
            </a:r>
            <a:r>
              <a:rPr lang="en-US" b="1" dirty="0">
                <a:solidFill>
                  <a:srgbClr val="C0000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C00000"/>
                </a:solidFill>
              </a:rPr>
              <a:t>Mỗi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tiết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lý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thuyết</a:t>
            </a:r>
            <a:r>
              <a:rPr lang="en-US" b="1" dirty="0">
                <a:solidFill>
                  <a:srgbClr val="C00000"/>
                </a:solidFill>
              </a:rPr>
              <a:t>: 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C00000"/>
                </a:solidFill>
              </a:rPr>
              <a:t>Phần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bài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mới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+ 3 </a:t>
            </a:r>
            <a:r>
              <a:rPr lang="en-US" b="1" dirty="0" err="1">
                <a:solidFill>
                  <a:srgbClr val="C00000"/>
                </a:solidFill>
              </a:rPr>
              <a:t>bài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tập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30449A-C087-4A82-A195-0333A8D81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676400"/>
            <a:ext cx="3832646" cy="490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3F121-1537-44D9-89D7-9599222F4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429734C-0C4C-4E44-8DAD-FC4152F5D1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635" y="1662808"/>
            <a:ext cx="3477724" cy="49151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DA151B-BD36-4EB5-BE66-5DC8CB6AB612}"/>
              </a:ext>
            </a:extLst>
          </p:cNvPr>
          <p:cNvSpPr txBox="1"/>
          <p:nvPr/>
        </p:nvSpPr>
        <p:spPr>
          <a:xfrm>
            <a:off x="762000" y="8382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Mỗi</a:t>
            </a:r>
            <a:r>
              <a:rPr lang="en-US" sz="2000" b="1" dirty="0"/>
              <a:t> </a:t>
            </a:r>
            <a:r>
              <a:rPr lang="en-US" sz="2000" b="1" dirty="0" err="1"/>
              <a:t>tiết</a:t>
            </a:r>
            <a:r>
              <a:rPr lang="en-US" sz="2000" b="1" dirty="0"/>
              <a:t> </a:t>
            </a:r>
            <a:r>
              <a:rPr lang="en-US" sz="2000" b="1" dirty="0" err="1"/>
              <a:t>luyện</a:t>
            </a:r>
            <a:r>
              <a:rPr lang="en-US" sz="2000" b="1" dirty="0"/>
              <a:t> </a:t>
            </a:r>
            <a:r>
              <a:rPr lang="en-US" sz="2000" b="1" dirty="0" err="1"/>
              <a:t>tập</a:t>
            </a:r>
            <a:r>
              <a:rPr lang="en-US" sz="2000" b="1" dirty="0"/>
              <a:t>:</a:t>
            </a:r>
          </a:p>
          <a:p>
            <a:r>
              <a:rPr lang="en-US" sz="2000" b="1" dirty="0"/>
              <a:t>4 </a:t>
            </a:r>
            <a:r>
              <a:rPr lang="en-US" sz="2000" b="1" dirty="0" err="1"/>
              <a:t>bài</a:t>
            </a:r>
            <a:r>
              <a:rPr lang="en-US" sz="2000" b="1" dirty="0"/>
              <a:t> </a:t>
            </a:r>
            <a:r>
              <a:rPr lang="en-US" sz="2000" b="1" dirty="0" err="1"/>
              <a:t>tập</a:t>
            </a:r>
            <a:endParaRPr lang="en-US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8D57BE-52F2-4593-8BEA-1A9076792A53}"/>
              </a:ext>
            </a:extLst>
          </p:cNvPr>
          <p:cNvSpPr txBox="1"/>
          <p:nvPr/>
        </p:nvSpPr>
        <p:spPr>
          <a:xfrm>
            <a:off x="4579883" y="846083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Mỗi</a:t>
            </a:r>
            <a:r>
              <a:rPr lang="en-US" sz="2000" b="1" dirty="0"/>
              <a:t> </a:t>
            </a:r>
            <a:r>
              <a:rPr lang="en-US" sz="2000" b="1" dirty="0" err="1"/>
              <a:t>tiết</a:t>
            </a:r>
            <a:r>
              <a:rPr lang="en-US" sz="2000" b="1" dirty="0"/>
              <a:t> </a:t>
            </a:r>
            <a:r>
              <a:rPr lang="en-US" sz="2000" b="1" dirty="0" err="1"/>
              <a:t>ôn</a:t>
            </a:r>
            <a:r>
              <a:rPr lang="en-US" sz="2000" b="1" dirty="0"/>
              <a:t> </a:t>
            </a:r>
            <a:r>
              <a:rPr lang="en-US" sz="2000" b="1" dirty="0" err="1"/>
              <a:t>tập</a:t>
            </a:r>
            <a:r>
              <a:rPr lang="en-US" sz="2000" b="1" dirty="0"/>
              <a:t> (</a:t>
            </a:r>
            <a:r>
              <a:rPr lang="en-US" sz="2000" b="1" dirty="0" err="1"/>
              <a:t>Luyện</a:t>
            </a:r>
            <a:r>
              <a:rPr lang="en-US" sz="2000" b="1" dirty="0"/>
              <a:t> </a:t>
            </a:r>
            <a:r>
              <a:rPr lang="en-US" sz="2000" b="1" dirty="0" err="1"/>
              <a:t>tập</a:t>
            </a:r>
            <a:r>
              <a:rPr lang="en-US" sz="2000" b="1" dirty="0"/>
              <a:t> </a:t>
            </a:r>
            <a:r>
              <a:rPr lang="en-US" sz="2000" b="1" dirty="0" err="1"/>
              <a:t>chung</a:t>
            </a:r>
            <a:r>
              <a:rPr lang="en-US" sz="2000" b="1" dirty="0"/>
              <a:t>, </a:t>
            </a:r>
            <a:r>
              <a:rPr lang="en-US" sz="2000" b="1" dirty="0" err="1"/>
              <a:t>Ôn</a:t>
            </a:r>
            <a:r>
              <a:rPr lang="en-US" sz="2000" b="1" dirty="0"/>
              <a:t> </a:t>
            </a:r>
            <a:r>
              <a:rPr lang="en-US" sz="2000" b="1" dirty="0" err="1"/>
              <a:t>tập</a:t>
            </a:r>
            <a:r>
              <a:rPr lang="en-US" sz="2000" b="1" dirty="0"/>
              <a:t> </a:t>
            </a:r>
            <a:r>
              <a:rPr lang="en-US" sz="2000" b="1" dirty="0" err="1"/>
              <a:t>chủ</a:t>
            </a:r>
            <a:r>
              <a:rPr lang="en-US" sz="2000" b="1" dirty="0"/>
              <a:t> </a:t>
            </a:r>
            <a:r>
              <a:rPr lang="en-US" sz="2000" b="1" dirty="0" err="1"/>
              <a:t>đề</a:t>
            </a:r>
            <a:r>
              <a:rPr lang="en-US" sz="2000" b="1" dirty="0"/>
              <a:t>, </a:t>
            </a:r>
            <a:r>
              <a:rPr lang="en-US" sz="2000" b="1" dirty="0" err="1"/>
              <a:t>Ôn</a:t>
            </a:r>
            <a:r>
              <a:rPr lang="en-US" sz="2000" b="1" dirty="0"/>
              <a:t> </a:t>
            </a:r>
            <a:r>
              <a:rPr lang="en-US" sz="2000" b="1" dirty="0" err="1"/>
              <a:t>tập</a:t>
            </a:r>
            <a:r>
              <a:rPr lang="en-US" sz="2000" b="1" dirty="0"/>
              <a:t> </a:t>
            </a:r>
            <a:r>
              <a:rPr lang="en-US" sz="2000" b="1" dirty="0" err="1"/>
              <a:t>cuối</a:t>
            </a:r>
            <a:r>
              <a:rPr lang="en-US" sz="2000" b="1" dirty="0"/>
              <a:t> </a:t>
            </a:r>
            <a:r>
              <a:rPr lang="en-US" sz="2000" b="1" dirty="0" err="1"/>
              <a:t>kì</a:t>
            </a:r>
            <a:r>
              <a:rPr lang="en-US" sz="2000" b="1" dirty="0"/>
              <a:t>): 5 </a:t>
            </a:r>
            <a:r>
              <a:rPr lang="en-US" sz="2000" b="1" dirty="0" err="1"/>
              <a:t>bài</a:t>
            </a:r>
            <a:r>
              <a:rPr lang="en-US" sz="2000" b="1" dirty="0"/>
              <a:t> </a:t>
            </a:r>
            <a:r>
              <a:rPr lang="en-US" sz="2000" b="1" dirty="0" err="1"/>
              <a:t>tập</a:t>
            </a:r>
            <a:endParaRPr lang="en-US" sz="20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E925EA-58EB-4DD5-8626-F60E9AAA0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883" y="1971159"/>
            <a:ext cx="3374280" cy="461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4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FBEFB-70E2-42C3-9684-C0C75960A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B. </a:t>
            </a:r>
            <a:r>
              <a:rPr lang="en-US" sz="3200" b="1" dirty="0" err="1">
                <a:solidFill>
                  <a:srgbClr val="FF0000"/>
                </a:solidFill>
              </a:rPr>
              <a:t>Mới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về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phương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pháp</a:t>
            </a:r>
            <a:br>
              <a:rPr lang="en-US" sz="3200" b="1" dirty="0">
                <a:solidFill>
                  <a:srgbClr val="FF0000"/>
                </a:solidFill>
              </a:rPr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4162A-FDF0-42BE-9BF8-58C647B7E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 err="1"/>
              <a:t>Cách</a:t>
            </a:r>
            <a:r>
              <a:rPr lang="en-US" b="1" dirty="0"/>
              <a:t> </a:t>
            </a:r>
            <a:r>
              <a:rPr lang="en-US" b="1" dirty="0" err="1"/>
              <a:t>tiếp</a:t>
            </a:r>
            <a:r>
              <a:rPr lang="en-US" b="1" dirty="0"/>
              <a:t> </a:t>
            </a:r>
            <a:r>
              <a:rPr lang="en-US" b="1" dirty="0" err="1"/>
              <a:t>cận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thành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khái</a:t>
            </a:r>
            <a:r>
              <a:rPr lang="en-US" b="1" dirty="0"/>
              <a:t> </a:t>
            </a:r>
            <a:r>
              <a:rPr lang="en-US" b="1" dirty="0" err="1"/>
              <a:t>niệm</a:t>
            </a:r>
            <a:r>
              <a:rPr lang="en-US" b="1" dirty="0"/>
              <a:t>, </a:t>
            </a:r>
            <a:r>
              <a:rPr lang="en-US" b="1" dirty="0" err="1"/>
              <a:t>tính</a:t>
            </a:r>
            <a:r>
              <a:rPr lang="en-US" b="1" dirty="0"/>
              <a:t> </a:t>
            </a:r>
            <a:r>
              <a:rPr lang="en-US" b="1" dirty="0" err="1"/>
              <a:t>chất</a:t>
            </a:r>
            <a:r>
              <a:rPr lang="en-US" b="1" dirty="0"/>
              <a:t>, …: </a:t>
            </a:r>
            <a:r>
              <a:rPr lang="en-US" b="1" dirty="0" err="1"/>
              <a:t>đi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ảnh</a:t>
            </a:r>
            <a:r>
              <a:rPr lang="en-US" b="1" dirty="0"/>
              <a:t> </a:t>
            </a:r>
            <a:r>
              <a:rPr lang="en-US" b="1" dirty="0" err="1"/>
              <a:t>hoặc</a:t>
            </a:r>
            <a:r>
              <a:rPr lang="en-US" b="1" dirty="0"/>
              <a:t> </a:t>
            </a:r>
            <a:r>
              <a:rPr lang="en-US" b="1" dirty="0" err="1"/>
              <a:t>tình</a:t>
            </a:r>
            <a:r>
              <a:rPr lang="en-US" b="1" dirty="0"/>
              <a:t> </a:t>
            </a:r>
            <a:r>
              <a:rPr lang="en-US" b="1" dirty="0" err="1"/>
              <a:t>huống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thực</a:t>
            </a:r>
            <a:r>
              <a:rPr lang="en-US" b="1" dirty="0"/>
              <a:t> </a:t>
            </a:r>
            <a:r>
              <a:rPr lang="en-US" b="1" dirty="0" err="1"/>
              <a:t>tế</a:t>
            </a:r>
            <a:r>
              <a:rPr lang="en-US" b="1" dirty="0"/>
              <a:t> </a:t>
            </a:r>
            <a:r>
              <a:rPr lang="en-US" b="1" dirty="0" err="1"/>
              <a:t>cuộc</a:t>
            </a:r>
            <a:r>
              <a:rPr lang="en-US" b="1" dirty="0"/>
              <a:t> </a:t>
            </a:r>
            <a:r>
              <a:rPr lang="en-US" b="1" dirty="0" err="1"/>
              <a:t>sống</a:t>
            </a:r>
            <a:r>
              <a:rPr lang="en-US" b="1" dirty="0"/>
              <a:t> </a:t>
            </a:r>
            <a:r>
              <a:rPr lang="en-US" b="1" dirty="0" err="1"/>
              <a:t>dẫn</a:t>
            </a:r>
            <a:r>
              <a:rPr lang="en-US" b="1" dirty="0"/>
              <a:t> HS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với</a:t>
            </a:r>
            <a:r>
              <a:rPr lang="en-US" b="1" dirty="0"/>
              <a:t> </a:t>
            </a:r>
            <a:r>
              <a:rPr lang="en-US" b="1" dirty="0" err="1"/>
              <a:t>nội</a:t>
            </a:r>
            <a:r>
              <a:rPr lang="en-US" b="1" dirty="0"/>
              <a:t> dung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   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1467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PHẦN THỨ NHẤT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 err="1">
                <a:solidFill>
                  <a:srgbClr val="C00000"/>
                </a:solidFill>
              </a:rPr>
              <a:t>Tập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thể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tác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giả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b="1" dirty="0"/>
              <a:t>PGS.TS. </a:t>
            </a:r>
            <a:r>
              <a:rPr lang="en-US" b="1" dirty="0" err="1"/>
              <a:t>Trần</a:t>
            </a:r>
            <a:r>
              <a:rPr lang="en-US" b="1" dirty="0"/>
              <a:t> </a:t>
            </a:r>
            <a:r>
              <a:rPr lang="en-US" b="1" dirty="0" err="1"/>
              <a:t>Diên</a:t>
            </a:r>
            <a:r>
              <a:rPr lang="en-US" b="1" dirty="0"/>
              <a:t> </a:t>
            </a:r>
            <a:r>
              <a:rPr lang="en-US" b="1" dirty="0" err="1"/>
              <a:t>Hiển</a:t>
            </a:r>
            <a:r>
              <a:rPr lang="en-US" b="1" dirty="0"/>
              <a:t> (</a:t>
            </a:r>
            <a:r>
              <a:rPr lang="en-US" b="1" dirty="0" err="1"/>
              <a:t>chủ</a:t>
            </a:r>
            <a:r>
              <a:rPr lang="en-US" b="1" dirty="0"/>
              <a:t> </a:t>
            </a:r>
            <a:r>
              <a:rPr lang="en-US" b="1" dirty="0" err="1"/>
              <a:t>biên</a:t>
            </a:r>
            <a:r>
              <a:rPr lang="en-US" b="1" dirty="0"/>
              <a:t>)</a:t>
            </a:r>
          </a:p>
          <a:p>
            <a:pPr marL="0" lvl="0" indent="0">
              <a:buNone/>
            </a:pPr>
            <a:r>
              <a:rPr lang="en-US" b="1" dirty="0"/>
              <a:t>2. PGS. TS. </a:t>
            </a:r>
            <a:r>
              <a:rPr lang="en-US" b="1" dirty="0" err="1"/>
              <a:t>Đào</a:t>
            </a:r>
            <a:r>
              <a:rPr lang="en-US" b="1" dirty="0"/>
              <a:t> </a:t>
            </a:r>
            <a:r>
              <a:rPr lang="en-US" b="1" dirty="0" err="1"/>
              <a:t>Thái</a:t>
            </a:r>
            <a:r>
              <a:rPr lang="en-US" b="1" dirty="0"/>
              <a:t> Lai</a:t>
            </a:r>
          </a:p>
          <a:p>
            <a:pPr marL="0" lvl="0" indent="0">
              <a:buNone/>
            </a:pPr>
            <a:r>
              <a:rPr lang="en-US" b="1" dirty="0"/>
              <a:t>3. </a:t>
            </a:r>
            <a:r>
              <a:rPr lang="en-US" b="1" dirty="0" err="1"/>
              <a:t>Th.s</a:t>
            </a:r>
            <a:r>
              <a:rPr lang="en-US" b="1" dirty="0"/>
              <a:t>. </a:t>
            </a:r>
            <a:r>
              <a:rPr lang="en-US" b="1" dirty="0" err="1"/>
              <a:t>Nguyễn</a:t>
            </a:r>
            <a:r>
              <a:rPr lang="en-US" b="1" dirty="0"/>
              <a:t> </a:t>
            </a:r>
            <a:r>
              <a:rPr lang="en-US" b="1" dirty="0" err="1"/>
              <a:t>Đình</a:t>
            </a:r>
            <a:r>
              <a:rPr lang="en-US" b="1" dirty="0"/>
              <a:t> </a:t>
            </a:r>
            <a:r>
              <a:rPr lang="en-US" b="1" dirty="0" err="1"/>
              <a:t>Khuê</a:t>
            </a:r>
            <a:endParaRPr lang="en-US" b="1" dirty="0"/>
          </a:p>
          <a:p>
            <a:pPr marL="0" lvl="0" indent="0">
              <a:buNone/>
            </a:pPr>
            <a:r>
              <a:rPr lang="en-US" b="1" dirty="0"/>
              <a:t>4. TS. </a:t>
            </a:r>
            <a:r>
              <a:rPr lang="en-US" b="1" dirty="0" err="1"/>
              <a:t>Phạm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  <a:r>
              <a:rPr lang="en-US" b="1" dirty="0" err="1"/>
              <a:t>Tâm</a:t>
            </a:r>
            <a:endParaRPr lang="en-US" b="1" dirty="0"/>
          </a:p>
          <a:p>
            <a:pPr marL="0" lvl="0" indent="0">
              <a:buNone/>
            </a:pPr>
            <a:r>
              <a:rPr lang="en-US" b="1" dirty="0"/>
              <a:t>5. TS. </a:t>
            </a:r>
            <a:r>
              <a:rPr lang="en-US" b="1" dirty="0" err="1"/>
              <a:t>Nguyễn</a:t>
            </a:r>
            <a:r>
              <a:rPr lang="en-US" b="1" dirty="0"/>
              <a:t> </a:t>
            </a:r>
            <a:r>
              <a:rPr lang="en-US" b="1" dirty="0" err="1"/>
              <a:t>Thị</a:t>
            </a:r>
            <a:r>
              <a:rPr lang="en-US" b="1" dirty="0"/>
              <a:t> </a:t>
            </a:r>
            <a:r>
              <a:rPr lang="en-US" b="1" dirty="0" err="1"/>
              <a:t>Kiều</a:t>
            </a:r>
            <a:r>
              <a:rPr lang="en-US" b="1" dirty="0"/>
              <a:t> </a:t>
            </a:r>
            <a:r>
              <a:rPr lang="en-US" b="1" dirty="0" err="1"/>
              <a:t>Oanh</a:t>
            </a:r>
            <a:endParaRPr lang="en-US" b="1" dirty="0"/>
          </a:p>
          <a:p>
            <a:pPr marL="0" lvl="0" indent="0">
              <a:buNone/>
            </a:pPr>
            <a:r>
              <a:rPr lang="vi-VN" b="1" dirty="0"/>
              <a:t>6. </a:t>
            </a:r>
            <a:r>
              <a:rPr lang="en-US" b="1" dirty="0" err="1"/>
              <a:t>Th.s</a:t>
            </a:r>
            <a:r>
              <a:rPr lang="en-US" b="1" dirty="0"/>
              <a:t>. </a:t>
            </a:r>
            <a:r>
              <a:rPr lang="en-US" b="1" dirty="0" err="1"/>
              <a:t>Nguyễn</a:t>
            </a:r>
            <a:r>
              <a:rPr lang="en-US" b="1" dirty="0"/>
              <a:t> </a:t>
            </a:r>
            <a:r>
              <a:rPr lang="en-US" b="1" dirty="0" err="1"/>
              <a:t>Thúy</a:t>
            </a:r>
            <a:r>
              <a:rPr lang="en-US" b="1" dirty="0"/>
              <a:t> </a:t>
            </a:r>
            <a:r>
              <a:rPr lang="en-US" b="1" dirty="0" err="1"/>
              <a:t>Vân</a:t>
            </a:r>
            <a:r>
              <a:rPr lang="en-US" b="1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64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90193-1997-4515-B1B1-9A77E9D7F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B7898E-2884-4514-92B9-41E61B6A3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33400"/>
            <a:ext cx="8819508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41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77C47-EC41-4A99-B0D8-85D5CB826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 fontScale="90000"/>
          </a:bodyPr>
          <a:lstStyle/>
          <a:p>
            <a:br>
              <a:rPr lang="en-US" sz="3600" b="1" dirty="0"/>
            </a:br>
            <a:r>
              <a:rPr lang="en-US" sz="3100" b="1" dirty="0">
                <a:solidFill>
                  <a:srgbClr val="C00000"/>
                </a:solidFill>
              </a:rPr>
              <a:t>2. </a:t>
            </a:r>
            <a:r>
              <a:rPr lang="en-US" sz="3100" b="1" dirty="0" err="1">
                <a:solidFill>
                  <a:srgbClr val="C00000"/>
                </a:solidFill>
              </a:rPr>
              <a:t>Tái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hiện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kiến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thức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đã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biết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làm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cầu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nối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br>
              <a:rPr lang="en-US" sz="3100" b="1" dirty="0">
                <a:solidFill>
                  <a:srgbClr val="C00000"/>
                </a:solidFill>
              </a:rPr>
            </a:br>
            <a:r>
              <a:rPr lang="en-US" sz="3100" b="1" dirty="0" err="1">
                <a:solidFill>
                  <a:srgbClr val="C00000"/>
                </a:solidFill>
              </a:rPr>
              <a:t>dẫn</a:t>
            </a:r>
            <a:r>
              <a:rPr lang="en-US" sz="3100" b="1" dirty="0">
                <a:solidFill>
                  <a:srgbClr val="C00000"/>
                </a:solidFill>
              </a:rPr>
              <a:t> HS </a:t>
            </a:r>
            <a:r>
              <a:rPr lang="en-US" sz="3100" b="1" dirty="0" err="1">
                <a:solidFill>
                  <a:srgbClr val="C00000"/>
                </a:solidFill>
              </a:rPr>
              <a:t>vào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bài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mới</a:t>
            </a:r>
            <a:br>
              <a:rPr lang="en-US" dirty="0"/>
            </a:br>
            <a:endParaRPr lang="en-US" sz="3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5B5D70-1244-4EB4-B4C3-245D6F0EB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066800"/>
            <a:ext cx="4884444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F9A7D4-9FA0-485F-A09F-17166F558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535" y="3810000"/>
            <a:ext cx="5401065" cy="30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4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25094-5B24-446F-AEB2-AA5588A24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26971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/>
              <a:t>                   </a:t>
            </a:r>
            <a:br>
              <a:rPr lang="en-US" sz="2800" b="1" dirty="0"/>
            </a:br>
            <a:r>
              <a:rPr lang="en-US" sz="2800" b="1" dirty="0"/>
              <a:t>      </a:t>
            </a:r>
            <a:br>
              <a:rPr lang="en-US" sz="2800" b="1" dirty="0"/>
            </a:br>
            <a:r>
              <a:rPr lang="en-US" sz="2800" b="1" dirty="0"/>
              <a:t> </a:t>
            </a:r>
            <a:r>
              <a:rPr lang="en-US" sz="2800" b="1" dirty="0">
                <a:solidFill>
                  <a:srgbClr val="C00000"/>
                </a:solidFill>
              </a:rPr>
              <a:t>3. Logic </a:t>
            </a:r>
            <a:r>
              <a:rPr lang="en-US" sz="2800" b="1" dirty="0" err="1">
                <a:solidFill>
                  <a:srgbClr val="C00000"/>
                </a:solidFill>
              </a:rPr>
              <a:t>phát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triển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năng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lực</a:t>
            </a:r>
            <a:r>
              <a:rPr lang="en-US" sz="2800" b="1" dirty="0">
                <a:solidFill>
                  <a:srgbClr val="C00000"/>
                </a:solidFill>
              </a:rPr>
              <a:t>: </a:t>
            </a:r>
            <a:r>
              <a:rPr lang="en-US" sz="2800" b="1" dirty="0" err="1">
                <a:solidFill>
                  <a:srgbClr val="C00000"/>
                </a:solidFill>
              </a:rPr>
              <a:t>Học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xong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bài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này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em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làm</a:t>
            </a:r>
            <a:r>
              <a:rPr lang="en-US" sz="2800" b="1" dirty="0">
                <a:solidFill>
                  <a:srgbClr val="C00000"/>
                </a:solidFill>
              </a:rPr>
              <a:t> đ</a:t>
            </a:r>
            <a:r>
              <a:rPr lang="vi-VN" sz="2800" b="1" dirty="0">
                <a:solidFill>
                  <a:srgbClr val="C00000"/>
                </a:solidFill>
              </a:rPr>
              <a:t>ư</a:t>
            </a:r>
            <a:r>
              <a:rPr lang="en-US" sz="2800" b="1" dirty="0" err="1">
                <a:solidFill>
                  <a:srgbClr val="C00000"/>
                </a:solidFill>
              </a:rPr>
              <a:t>ợc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gì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trong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cuộc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sống</a:t>
            </a:r>
            <a:r>
              <a:rPr lang="en-US" sz="2800" b="1" dirty="0">
                <a:solidFill>
                  <a:srgbClr val="C00000"/>
                </a:solidFill>
              </a:rPr>
              <a:t>?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 err="1"/>
              <a:t>Bắt</a:t>
            </a:r>
            <a:r>
              <a:rPr lang="en-US" sz="2800" b="1" dirty="0"/>
              <a:t> </a:t>
            </a:r>
            <a:r>
              <a:rPr lang="en-US" sz="2800" b="1" dirty="0" err="1"/>
              <a:t>đầu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 </a:t>
            </a:r>
            <a:r>
              <a:rPr lang="en-US" sz="2800" b="1" dirty="0" err="1"/>
              <a:t>tình</a:t>
            </a:r>
            <a:r>
              <a:rPr lang="en-US" sz="2800" b="1" dirty="0"/>
              <a:t> </a:t>
            </a:r>
            <a:r>
              <a:rPr lang="en-US" sz="2800" b="1" dirty="0" err="1"/>
              <a:t>huống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br>
              <a:rPr lang="en-US" sz="2800" b="1" dirty="0"/>
            </a:br>
            <a:r>
              <a:rPr lang="en-US" sz="2800" b="1" dirty="0"/>
              <a:t> </a:t>
            </a:r>
            <a:r>
              <a:rPr lang="en-US" sz="2800" b="1" dirty="0" err="1"/>
              <a:t>thực</a:t>
            </a:r>
            <a:r>
              <a:rPr lang="en-US" sz="2800" b="1" dirty="0"/>
              <a:t> </a:t>
            </a:r>
            <a:r>
              <a:rPr lang="en-US" sz="2800" b="1" dirty="0" err="1"/>
              <a:t>tế</a:t>
            </a:r>
            <a:r>
              <a:rPr lang="en-US" sz="2800" b="1" dirty="0"/>
              <a:t> </a:t>
            </a:r>
            <a:r>
              <a:rPr lang="en-US" sz="2800" b="1" dirty="0"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ym typeface="Wingdings" panose="05000000000000000000" pitchFamily="2" charset="2"/>
              </a:rPr>
              <a:t>bài</a:t>
            </a:r>
            <a:r>
              <a:rPr lang="en-US" sz="2800" b="1" dirty="0"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ym typeface="Wingdings" panose="05000000000000000000" pitchFamily="2" charset="2"/>
              </a:rPr>
              <a:t>học</a:t>
            </a:r>
            <a:r>
              <a:rPr lang="en-US" sz="2800" b="1" dirty="0">
                <a:sym typeface="Wingdings" panose="05000000000000000000" pitchFamily="2" charset="2"/>
              </a:rPr>
              <a:t> </a:t>
            </a:r>
            <a:br>
              <a:rPr lang="en-US" sz="2800" b="1" dirty="0">
                <a:sym typeface="Wingdings" panose="05000000000000000000" pitchFamily="2" charset="2"/>
              </a:rPr>
            </a:br>
            <a:r>
              <a:rPr lang="en-US" sz="2800" b="1" dirty="0"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ym typeface="Wingdings" panose="05000000000000000000" pitchFamily="2" charset="2"/>
              </a:rPr>
              <a:t>trang</a:t>
            </a:r>
            <a:r>
              <a:rPr lang="en-US" sz="2800" b="1" dirty="0"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ym typeface="Wingdings" panose="05000000000000000000" pitchFamily="2" charset="2"/>
              </a:rPr>
              <a:t>bị</a:t>
            </a:r>
            <a:r>
              <a:rPr lang="en-US" sz="2800" b="1" dirty="0"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ym typeface="Wingdings" panose="05000000000000000000" pitchFamily="2" charset="2"/>
              </a:rPr>
              <a:t>kiến</a:t>
            </a:r>
            <a:r>
              <a:rPr lang="en-US" sz="2800" b="1" dirty="0"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ym typeface="Wingdings" panose="05000000000000000000" pitchFamily="2" charset="2"/>
              </a:rPr>
              <a:t>thức</a:t>
            </a:r>
            <a:br>
              <a:rPr lang="en-US" sz="2800" b="1" dirty="0">
                <a:sym typeface="Wingdings" panose="05000000000000000000" pitchFamily="2" charset="2"/>
              </a:rPr>
            </a:br>
            <a:r>
              <a:rPr lang="en-US" sz="2800" b="1" dirty="0"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ym typeface="Wingdings" panose="05000000000000000000" pitchFamily="2" charset="2"/>
              </a:rPr>
              <a:t>và</a:t>
            </a:r>
            <a:r>
              <a:rPr lang="en-US" sz="2800" b="1" dirty="0"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ym typeface="Wingdings" panose="05000000000000000000" pitchFamily="2" charset="2"/>
              </a:rPr>
              <a:t>kĩ</a:t>
            </a:r>
            <a:r>
              <a:rPr lang="en-US" sz="2800" b="1" dirty="0"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ym typeface="Wingdings" panose="05000000000000000000" pitchFamily="2" charset="2"/>
              </a:rPr>
              <a:t>năng</a:t>
            </a:r>
            <a:r>
              <a:rPr lang="en-US" sz="2800" b="1" dirty="0"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ym typeface="Wingdings" panose="05000000000000000000" pitchFamily="2" charset="2"/>
              </a:rPr>
              <a:t>trong</a:t>
            </a:r>
            <a:r>
              <a:rPr lang="en-US" sz="2800" b="1" dirty="0"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ym typeface="Wingdings" panose="05000000000000000000" pitchFamily="2" charset="2"/>
              </a:rPr>
              <a:t>bài</a:t>
            </a:r>
            <a:r>
              <a:rPr lang="en-US" sz="2800" b="1" dirty="0"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ym typeface="Wingdings" panose="05000000000000000000" pitchFamily="2" charset="2"/>
              </a:rPr>
              <a:t>học</a:t>
            </a:r>
            <a:r>
              <a:rPr lang="en-US" sz="2800" b="1" dirty="0">
                <a:sym typeface="Wingdings" panose="05000000000000000000" pitchFamily="2" charset="2"/>
              </a:rPr>
              <a:t> </a:t>
            </a:r>
            <a:br>
              <a:rPr lang="en-US" sz="2800" b="1" dirty="0">
                <a:sym typeface="Wingdings" panose="05000000000000000000" pitchFamily="2" charset="2"/>
              </a:rPr>
            </a:br>
            <a:r>
              <a:rPr lang="en-US" sz="2800" b="1" dirty="0"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ym typeface="Wingdings" panose="05000000000000000000" pitchFamily="2" charset="2"/>
              </a:rPr>
              <a:t>vận</a:t>
            </a:r>
            <a:r>
              <a:rPr lang="en-US" sz="2800" b="1" dirty="0"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ym typeface="Wingdings" panose="05000000000000000000" pitchFamily="2" charset="2"/>
              </a:rPr>
              <a:t>dụng</a:t>
            </a:r>
            <a:r>
              <a:rPr lang="en-US" sz="2800" b="1" dirty="0"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ym typeface="Wingdings" panose="05000000000000000000" pitchFamily="2" charset="2"/>
              </a:rPr>
              <a:t>kiến</a:t>
            </a:r>
            <a:r>
              <a:rPr lang="en-US" sz="2800" b="1" dirty="0"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ym typeface="Wingdings" panose="05000000000000000000" pitchFamily="2" charset="2"/>
              </a:rPr>
              <a:t>thức</a:t>
            </a:r>
            <a:br>
              <a:rPr lang="en-US" sz="2800" b="1" dirty="0">
                <a:sym typeface="Wingdings" panose="05000000000000000000" pitchFamily="2" charset="2"/>
              </a:rPr>
            </a:br>
            <a:r>
              <a:rPr lang="en-US" sz="2800" b="1" dirty="0"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ym typeface="Wingdings" panose="05000000000000000000" pitchFamily="2" charset="2"/>
              </a:rPr>
              <a:t>kĩ</a:t>
            </a:r>
            <a:r>
              <a:rPr lang="en-US" sz="2800" b="1" dirty="0"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ym typeface="Wingdings" panose="05000000000000000000" pitchFamily="2" charset="2"/>
              </a:rPr>
              <a:t>năng</a:t>
            </a:r>
            <a:r>
              <a:rPr lang="en-US" sz="2800" b="1" dirty="0"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ym typeface="Wingdings" panose="05000000000000000000" pitchFamily="2" charset="2"/>
              </a:rPr>
              <a:t>đã</a:t>
            </a:r>
            <a:r>
              <a:rPr lang="en-US" sz="2800" b="1" dirty="0"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ym typeface="Wingdings" panose="05000000000000000000" pitchFamily="2" charset="2"/>
              </a:rPr>
              <a:t>biết</a:t>
            </a:r>
            <a:r>
              <a:rPr lang="en-US" sz="2800" b="1" dirty="0"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ym typeface="Wingdings" panose="05000000000000000000" pitchFamily="2" charset="2"/>
              </a:rPr>
              <a:t>để</a:t>
            </a:r>
            <a:r>
              <a:rPr lang="en-US" sz="2800" b="1" dirty="0"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ym typeface="Wingdings" panose="05000000000000000000" pitchFamily="2" charset="2"/>
              </a:rPr>
              <a:t>xử</a:t>
            </a:r>
            <a:r>
              <a:rPr lang="en-US" sz="2800" b="1" dirty="0"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ym typeface="Wingdings" panose="05000000000000000000" pitchFamily="2" charset="2"/>
              </a:rPr>
              <a:t>lí</a:t>
            </a:r>
            <a:br>
              <a:rPr lang="en-US" sz="2800" b="1" dirty="0">
                <a:sym typeface="Wingdings" panose="05000000000000000000" pitchFamily="2" charset="2"/>
              </a:rPr>
            </a:br>
            <a:r>
              <a:rPr lang="en-US" sz="2800" b="1" dirty="0"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ym typeface="Wingdings" panose="05000000000000000000" pitchFamily="2" charset="2"/>
              </a:rPr>
              <a:t>tình</a:t>
            </a:r>
            <a:r>
              <a:rPr lang="en-US" sz="2800" b="1" dirty="0"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ym typeface="Wingdings" panose="05000000000000000000" pitchFamily="2" charset="2"/>
              </a:rPr>
              <a:t>huống</a:t>
            </a:r>
            <a:r>
              <a:rPr lang="en-US" sz="2800" b="1" dirty="0"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ym typeface="Wingdings" panose="05000000000000000000" pitchFamily="2" charset="2"/>
              </a:rPr>
              <a:t>trong</a:t>
            </a:r>
            <a:r>
              <a:rPr lang="en-US" sz="2800" b="1" dirty="0"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ym typeface="Wingdings" panose="05000000000000000000" pitchFamily="2" charset="2"/>
              </a:rPr>
              <a:t>cuộc</a:t>
            </a:r>
            <a:r>
              <a:rPr lang="en-US" sz="2800" b="1" dirty="0"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ym typeface="Wingdings" panose="05000000000000000000" pitchFamily="2" charset="2"/>
              </a:rPr>
              <a:t>sống</a:t>
            </a:r>
            <a:r>
              <a:rPr lang="en-US" sz="2800" b="1" dirty="0">
                <a:sym typeface="Wingdings" panose="05000000000000000000" pitchFamily="2" charset="2"/>
              </a:rPr>
              <a:t>. </a:t>
            </a:r>
            <a:endParaRPr lang="en-US" sz="28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7BF260-A211-4725-AC9A-FFB58D73C7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200" y="814388"/>
            <a:ext cx="4876800" cy="3300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A2FE10-F1B0-447E-8AF4-DC0DC8FCC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092388"/>
            <a:ext cx="524827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8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A07DE-1C2A-4507-B5BC-B4E663763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sz="3600" b="1" dirty="0"/>
            </a:br>
            <a:r>
              <a:rPr lang="en-US" sz="3600" b="1" dirty="0">
                <a:solidFill>
                  <a:srgbClr val="C00000"/>
                </a:solidFill>
              </a:rPr>
              <a:t>4. </a:t>
            </a:r>
            <a:r>
              <a:rPr lang="en-US" sz="3600" b="1" dirty="0" err="1">
                <a:solidFill>
                  <a:srgbClr val="C00000"/>
                </a:solidFill>
              </a:rPr>
              <a:t>Kĩ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thuật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thực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hành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phép</a:t>
            </a:r>
            <a:r>
              <a:rPr lang="en-US" sz="3600" b="1" dirty="0">
                <a:solidFill>
                  <a:srgbClr val="C00000"/>
                </a:solidFill>
              </a:rPr>
              <a:t> chia </a:t>
            </a:r>
            <a:r>
              <a:rPr lang="en-US" sz="3600" b="1" dirty="0" err="1">
                <a:solidFill>
                  <a:srgbClr val="C00000"/>
                </a:solidFill>
              </a:rPr>
              <a:t>cho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số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có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hai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chữ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số</a:t>
            </a:r>
            <a:br>
              <a:rPr lang="en-US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9777-B2FF-4E2B-BD09-1CC9DF516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2590800" cy="39624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 err="1"/>
              <a:t>Dùng</a:t>
            </a:r>
            <a:r>
              <a:rPr lang="en-US" sz="2400" b="1" dirty="0"/>
              <a:t> </a:t>
            </a:r>
            <a:r>
              <a:rPr lang="en-US" sz="2400" b="1" dirty="0" err="1"/>
              <a:t>kĩ</a:t>
            </a:r>
            <a:r>
              <a:rPr lang="en-US" sz="2400" b="1" dirty="0"/>
              <a:t> </a:t>
            </a:r>
            <a:r>
              <a:rPr lang="en-US" sz="2400" b="1" dirty="0" err="1"/>
              <a:t>thuật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tròn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để</a:t>
            </a:r>
            <a:r>
              <a:rPr lang="en-US" sz="2400" b="1" dirty="0"/>
              <a:t> </a:t>
            </a:r>
            <a:r>
              <a:rPr lang="en-US" sz="2400" b="1" dirty="0" err="1"/>
              <a:t>đưa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phép</a:t>
            </a:r>
            <a:r>
              <a:rPr lang="en-US" sz="2400" b="1" dirty="0"/>
              <a:t> chia </a:t>
            </a:r>
            <a:r>
              <a:rPr lang="en-US" sz="2400" b="1" dirty="0" err="1"/>
              <a:t>cho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chữ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phép</a:t>
            </a:r>
            <a:r>
              <a:rPr lang="en-US" sz="2400" b="1" dirty="0"/>
              <a:t> chia </a:t>
            </a:r>
            <a:r>
              <a:rPr lang="en-US" sz="2400" b="1" dirty="0" err="1"/>
              <a:t>cho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1 </a:t>
            </a:r>
            <a:r>
              <a:rPr lang="en-US" sz="2400" b="1" dirty="0" err="1"/>
              <a:t>chữ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>
                <a:sym typeface="Wingdings" panose="05000000000000000000" pitchFamily="2" charset="2"/>
              </a:rPr>
              <a:t> </a:t>
            </a:r>
            <a:r>
              <a:rPr lang="en-US" sz="2400" b="1" dirty="0" err="1">
                <a:sym typeface="Wingdings" panose="05000000000000000000" pitchFamily="2" charset="2"/>
              </a:rPr>
              <a:t>khắc</a:t>
            </a:r>
            <a:r>
              <a:rPr lang="en-US" sz="2400" b="1" dirty="0"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ym typeface="Wingdings" panose="05000000000000000000" pitchFamily="2" charset="2"/>
              </a:rPr>
              <a:t>phục</a:t>
            </a:r>
            <a:r>
              <a:rPr lang="en-US" sz="2400" b="1" dirty="0"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ym typeface="Wingdings" panose="05000000000000000000" pitchFamily="2" charset="2"/>
              </a:rPr>
              <a:t>khó</a:t>
            </a:r>
            <a:r>
              <a:rPr lang="en-US" sz="2400" b="1" dirty="0"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ym typeface="Wingdings" panose="05000000000000000000" pitchFamily="2" charset="2"/>
              </a:rPr>
              <a:t>khăn</a:t>
            </a:r>
            <a:r>
              <a:rPr lang="en-US" sz="2400" b="1" dirty="0">
                <a:sym typeface="Wingdings" panose="05000000000000000000" pitchFamily="2" charset="2"/>
              </a:rPr>
              <a:t> HS </a:t>
            </a:r>
            <a:r>
              <a:rPr lang="en-US" sz="2400" b="1" dirty="0" err="1">
                <a:sym typeface="Wingdings" panose="05000000000000000000" pitchFamily="2" charset="2"/>
              </a:rPr>
              <a:t>thường</a:t>
            </a:r>
            <a:r>
              <a:rPr lang="en-US" sz="2400" b="1" dirty="0"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ym typeface="Wingdings" panose="05000000000000000000" pitchFamily="2" charset="2"/>
              </a:rPr>
              <a:t>gặp</a:t>
            </a:r>
            <a:r>
              <a:rPr lang="en-US" sz="2400" b="1" dirty="0"/>
              <a:t>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289D06-CC34-458F-87B7-A95999400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447800"/>
            <a:ext cx="5638799" cy="53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1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F8EB4-68FA-4A7B-9C6F-61E5186C7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5. </a:t>
            </a:r>
            <a:r>
              <a:rPr lang="en-US" sz="2800" b="1" dirty="0" err="1">
                <a:solidFill>
                  <a:srgbClr val="C00000"/>
                </a:solidFill>
              </a:rPr>
              <a:t>Hình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thành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quy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tắc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nhân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hai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phân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số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1770F2-7DCA-4C84-9F16-AB4BE0021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914400"/>
            <a:ext cx="5924550" cy="54255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E6BBCB-CF9B-43D5-B2E9-AF461155CD73}"/>
              </a:ext>
            </a:extLst>
          </p:cNvPr>
          <p:cNvSpPr txBox="1"/>
          <p:nvPr/>
        </p:nvSpPr>
        <p:spPr>
          <a:xfrm>
            <a:off x="381000" y="990600"/>
            <a:ext cx="2209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Bằng</a:t>
            </a:r>
            <a:r>
              <a:rPr lang="en-US" sz="2400" b="1" dirty="0"/>
              <a:t> </a:t>
            </a:r>
            <a:r>
              <a:rPr lang="en-US" sz="2400" b="1" dirty="0" err="1"/>
              <a:t>cách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tích</a:t>
            </a:r>
            <a:r>
              <a:rPr lang="en-US" sz="2400" b="1" dirty="0"/>
              <a:t> </a:t>
            </a:r>
            <a:r>
              <a:rPr lang="en-US" sz="2400" b="1" dirty="0" err="1"/>
              <a:t>trên</a:t>
            </a:r>
            <a:r>
              <a:rPr lang="en-US" sz="2400" b="1" dirty="0"/>
              <a:t>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ảnh</a:t>
            </a:r>
            <a:r>
              <a:rPr lang="en-US" sz="2400" b="1" dirty="0"/>
              <a:t> </a:t>
            </a:r>
            <a:r>
              <a:rPr lang="en-US" sz="2400" b="1" dirty="0" err="1"/>
              <a:t>trực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, </a:t>
            </a:r>
            <a:r>
              <a:rPr lang="en-US" sz="2400" b="1" dirty="0" err="1"/>
              <a:t>dẫn</a:t>
            </a:r>
            <a:r>
              <a:rPr lang="en-US" sz="2400" b="1" dirty="0"/>
              <a:t> </a:t>
            </a:r>
            <a:r>
              <a:rPr lang="en-US" sz="2400" b="1" dirty="0" err="1"/>
              <a:t>dắt</a:t>
            </a:r>
            <a:r>
              <a:rPr lang="en-US" sz="2400" b="1" dirty="0"/>
              <a:t> HS </a:t>
            </a:r>
            <a:r>
              <a:rPr lang="en-US" sz="2400" b="1" dirty="0" err="1"/>
              <a:t>tìm</a:t>
            </a:r>
            <a:r>
              <a:rPr lang="en-US" sz="2400" b="1" dirty="0"/>
              <a:t> ra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, </a:t>
            </a:r>
            <a:r>
              <a:rPr lang="en-US" sz="2400" b="1" dirty="0" err="1"/>
              <a:t>tránh</a:t>
            </a:r>
            <a:r>
              <a:rPr lang="en-US" sz="2400" b="1" dirty="0"/>
              <a:t> </a:t>
            </a:r>
            <a:r>
              <a:rPr lang="en-US" sz="2400" b="1" dirty="0" err="1"/>
              <a:t>sự</a:t>
            </a:r>
            <a:r>
              <a:rPr lang="en-US" sz="2400" b="1" dirty="0"/>
              <a:t> </a:t>
            </a:r>
            <a:r>
              <a:rPr lang="en-US" sz="2400" b="1" dirty="0" err="1"/>
              <a:t>áp</a:t>
            </a:r>
            <a:r>
              <a:rPr lang="en-US" sz="2400" b="1" dirty="0"/>
              <a:t> </a:t>
            </a:r>
            <a:r>
              <a:rPr lang="en-US" sz="2400" b="1" dirty="0" err="1"/>
              <a:t>đặt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7575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F8EB4-68FA-4A7B-9C6F-61E5186C7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6. </a:t>
            </a:r>
            <a:r>
              <a:rPr lang="en-US" sz="2800" b="1" dirty="0" err="1">
                <a:solidFill>
                  <a:srgbClr val="C00000"/>
                </a:solidFill>
              </a:rPr>
              <a:t>Hình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thành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quy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tắc</a:t>
            </a:r>
            <a:r>
              <a:rPr lang="en-US" sz="2800" b="1" dirty="0">
                <a:solidFill>
                  <a:srgbClr val="C00000"/>
                </a:solidFill>
              </a:rPr>
              <a:t> chia </a:t>
            </a:r>
            <a:r>
              <a:rPr lang="en-US" sz="2800" b="1" dirty="0" err="1">
                <a:solidFill>
                  <a:srgbClr val="C00000"/>
                </a:solidFill>
              </a:rPr>
              <a:t>hai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phân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số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E6BBCB-CF9B-43D5-B2E9-AF461155CD73}"/>
              </a:ext>
            </a:extLst>
          </p:cNvPr>
          <p:cNvSpPr txBox="1"/>
          <p:nvPr/>
        </p:nvSpPr>
        <p:spPr>
          <a:xfrm>
            <a:off x="381000" y="990600"/>
            <a:ext cx="2209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Bằng</a:t>
            </a:r>
            <a:r>
              <a:rPr lang="en-US" sz="2400" b="1" dirty="0"/>
              <a:t> </a:t>
            </a:r>
            <a:r>
              <a:rPr lang="en-US" sz="2400" b="1" dirty="0" err="1"/>
              <a:t>cách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tích</a:t>
            </a:r>
            <a:r>
              <a:rPr lang="en-US" sz="2400" b="1" dirty="0"/>
              <a:t> </a:t>
            </a:r>
            <a:r>
              <a:rPr lang="en-US" sz="2400" b="1" dirty="0" err="1"/>
              <a:t>trên</a:t>
            </a:r>
            <a:r>
              <a:rPr lang="en-US" sz="2400" b="1" dirty="0"/>
              <a:t>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ảnh</a:t>
            </a:r>
            <a:r>
              <a:rPr lang="en-US" sz="2400" b="1" dirty="0"/>
              <a:t> </a:t>
            </a:r>
            <a:r>
              <a:rPr lang="en-US" sz="2400" b="1" dirty="0" err="1"/>
              <a:t>trực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, </a:t>
            </a:r>
            <a:r>
              <a:rPr lang="en-US" sz="2400" b="1" dirty="0" err="1"/>
              <a:t>dẫn</a:t>
            </a:r>
            <a:r>
              <a:rPr lang="en-US" sz="2400" b="1" dirty="0"/>
              <a:t> </a:t>
            </a:r>
            <a:r>
              <a:rPr lang="en-US" sz="2400" b="1" dirty="0" err="1"/>
              <a:t>dắt</a:t>
            </a:r>
            <a:r>
              <a:rPr lang="en-US" sz="2400" b="1" dirty="0"/>
              <a:t> HS </a:t>
            </a:r>
            <a:r>
              <a:rPr lang="en-US" sz="2400" b="1" dirty="0" err="1"/>
              <a:t>tìm</a:t>
            </a:r>
            <a:r>
              <a:rPr lang="en-US" sz="2400" b="1" dirty="0"/>
              <a:t> ra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chia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, </a:t>
            </a:r>
            <a:r>
              <a:rPr lang="en-US" sz="2400" b="1" dirty="0" err="1"/>
              <a:t>tránh</a:t>
            </a:r>
            <a:r>
              <a:rPr lang="en-US" sz="2400" b="1" dirty="0"/>
              <a:t> </a:t>
            </a:r>
            <a:r>
              <a:rPr lang="en-US" sz="2400" b="1" dirty="0" err="1"/>
              <a:t>sự</a:t>
            </a:r>
            <a:r>
              <a:rPr lang="en-US" sz="2400" b="1" dirty="0"/>
              <a:t> </a:t>
            </a:r>
            <a:r>
              <a:rPr lang="en-US" sz="2400" b="1" dirty="0" err="1"/>
              <a:t>áp</a:t>
            </a:r>
            <a:r>
              <a:rPr lang="en-US" sz="2400" b="1" dirty="0"/>
              <a:t> </a:t>
            </a:r>
            <a:r>
              <a:rPr lang="en-US" sz="2400" b="1" dirty="0" err="1"/>
              <a:t>đặt</a:t>
            </a:r>
            <a:endParaRPr lang="en-US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266443-37B3-4DFE-878D-DF3D86A85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886956"/>
            <a:ext cx="5452522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2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8E0D38-9977-4410-B4B5-3672C234C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86" y="1582341"/>
            <a:ext cx="4709353" cy="191055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772C1BD-0328-47F9-90D0-C9E266E1A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br>
              <a:rPr lang="en-US" sz="2400" b="1" dirty="0"/>
            </a:br>
            <a:r>
              <a:rPr lang="en-US" sz="2400" b="1" dirty="0">
                <a:solidFill>
                  <a:srgbClr val="C00000"/>
                </a:solidFill>
              </a:rPr>
              <a:t>7. </a:t>
            </a:r>
            <a:r>
              <a:rPr lang="en-US" sz="2400" b="1" dirty="0" err="1">
                <a:solidFill>
                  <a:srgbClr val="C00000"/>
                </a:solidFill>
              </a:rPr>
              <a:t>Tích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hợp</a:t>
            </a:r>
            <a:r>
              <a:rPr lang="en-US" sz="2400" b="1" dirty="0">
                <a:solidFill>
                  <a:srgbClr val="C00000"/>
                </a:solidFill>
              </a:rPr>
              <a:t> GD </a:t>
            </a:r>
            <a:r>
              <a:rPr lang="en-US" sz="2400" b="1" dirty="0" err="1">
                <a:solidFill>
                  <a:srgbClr val="C00000"/>
                </a:solidFill>
              </a:rPr>
              <a:t>môi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trường</a:t>
            </a:r>
            <a:r>
              <a:rPr lang="en-US" sz="2400" b="1" dirty="0">
                <a:solidFill>
                  <a:srgbClr val="C00000"/>
                </a:solidFill>
              </a:rPr>
              <a:t>, 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 err="1">
                <a:solidFill>
                  <a:srgbClr val="C00000"/>
                </a:solidFill>
              </a:rPr>
              <a:t>thể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thao</a:t>
            </a:r>
            <a:r>
              <a:rPr lang="en-US" sz="2400" b="1" dirty="0">
                <a:solidFill>
                  <a:srgbClr val="C00000"/>
                </a:solidFill>
              </a:rPr>
              <a:t>, </a:t>
            </a:r>
            <a:r>
              <a:rPr lang="en-US" sz="2400" b="1" dirty="0" err="1">
                <a:solidFill>
                  <a:srgbClr val="C00000"/>
                </a:solidFill>
              </a:rPr>
              <a:t>quyền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trẻ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em</a:t>
            </a:r>
            <a:r>
              <a:rPr lang="en-US" sz="2400" b="1" dirty="0">
                <a:solidFill>
                  <a:srgbClr val="C00000"/>
                </a:solidFill>
              </a:rPr>
              <a:t>, 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 err="1">
                <a:solidFill>
                  <a:srgbClr val="C00000"/>
                </a:solidFill>
              </a:rPr>
              <a:t>quan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tâm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người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khuyết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tật</a:t>
            </a:r>
            <a:r>
              <a:rPr lang="en-US" sz="2400" b="1" dirty="0">
                <a:solidFill>
                  <a:srgbClr val="C00000"/>
                </a:solidFill>
              </a:rPr>
              <a:t>:</a:t>
            </a:r>
            <a:br>
              <a:rPr lang="en-US" sz="2400" b="1" dirty="0">
                <a:solidFill>
                  <a:srgbClr val="C00000"/>
                </a:solidFill>
              </a:rPr>
            </a:b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F3AEA3-2E98-4729-98D8-8B24FEAAE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657600"/>
            <a:ext cx="4572000" cy="3133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8FD585-5FD2-4FA4-B0EE-6A135E695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589823"/>
            <a:ext cx="3869428" cy="29883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550B14-9745-4D4E-88A7-747908E2AC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022" y="274638"/>
            <a:ext cx="4171950" cy="23017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017AA1-8D60-421D-8745-69566CA147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8812" y="5515632"/>
            <a:ext cx="240982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0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41DC-49EB-4C14-9D95-6F84D9DE5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br>
              <a:rPr lang="en-US" sz="2800" b="1" dirty="0"/>
            </a:br>
            <a:r>
              <a:rPr lang="en-US" sz="2800" b="1" dirty="0">
                <a:solidFill>
                  <a:srgbClr val="C00000"/>
                </a:solidFill>
              </a:rPr>
              <a:t>8. </a:t>
            </a:r>
            <a:r>
              <a:rPr lang="en-US" sz="2800" b="1" dirty="0" err="1">
                <a:solidFill>
                  <a:srgbClr val="C00000"/>
                </a:solidFill>
              </a:rPr>
              <a:t>Sử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dụng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hệ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thống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bóng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nói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  <a:r>
              <a:rPr lang="en-US" sz="2800" b="1" dirty="0" err="1">
                <a:solidFill>
                  <a:srgbClr val="C00000"/>
                </a:solidFill>
              </a:rPr>
              <a:t>bóng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nghĩ</a:t>
            </a:r>
            <a:r>
              <a:rPr lang="en-US" sz="2800" b="1" dirty="0">
                <a:solidFill>
                  <a:srgbClr val="C00000"/>
                </a:solidFill>
              </a:rPr>
              <a:t>: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E66A15-A942-425C-BEF0-6B033BAE1C89}"/>
              </a:ext>
            </a:extLst>
          </p:cNvPr>
          <p:cNvSpPr txBox="1"/>
          <p:nvPr/>
        </p:nvSpPr>
        <p:spPr>
          <a:xfrm>
            <a:off x="514350" y="1261377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a)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nêu</a:t>
            </a:r>
            <a:r>
              <a:rPr lang="en-US" b="1" dirty="0"/>
              <a:t> </a:t>
            </a:r>
            <a:r>
              <a:rPr lang="en-US" b="1" dirty="0" err="1"/>
              <a:t>tình</a:t>
            </a:r>
            <a:r>
              <a:rPr lang="en-US" b="1" dirty="0"/>
              <a:t> </a:t>
            </a:r>
            <a:r>
              <a:rPr lang="en-US" b="1" dirty="0" err="1"/>
              <a:t>huống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vấn</a:t>
            </a:r>
            <a:r>
              <a:rPr lang="en-US" b="1" dirty="0"/>
              <a:t> </a:t>
            </a:r>
            <a:r>
              <a:rPr lang="en-US" b="1" dirty="0" err="1"/>
              <a:t>đề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943318-A3FA-445F-9057-7C09A6B35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261377"/>
            <a:ext cx="3276600" cy="714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849E48-B344-4037-829B-D9397904C292}"/>
              </a:ext>
            </a:extLst>
          </p:cNvPr>
          <p:cNvSpPr txBox="1"/>
          <p:nvPr/>
        </p:nvSpPr>
        <p:spPr>
          <a:xfrm>
            <a:off x="514350" y="2133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b) </a:t>
            </a:r>
            <a:r>
              <a:rPr lang="en-US" b="1" dirty="0" err="1"/>
              <a:t>Chốt</a:t>
            </a:r>
            <a:r>
              <a:rPr lang="en-US" b="1" dirty="0"/>
              <a:t> </a:t>
            </a:r>
            <a:r>
              <a:rPr lang="en-US" b="1" dirty="0" err="1"/>
              <a:t>lại</a:t>
            </a:r>
            <a:r>
              <a:rPr lang="en-US" b="1" dirty="0"/>
              <a:t> </a:t>
            </a:r>
            <a:r>
              <a:rPr lang="en-US" b="1" dirty="0" err="1"/>
              <a:t>quy</a:t>
            </a:r>
            <a:r>
              <a:rPr lang="en-US" b="1" dirty="0"/>
              <a:t> </a:t>
            </a:r>
            <a:r>
              <a:rPr lang="en-US" b="1" dirty="0" err="1"/>
              <a:t>tắc</a:t>
            </a:r>
            <a:r>
              <a:rPr lang="en-US" b="1" dirty="0"/>
              <a:t> </a:t>
            </a:r>
            <a:r>
              <a:rPr lang="en-US" b="1" dirty="0" err="1"/>
              <a:t>thực</a:t>
            </a:r>
            <a:r>
              <a:rPr lang="en-US" b="1" dirty="0"/>
              <a:t> </a:t>
            </a:r>
            <a:r>
              <a:rPr lang="en-US" b="1" dirty="0" err="1"/>
              <a:t>hành</a:t>
            </a:r>
            <a:r>
              <a:rPr lang="en-US" b="1" dirty="0"/>
              <a:t> </a:t>
            </a:r>
            <a:r>
              <a:rPr lang="en-US" b="1" dirty="0" err="1"/>
              <a:t>tính</a:t>
            </a:r>
            <a:r>
              <a:rPr lang="en-US" b="1" dirty="0"/>
              <a:t> </a:t>
            </a:r>
            <a:r>
              <a:rPr lang="en-US" b="1" dirty="0" err="1"/>
              <a:t>toán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716B91-D500-413E-BD44-DBEE48329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219200"/>
            <a:ext cx="1581150" cy="2286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200D91-3020-4186-83BC-8904A9B7609F}"/>
              </a:ext>
            </a:extLst>
          </p:cNvPr>
          <p:cNvSpPr txBox="1"/>
          <p:nvPr/>
        </p:nvSpPr>
        <p:spPr>
          <a:xfrm>
            <a:off x="496421" y="3011269"/>
            <a:ext cx="2419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c) </a:t>
            </a:r>
            <a:r>
              <a:rPr lang="en-US" b="1" dirty="0" err="1"/>
              <a:t>Gợi</a:t>
            </a:r>
            <a:r>
              <a:rPr lang="en-US" b="1" dirty="0"/>
              <a:t> ý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bước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quy</a:t>
            </a:r>
            <a:r>
              <a:rPr lang="en-US" b="1" dirty="0"/>
              <a:t> </a:t>
            </a:r>
            <a:r>
              <a:rPr lang="en-US" b="1" dirty="0" err="1"/>
              <a:t>trình</a:t>
            </a:r>
            <a:r>
              <a:rPr lang="en-US" b="1" dirty="0"/>
              <a:t> </a:t>
            </a:r>
            <a:r>
              <a:rPr lang="en-US" b="1" dirty="0" err="1"/>
              <a:t>tính</a:t>
            </a:r>
            <a:r>
              <a:rPr lang="en-US" b="1" dirty="0"/>
              <a:t> </a:t>
            </a:r>
            <a:r>
              <a:rPr lang="en-US" b="1" dirty="0" err="1"/>
              <a:t>toán</a:t>
            </a: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2CCAEB-D183-4394-8C4C-2536CAF3B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890" y="2233315"/>
            <a:ext cx="1800225" cy="1657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472B92-5425-4074-8738-7478C365B3CC}"/>
              </a:ext>
            </a:extLst>
          </p:cNvPr>
          <p:cNvSpPr txBox="1"/>
          <p:nvPr/>
        </p:nvSpPr>
        <p:spPr>
          <a:xfrm>
            <a:off x="510723" y="3828825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d) </a:t>
            </a:r>
            <a:r>
              <a:rPr lang="en-US" b="1" dirty="0" err="1"/>
              <a:t>Cung</a:t>
            </a:r>
            <a:r>
              <a:rPr lang="en-US" b="1" dirty="0"/>
              <a:t> </a:t>
            </a:r>
            <a:r>
              <a:rPr lang="en-US" b="1" dirty="0" err="1"/>
              <a:t>cấp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dữ</a:t>
            </a:r>
            <a:r>
              <a:rPr lang="en-US" b="1" dirty="0"/>
              <a:t> </a:t>
            </a:r>
            <a:r>
              <a:rPr lang="en-US" b="1" dirty="0" err="1"/>
              <a:t>liệu</a:t>
            </a:r>
            <a:r>
              <a:rPr lang="en-US" b="1" dirty="0"/>
              <a:t> </a:t>
            </a:r>
            <a:r>
              <a:rPr lang="en-US" b="1" dirty="0" err="1"/>
              <a:t>cho</a:t>
            </a:r>
            <a:r>
              <a:rPr lang="en-US" b="1" dirty="0"/>
              <a:t> </a:t>
            </a:r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/>
              <a:t>toán</a:t>
            </a: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9C58C6-94B7-4AE0-93C4-FEE1E47C70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753" y="4774716"/>
            <a:ext cx="3318641" cy="16438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088AFD-D759-4579-8F8E-74F466072A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4482" y="4272649"/>
            <a:ext cx="463867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1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29889-A308-461D-8C69-B4570B877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br>
              <a:rPr lang="en-US" sz="2800" b="1" dirty="0"/>
            </a:br>
            <a:r>
              <a:rPr lang="en-US" sz="2800" b="1" dirty="0">
                <a:solidFill>
                  <a:srgbClr val="C00000"/>
                </a:solidFill>
              </a:rPr>
              <a:t>9. </a:t>
            </a:r>
            <a:r>
              <a:rPr lang="en-US" sz="2800" b="1" dirty="0" err="1">
                <a:solidFill>
                  <a:srgbClr val="C00000"/>
                </a:solidFill>
              </a:rPr>
              <a:t>Gợi</a:t>
            </a:r>
            <a:r>
              <a:rPr lang="en-US" sz="2800" b="1" dirty="0">
                <a:solidFill>
                  <a:srgbClr val="C00000"/>
                </a:solidFill>
              </a:rPr>
              <a:t> ý </a:t>
            </a:r>
            <a:r>
              <a:rPr lang="en-US" sz="2800" b="1" dirty="0" err="1">
                <a:solidFill>
                  <a:srgbClr val="C00000"/>
                </a:solidFill>
              </a:rPr>
              <a:t>một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số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trò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chơi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để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học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toán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40ED2D-5A6D-45B0-82A9-088E37765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76" y="1011621"/>
            <a:ext cx="3720856" cy="2619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EB7C6D-F3D5-4CD7-8336-0CB727FEE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425" y="1219200"/>
            <a:ext cx="4524375" cy="1476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8E34CD-C94A-4551-9082-8FF74A029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250" y="2939941"/>
            <a:ext cx="4629150" cy="1819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D0C9E2-C3EC-4BC9-9AA4-FCD25B33F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0" y="4421898"/>
            <a:ext cx="4029075" cy="195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3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B7727-EAB4-4FF8-9F1E-4C490A9A1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1432"/>
            <a:ext cx="8229600" cy="566631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C.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Mới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về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hình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thức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C6F02-0AD3-481B-9E37-A59BBD959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25199"/>
            <a:ext cx="8229600" cy="560096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400" b="1" dirty="0" err="1">
                <a:solidFill>
                  <a:srgbClr val="C00000"/>
                </a:solidFill>
              </a:rPr>
              <a:t>Hình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ảnh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các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dân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tộc</a:t>
            </a:r>
            <a:r>
              <a:rPr lang="en-US" sz="2400" b="1" dirty="0">
                <a:solidFill>
                  <a:srgbClr val="C00000"/>
                </a:solidFill>
              </a:rPr>
              <a:t>,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      </a:t>
            </a:r>
            <a:r>
              <a:rPr lang="en-US" sz="2400" b="1" dirty="0" err="1">
                <a:solidFill>
                  <a:srgbClr val="C00000"/>
                </a:solidFill>
              </a:rPr>
              <a:t>các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vùng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miền</a:t>
            </a:r>
            <a:r>
              <a:rPr lang="en-US" sz="2400" b="1" dirty="0">
                <a:solidFill>
                  <a:srgbClr val="C00000"/>
                </a:solidFill>
              </a:rPr>
              <a:t>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CDC133-F0FF-4BE0-9C70-8216A929A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525200"/>
            <a:ext cx="4429125" cy="2753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750632-4742-47F1-8B1F-E7B209E8C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328130"/>
            <a:ext cx="3009900" cy="42017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8A06E8-8E7E-4A3D-A244-92FF89470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9287" y="3339128"/>
            <a:ext cx="2458438" cy="18491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F66C25-61ED-403F-A29C-8EEC33D8E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2591" y="5292081"/>
            <a:ext cx="5486437" cy="133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7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F23FD-0354-4D48-8DBE-AA3334DC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ĐỊNH HƯỚNG BIÊN SOẠN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120CA-7A93-472B-8047-36394325D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b="1" dirty="0" err="1">
                <a:solidFill>
                  <a:srgbClr val="FF0000"/>
                </a:solidFill>
              </a:rPr>
              <a:t>Cố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gắng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khai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thác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những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ưu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điểm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của</a:t>
            </a:r>
            <a:r>
              <a:rPr lang="en-US" b="1" dirty="0">
                <a:solidFill>
                  <a:srgbClr val="FF0000"/>
                </a:solidFill>
              </a:rPr>
              <a:t> SGK </a:t>
            </a:r>
            <a:r>
              <a:rPr lang="en-US" b="1" dirty="0" err="1">
                <a:solidFill>
                  <a:srgbClr val="FF0000"/>
                </a:solidFill>
              </a:rPr>
              <a:t>Toán</a:t>
            </a:r>
            <a:r>
              <a:rPr lang="en-US" b="1" dirty="0">
                <a:solidFill>
                  <a:srgbClr val="FF0000"/>
                </a:solidFill>
              </a:rPr>
              <a:t> 1, </a:t>
            </a:r>
            <a:r>
              <a:rPr lang="en-US" b="1" dirty="0" err="1">
                <a:solidFill>
                  <a:srgbClr val="FF0000"/>
                </a:solidFill>
              </a:rPr>
              <a:t>Toán</a:t>
            </a:r>
            <a:r>
              <a:rPr lang="en-US" b="1" dirty="0">
                <a:solidFill>
                  <a:srgbClr val="FF0000"/>
                </a:solidFill>
              </a:rPr>
              <a:t> 2, </a:t>
            </a:r>
            <a:r>
              <a:rPr lang="en-US" b="1" dirty="0" err="1">
                <a:solidFill>
                  <a:srgbClr val="FF0000"/>
                </a:solidFill>
              </a:rPr>
              <a:t>Toán</a:t>
            </a:r>
            <a:r>
              <a:rPr lang="en-US" b="1" dirty="0">
                <a:solidFill>
                  <a:srgbClr val="FF0000"/>
                </a:solidFill>
              </a:rPr>
              <a:t> 3 </a:t>
            </a:r>
            <a:r>
              <a:rPr lang="en-US" b="1" dirty="0" err="1">
                <a:solidFill>
                  <a:srgbClr val="FF0000"/>
                </a:solidFill>
              </a:rPr>
              <a:t>và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Toán</a:t>
            </a:r>
            <a:r>
              <a:rPr lang="en-US" b="1" dirty="0">
                <a:solidFill>
                  <a:srgbClr val="FF0000"/>
                </a:solidFill>
              </a:rPr>
              <a:t> 4 </a:t>
            </a:r>
            <a:r>
              <a:rPr lang="en-US" b="1" dirty="0" err="1">
                <a:solidFill>
                  <a:srgbClr val="FF0000"/>
                </a:solidFill>
              </a:rPr>
              <a:t>đã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đang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sử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dụng</a:t>
            </a:r>
            <a:r>
              <a:rPr lang="en-US" b="1" dirty="0">
                <a:solidFill>
                  <a:srgbClr val="FF0000"/>
                </a:solidFill>
              </a:rPr>
              <a:t> ở </a:t>
            </a:r>
            <a:r>
              <a:rPr lang="en-US" b="1" dirty="0" err="1">
                <a:solidFill>
                  <a:srgbClr val="FF0000"/>
                </a:solidFill>
              </a:rPr>
              <a:t>Việt</a:t>
            </a:r>
            <a:r>
              <a:rPr lang="en-US" b="1" dirty="0">
                <a:solidFill>
                  <a:srgbClr val="FF0000"/>
                </a:solidFill>
              </a:rPr>
              <a:t> Nam, </a:t>
            </a:r>
            <a:r>
              <a:rPr lang="en-US" b="1" dirty="0" err="1">
                <a:solidFill>
                  <a:srgbClr val="FF0000"/>
                </a:solidFill>
              </a:rPr>
              <a:t>đồng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thời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khắc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phục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hạn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chế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trong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các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bộ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sách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đó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r>
              <a:rPr lang="en-US" b="1" dirty="0" err="1">
                <a:solidFill>
                  <a:srgbClr val="FF0000"/>
                </a:solidFill>
              </a:rPr>
              <a:t>Tham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khảo</a:t>
            </a:r>
            <a:r>
              <a:rPr lang="en-US" b="1" dirty="0">
                <a:solidFill>
                  <a:srgbClr val="FF0000"/>
                </a:solidFill>
              </a:rPr>
              <a:t> SGK </a:t>
            </a:r>
            <a:r>
              <a:rPr lang="en-US" b="1" dirty="0" err="1">
                <a:solidFill>
                  <a:srgbClr val="FF0000"/>
                </a:solidFill>
              </a:rPr>
              <a:t>một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nước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b="1" dirty="0" err="1">
                <a:cs typeface="Arial" pitchFamily="34" charset="0"/>
              </a:rPr>
              <a:t>Đảm</a:t>
            </a:r>
            <a:r>
              <a:rPr lang="en-US" b="1" dirty="0">
                <a:cs typeface="Arial" pitchFamily="34" charset="0"/>
              </a:rPr>
              <a:t> </a:t>
            </a:r>
            <a:r>
              <a:rPr lang="en-US" b="1" dirty="0" err="1">
                <a:cs typeface="Arial" pitchFamily="34" charset="0"/>
              </a:rPr>
              <a:t>bảo</a:t>
            </a:r>
            <a:r>
              <a:rPr lang="en-US" b="1" dirty="0">
                <a:cs typeface="Arial" pitchFamily="34" charset="0"/>
              </a:rPr>
              <a:t> </a:t>
            </a:r>
            <a:r>
              <a:rPr lang="en-US" b="1" dirty="0" err="1">
                <a:cs typeface="Arial" pitchFamily="34" charset="0"/>
              </a:rPr>
              <a:t>tính</a:t>
            </a:r>
            <a:r>
              <a:rPr lang="en-US" b="1" dirty="0">
                <a:cs typeface="Arial" pitchFamily="34" charset="0"/>
              </a:rPr>
              <a:t> </a:t>
            </a:r>
            <a:r>
              <a:rPr lang="en-US" b="1" dirty="0" err="1">
                <a:cs typeface="Arial" pitchFamily="34" charset="0"/>
              </a:rPr>
              <a:t>kế</a:t>
            </a:r>
            <a:r>
              <a:rPr lang="en-US" b="1" dirty="0">
                <a:cs typeface="Arial" pitchFamily="34" charset="0"/>
              </a:rPr>
              <a:t> </a:t>
            </a:r>
            <a:r>
              <a:rPr lang="en-US" b="1" dirty="0" err="1">
                <a:cs typeface="Arial" pitchFamily="34" charset="0"/>
              </a:rPr>
              <a:t>thừa</a:t>
            </a:r>
            <a:r>
              <a:rPr lang="en-US" b="1" dirty="0">
                <a:cs typeface="Arial" pitchFamily="34" charset="0"/>
              </a:rPr>
              <a:t>, </a:t>
            </a:r>
            <a:r>
              <a:rPr lang="en-US" b="1" dirty="0" err="1">
                <a:cs typeface="Arial" pitchFamily="34" charset="0"/>
              </a:rPr>
              <a:t>nhất</a:t>
            </a:r>
            <a:r>
              <a:rPr lang="en-US" b="1" dirty="0">
                <a:cs typeface="Arial" pitchFamily="34" charset="0"/>
              </a:rPr>
              <a:t> </a:t>
            </a:r>
            <a:r>
              <a:rPr lang="en-US" b="1" dirty="0" err="1">
                <a:cs typeface="Arial" pitchFamily="34" charset="0"/>
              </a:rPr>
              <a:t>quán</a:t>
            </a:r>
            <a:r>
              <a:rPr lang="en-US" b="1" dirty="0">
                <a:cs typeface="Arial" pitchFamily="34" charset="0"/>
              </a:rPr>
              <a:t> </a:t>
            </a:r>
            <a:r>
              <a:rPr lang="en-US" b="1" dirty="0" err="1">
                <a:cs typeface="Arial" pitchFamily="34" charset="0"/>
              </a:rPr>
              <a:t>về</a:t>
            </a:r>
            <a:r>
              <a:rPr lang="en-US" b="1" dirty="0">
                <a:cs typeface="Arial" pitchFamily="34" charset="0"/>
              </a:rPr>
              <a:t> </a:t>
            </a:r>
            <a:r>
              <a:rPr lang="en-US" b="1" dirty="0" err="1">
                <a:cs typeface="Arial" pitchFamily="34" charset="0"/>
              </a:rPr>
              <a:t>cấu</a:t>
            </a:r>
            <a:r>
              <a:rPr lang="en-US" b="1" dirty="0">
                <a:cs typeface="Arial" pitchFamily="34" charset="0"/>
              </a:rPr>
              <a:t> </a:t>
            </a:r>
            <a:r>
              <a:rPr lang="en-US" b="1" dirty="0" err="1">
                <a:cs typeface="Arial" pitchFamily="34" charset="0"/>
              </a:rPr>
              <a:t>trúc</a:t>
            </a:r>
            <a:r>
              <a:rPr lang="en-US" b="1" dirty="0">
                <a:cs typeface="Arial" pitchFamily="34" charset="0"/>
              </a:rPr>
              <a:t>, </a:t>
            </a:r>
            <a:r>
              <a:rPr lang="en-US" b="1" dirty="0" err="1">
                <a:cs typeface="Arial" pitchFamily="34" charset="0"/>
              </a:rPr>
              <a:t>cách</a:t>
            </a:r>
            <a:r>
              <a:rPr lang="en-US" b="1" dirty="0">
                <a:cs typeface="Arial" pitchFamily="34" charset="0"/>
              </a:rPr>
              <a:t> </a:t>
            </a:r>
            <a:r>
              <a:rPr lang="en-US" b="1" dirty="0" err="1">
                <a:cs typeface="Arial" pitchFamily="34" charset="0"/>
              </a:rPr>
              <a:t>tiếp</a:t>
            </a:r>
            <a:r>
              <a:rPr lang="en-US" b="1" dirty="0">
                <a:cs typeface="Arial" pitchFamily="34" charset="0"/>
              </a:rPr>
              <a:t> </a:t>
            </a:r>
            <a:r>
              <a:rPr lang="en-US" b="1" dirty="0" err="1">
                <a:cs typeface="Arial" pitchFamily="34" charset="0"/>
              </a:rPr>
              <a:t>cận</a:t>
            </a:r>
            <a:r>
              <a:rPr lang="en-US" b="1" dirty="0">
                <a:cs typeface="Arial" pitchFamily="34" charset="0"/>
              </a:rPr>
              <a:t> </a:t>
            </a:r>
            <a:r>
              <a:rPr lang="en-US" b="1" dirty="0" err="1">
                <a:cs typeface="Arial" pitchFamily="34" charset="0"/>
              </a:rPr>
              <a:t>và</a:t>
            </a:r>
            <a:r>
              <a:rPr lang="en-US" b="1" dirty="0">
                <a:cs typeface="Arial" pitchFamily="34" charset="0"/>
              </a:rPr>
              <a:t> PP </a:t>
            </a:r>
            <a:r>
              <a:rPr lang="en-US" b="1" dirty="0" err="1">
                <a:cs typeface="Arial" pitchFamily="34" charset="0"/>
              </a:rPr>
              <a:t>trình</a:t>
            </a:r>
            <a:r>
              <a:rPr lang="en-US" b="1" dirty="0">
                <a:cs typeface="Arial" pitchFamily="34" charset="0"/>
              </a:rPr>
              <a:t> </a:t>
            </a:r>
            <a:r>
              <a:rPr lang="en-US" b="1" dirty="0" err="1">
                <a:cs typeface="Arial" pitchFamily="34" charset="0"/>
              </a:rPr>
              <a:t>bày</a:t>
            </a:r>
            <a:r>
              <a:rPr lang="en-US" b="1" dirty="0">
                <a:cs typeface="Arial" pitchFamily="34" charset="0"/>
              </a:rPr>
              <a:t> </a:t>
            </a:r>
            <a:r>
              <a:rPr lang="en-US" b="1" dirty="0" err="1">
                <a:cs typeface="Arial" pitchFamily="34" charset="0"/>
              </a:rPr>
              <a:t>với</a:t>
            </a:r>
            <a:r>
              <a:rPr lang="en-US" b="1" dirty="0">
                <a:cs typeface="Arial" pitchFamily="34" charset="0"/>
              </a:rPr>
              <a:t> </a:t>
            </a:r>
            <a:r>
              <a:rPr lang="en-US" b="1" dirty="0" err="1">
                <a:cs typeface="Arial" pitchFamily="34" charset="0"/>
              </a:rPr>
              <a:t>Bộ</a:t>
            </a:r>
            <a:r>
              <a:rPr lang="en-US" b="1" dirty="0">
                <a:cs typeface="Arial" pitchFamily="34" charset="0"/>
              </a:rPr>
              <a:t> SGK </a:t>
            </a:r>
            <a:r>
              <a:rPr lang="en-US" b="1" dirty="0" err="1">
                <a:cs typeface="Arial" pitchFamily="34" charset="0"/>
              </a:rPr>
              <a:t>Toán</a:t>
            </a:r>
            <a:r>
              <a:rPr lang="en-US" b="1" dirty="0">
                <a:cs typeface="Arial" pitchFamily="34" charset="0"/>
              </a:rPr>
              <a:t> 1,  </a:t>
            </a:r>
            <a:r>
              <a:rPr lang="en-US" b="1" dirty="0" err="1">
                <a:cs typeface="Arial" pitchFamily="34" charset="0"/>
              </a:rPr>
              <a:t>Toán</a:t>
            </a:r>
            <a:r>
              <a:rPr lang="en-US" b="1" dirty="0">
                <a:cs typeface="Arial" pitchFamily="34" charset="0"/>
              </a:rPr>
              <a:t> 2 </a:t>
            </a:r>
            <a:r>
              <a:rPr lang="en-US" b="1" dirty="0" err="1">
                <a:cs typeface="Arial" pitchFamily="34" charset="0"/>
              </a:rPr>
              <a:t>Toán</a:t>
            </a:r>
            <a:r>
              <a:rPr lang="en-US" b="1" dirty="0">
                <a:cs typeface="Arial" pitchFamily="34" charset="0"/>
              </a:rPr>
              <a:t> 3 </a:t>
            </a:r>
            <a:r>
              <a:rPr lang="en-US" b="1" dirty="0" err="1">
                <a:cs typeface="Arial" pitchFamily="34" charset="0"/>
              </a:rPr>
              <a:t>Bình</a:t>
            </a:r>
            <a:r>
              <a:rPr lang="en-US" b="1" dirty="0">
                <a:cs typeface="Arial" pitchFamily="34" charset="0"/>
              </a:rPr>
              <a:t> Minh </a:t>
            </a:r>
            <a:r>
              <a:rPr lang="en-US" b="1" dirty="0" err="1">
                <a:cs typeface="Arial" pitchFamily="34" charset="0"/>
              </a:rPr>
              <a:t>của</a:t>
            </a:r>
            <a:r>
              <a:rPr lang="en-US" b="1" dirty="0">
                <a:cs typeface="Arial" pitchFamily="34" charset="0"/>
              </a:rPr>
              <a:t> </a:t>
            </a:r>
            <a:r>
              <a:rPr lang="en-US" b="1" dirty="0" err="1">
                <a:cs typeface="Arial" pitchFamily="34" charset="0"/>
              </a:rPr>
              <a:t>nhóm</a:t>
            </a:r>
            <a:r>
              <a:rPr lang="en-US" b="1" dirty="0">
                <a:cs typeface="Arial" pitchFamily="34" charset="0"/>
              </a:rPr>
              <a:t> </a:t>
            </a:r>
            <a:r>
              <a:rPr lang="en-US" b="1" dirty="0" err="1">
                <a:cs typeface="Arial" pitchFamily="34" charset="0"/>
              </a:rPr>
              <a:t>tác</a:t>
            </a:r>
            <a:r>
              <a:rPr lang="en-US" b="1" dirty="0">
                <a:cs typeface="Arial" pitchFamily="34" charset="0"/>
              </a:rPr>
              <a:t> </a:t>
            </a:r>
            <a:r>
              <a:rPr lang="en-US" b="1" dirty="0" err="1">
                <a:cs typeface="Arial" pitchFamily="34" charset="0"/>
              </a:rPr>
              <a:t>giả</a:t>
            </a:r>
            <a:r>
              <a:rPr lang="en-US" b="1" dirty="0">
                <a:cs typeface="Arial" pitchFamily="34" charset="0"/>
              </a:rPr>
              <a:t> </a:t>
            </a:r>
            <a:r>
              <a:rPr lang="en-US" b="1" dirty="0" err="1">
                <a:cs typeface="Arial" pitchFamily="34" charset="0"/>
              </a:rPr>
              <a:t>đã</a:t>
            </a:r>
            <a:r>
              <a:rPr lang="en-US" b="1" dirty="0">
                <a:cs typeface="Arial" pitchFamily="34" charset="0"/>
              </a:rPr>
              <a:t> </a:t>
            </a:r>
            <a:r>
              <a:rPr lang="en-US" b="1" dirty="0" err="1">
                <a:cs typeface="Arial" pitchFamily="34" charset="0"/>
              </a:rPr>
              <a:t>biên</a:t>
            </a:r>
            <a:r>
              <a:rPr lang="en-US" b="1" dirty="0">
                <a:cs typeface="Arial" pitchFamily="34" charset="0"/>
              </a:rPr>
              <a:t> </a:t>
            </a:r>
            <a:r>
              <a:rPr lang="en-US" b="1" dirty="0" err="1">
                <a:cs typeface="Arial" pitchFamily="34" charset="0"/>
              </a:rPr>
              <a:t>soạn</a:t>
            </a:r>
            <a:r>
              <a:rPr lang="en-US" b="1" dirty="0">
                <a:cs typeface="Arial" pitchFamily="34" charset="0"/>
              </a:rPr>
              <a:t>: </a:t>
            </a:r>
            <a:endParaRPr lang="en-US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dirty="0" err="1"/>
              <a:t>Về</a:t>
            </a:r>
            <a:r>
              <a:rPr lang="en-US" b="1" dirty="0"/>
              <a:t> </a:t>
            </a:r>
            <a:r>
              <a:rPr lang="en-US" b="1" dirty="0" err="1"/>
              <a:t>cấu</a:t>
            </a:r>
            <a:r>
              <a:rPr lang="en-US" b="1" dirty="0"/>
              <a:t> </a:t>
            </a:r>
            <a:r>
              <a:rPr lang="en-US" b="1" dirty="0" err="1"/>
              <a:t>trúc</a:t>
            </a:r>
            <a:r>
              <a:rPr lang="en-US" b="1" dirty="0"/>
              <a:t> </a:t>
            </a:r>
            <a:r>
              <a:rPr lang="en-US" b="1" dirty="0" err="1"/>
              <a:t>sách</a:t>
            </a:r>
            <a:r>
              <a:rPr lang="en-US" b="1" dirty="0"/>
              <a:t>: </a:t>
            </a:r>
            <a:r>
              <a:rPr lang="en-US" b="1" dirty="0" err="1"/>
              <a:t>cấu</a:t>
            </a:r>
            <a:r>
              <a:rPr lang="en-US" b="1" dirty="0"/>
              <a:t> </a:t>
            </a:r>
            <a:r>
              <a:rPr lang="en-US" b="1" dirty="0" err="1"/>
              <a:t>trúc</a:t>
            </a:r>
            <a:r>
              <a:rPr lang="en-US" b="1" dirty="0"/>
              <a:t> </a:t>
            </a:r>
            <a:r>
              <a:rPr lang="en-US" b="1" dirty="0" err="1"/>
              <a:t>theo</a:t>
            </a:r>
            <a:r>
              <a:rPr lang="en-US" b="1" dirty="0"/>
              <a:t> </a:t>
            </a:r>
            <a:r>
              <a:rPr lang="en-US" b="1" dirty="0" err="1"/>
              <a:t>chủ</a:t>
            </a:r>
            <a:r>
              <a:rPr lang="en-US" b="1" dirty="0"/>
              <a:t> </a:t>
            </a:r>
            <a:r>
              <a:rPr lang="en-US" b="1" dirty="0" err="1"/>
              <a:t>đề</a:t>
            </a:r>
            <a:r>
              <a:rPr lang="en-US" b="1" dirty="0"/>
              <a:t>,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chủ</a:t>
            </a:r>
            <a:r>
              <a:rPr lang="en-US" b="1" dirty="0"/>
              <a:t> </a:t>
            </a:r>
            <a:r>
              <a:rPr lang="en-US" b="1" dirty="0" err="1"/>
              <a:t>đề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dirty="0" err="1"/>
              <a:t>Về</a:t>
            </a:r>
            <a:r>
              <a:rPr lang="en-US" b="1" dirty="0"/>
              <a:t> </a:t>
            </a:r>
            <a:r>
              <a:rPr lang="en-US" b="1" dirty="0" err="1"/>
              <a:t>cách</a:t>
            </a:r>
            <a:r>
              <a:rPr lang="en-US" b="1" dirty="0"/>
              <a:t> </a:t>
            </a:r>
            <a:r>
              <a:rPr lang="en-US" b="1" dirty="0" err="1"/>
              <a:t>tiếp</a:t>
            </a:r>
            <a:r>
              <a:rPr lang="en-US" b="1" dirty="0"/>
              <a:t> </a:t>
            </a:r>
            <a:r>
              <a:rPr lang="en-US" b="1" dirty="0" err="1"/>
              <a:t>cận</a:t>
            </a:r>
            <a:r>
              <a:rPr lang="en-US" b="1" dirty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dirty="0" err="1"/>
              <a:t>Về</a:t>
            </a:r>
            <a:r>
              <a:rPr lang="en-US" b="1" dirty="0"/>
              <a:t> </a:t>
            </a:r>
            <a:r>
              <a:rPr lang="en-US" b="1" dirty="0" err="1"/>
              <a:t>hệ</a:t>
            </a:r>
            <a:r>
              <a:rPr lang="en-US" b="1" dirty="0"/>
              <a:t> </a:t>
            </a:r>
            <a:r>
              <a:rPr lang="en-US" b="1" dirty="0" err="1"/>
              <a:t>thống</a:t>
            </a:r>
            <a:r>
              <a:rPr lang="en-US" b="1" dirty="0"/>
              <a:t> </a:t>
            </a:r>
            <a:r>
              <a:rPr lang="en-US" b="1" dirty="0" err="1"/>
              <a:t>kí</a:t>
            </a:r>
            <a:r>
              <a:rPr lang="en-US" b="1" dirty="0"/>
              <a:t> </a:t>
            </a:r>
            <a:r>
              <a:rPr lang="en-US" b="1" dirty="0" err="1"/>
              <a:t>hiệu</a:t>
            </a:r>
            <a:r>
              <a:rPr lang="en-US" b="1" dirty="0"/>
              <a:t>: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iterm</a:t>
            </a:r>
            <a:r>
              <a:rPr lang="en-US" b="1" dirty="0"/>
              <a:t>, </a:t>
            </a:r>
            <a:r>
              <a:rPr lang="en-US" b="1" dirty="0" err="1"/>
              <a:t>các</a:t>
            </a:r>
            <a:r>
              <a:rPr lang="en-US" b="1" dirty="0"/>
              <a:t> logo, 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5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173D-5840-4A92-A502-2600D520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br>
              <a:rPr lang="en-US" sz="2800" b="1" dirty="0"/>
            </a:br>
            <a:r>
              <a:rPr lang="en-US" sz="2800" b="1" dirty="0">
                <a:solidFill>
                  <a:srgbClr val="C00000"/>
                </a:solidFill>
              </a:rPr>
              <a:t>2. </a:t>
            </a:r>
            <a:r>
              <a:rPr lang="en-US" sz="2800" b="1" dirty="0" err="1">
                <a:solidFill>
                  <a:srgbClr val="C00000"/>
                </a:solidFill>
              </a:rPr>
              <a:t>Phối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hợp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giữa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kênh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chữ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và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kênh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hình</a:t>
            </a:r>
            <a:r>
              <a:rPr lang="en-US" sz="2800" b="1" dirty="0">
                <a:solidFill>
                  <a:srgbClr val="C00000"/>
                </a:solidFill>
              </a:rPr>
              <a:t>: 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 err="1">
                <a:solidFill>
                  <a:srgbClr val="C00000"/>
                </a:solidFill>
              </a:rPr>
              <a:t>Tăng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hình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ảnh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minh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họa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  <a:r>
              <a:rPr lang="en-US" sz="2800" b="1" dirty="0" err="1">
                <a:solidFill>
                  <a:srgbClr val="C00000"/>
                </a:solidFill>
              </a:rPr>
              <a:t>giảm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thiểu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kênh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chữ</a:t>
            </a:r>
            <a:r>
              <a:rPr lang="en-US" sz="2800" b="1" dirty="0">
                <a:solidFill>
                  <a:srgbClr val="C00000"/>
                </a:solidFill>
              </a:rPr>
              <a:t>.</a:t>
            </a:r>
            <a:br>
              <a:rPr lang="en-US" sz="2800" dirty="0">
                <a:solidFill>
                  <a:srgbClr val="C00000"/>
                </a:solidFill>
              </a:rPr>
            </a:b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BE3B235-6A27-4660-A09B-5BAC9DB08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1" y="1266497"/>
            <a:ext cx="4419600" cy="1800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DED230-B41D-4F95-8890-941B4C12F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1" y="3141499"/>
            <a:ext cx="4419600" cy="25562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5E8CED-6D40-4A6C-B60D-2BEEDD0B2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447800"/>
            <a:ext cx="3687869" cy="22431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EE89AC-9122-4610-A4CF-42919A60FA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1" y="4419600"/>
            <a:ext cx="4571998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9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09517-4B8E-4137-8BD6-0D9A742EF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 dirty="0"/>
            </a:br>
            <a:r>
              <a:rPr lang="en-US" sz="3600" b="1" dirty="0">
                <a:solidFill>
                  <a:srgbClr val="C00000"/>
                </a:solidFill>
              </a:rPr>
              <a:t>3. </a:t>
            </a:r>
            <a:r>
              <a:rPr lang="en-US" sz="3600" b="1" dirty="0" err="1">
                <a:solidFill>
                  <a:srgbClr val="C00000"/>
                </a:solidFill>
              </a:rPr>
              <a:t>Hệ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thống</a:t>
            </a:r>
            <a:r>
              <a:rPr lang="en-US" sz="3600" b="1" dirty="0">
                <a:solidFill>
                  <a:srgbClr val="C00000"/>
                </a:solidFill>
              </a:rPr>
              <a:t> Logo </a:t>
            </a:r>
            <a:r>
              <a:rPr lang="en-US" sz="3600" b="1" dirty="0" err="1">
                <a:solidFill>
                  <a:srgbClr val="C00000"/>
                </a:solidFill>
              </a:rPr>
              <a:t>cho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các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hoạt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động</a:t>
            </a:r>
            <a:r>
              <a:rPr lang="en-US" sz="3600" b="1" dirty="0">
                <a:solidFill>
                  <a:srgbClr val="C00000"/>
                </a:solidFill>
              </a:rPr>
              <a:t>: </a:t>
            </a:r>
            <a:r>
              <a:rPr lang="en-US" sz="3600" b="1" dirty="0" err="1">
                <a:solidFill>
                  <a:srgbClr val="C00000"/>
                </a:solidFill>
              </a:rPr>
              <a:t>Khám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phá</a:t>
            </a:r>
            <a:r>
              <a:rPr lang="en-US" sz="3600" b="1" dirty="0">
                <a:solidFill>
                  <a:srgbClr val="C00000"/>
                </a:solidFill>
              </a:rPr>
              <a:t>, </a:t>
            </a:r>
            <a:r>
              <a:rPr lang="en-US" sz="3600" b="1" dirty="0" err="1">
                <a:solidFill>
                  <a:srgbClr val="C00000"/>
                </a:solidFill>
              </a:rPr>
              <a:t>Thực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hành</a:t>
            </a:r>
            <a:r>
              <a:rPr lang="en-US" sz="3600" b="1" dirty="0">
                <a:solidFill>
                  <a:srgbClr val="C00000"/>
                </a:solidFill>
              </a:rPr>
              <a:t> - </a:t>
            </a:r>
            <a:r>
              <a:rPr lang="en-US" sz="3600" b="1" dirty="0" err="1">
                <a:solidFill>
                  <a:srgbClr val="C00000"/>
                </a:solidFill>
              </a:rPr>
              <a:t>Luyện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tập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và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Vận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dụng</a:t>
            </a:r>
            <a:r>
              <a:rPr lang="en-US" sz="3600" b="1" dirty="0">
                <a:solidFill>
                  <a:srgbClr val="C00000"/>
                </a:solidFill>
              </a:rPr>
              <a:t>.</a:t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18EBB4-2E6B-4D0B-B645-1F7BF9CF8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447800"/>
            <a:ext cx="4415906" cy="523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2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A1C23-C6D9-4396-BFC6-71E8046E3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PHẦN THỨ TƯ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BỘ HỌC LIỆU TOÁN 4 BÌNH MINH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6C477-AB7B-4696-8957-C2D11710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257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101A571C-E195-4338-8C73-A79C9FC20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A60974F-84CC-4A24-A508-4C041D915804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600200"/>
            <a:ext cx="8305800" cy="5105399"/>
            <a:chOff x="25234" y="23264"/>
            <a:chExt cx="56451" cy="2907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21DC1B3-881F-416D-B113-FF241C57EC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34" y="23264"/>
              <a:ext cx="56451" cy="29071"/>
              <a:chOff x="0" y="0"/>
              <a:chExt cx="56453" cy="2907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9DA93A4-8EEB-4EA1-B774-3217AA9E26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56453" cy="29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8" name="Rounded Rectangle 3">
                <a:extLst>
                  <a:ext uri="{FF2B5EF4-FFF2-40B4-BE49-F238E27FC236}">
                    <a16:creationId xmlns:a16="http://schemas.microsoft.com/office/drawing/2014/main" id="{F83A0426-8E2A-4654-9EEE-17110F671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3425"/>
                <a:ext cx="11042" cy="7385"/>
              </a:xfrm>
              <a:prstGeom prst="roundRect">
                <a:avLst>
                  <a:gd name="adj" fmla="val 16667"/>
                </a:avLst>
              </a:prstGeom>
              <a:solidFill>
                <a:schemeClr val="lt1">
                  <a:lumMod val="100000"/>
                  <a:lumOff val="0"/>
                </a:schemeClr>
              </a:solidFill>
              <a:ln w="12700">
                <a:solidFill>
                  <a:schemeClr val="dk1">
                    <a:lumMod val="100000"/>
                    <a:lumOff val="0"/>
                  </a:schemeClr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0" vert="horz" wrap="square" lIns="91425" tIns="45698" rIns="91425" bIns="45698" anchor="ctr" anchorCtr="0" upright="1">
                <a:noAutofit/>
              </a:bodyPr>
              <a:lstStyle/>
              <a:p>
                <a:pPr marL="0" marR="0" algn="ctr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1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Bộ học liệu </a:t>
                </a:r>
                <a:br>
                  <a:rPr lang="pt-BR" sz="1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pt-BR" sz="1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Toán 4</a:t>
                </a:r>
                <a:endParaRPr lang="en-US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6328112C-49CC-4A04-A3A0-FDF79B7916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78" y="0"/>
                <a:ext cx="31075" cy="29070"/>
                <a:chOff x="25378" y="0"/>
                <a:chExt cx="31075" cy="29071"/>
              </a:xfrm>
            </p:grpSpPr>
            <p:sp>
              <p:nvSpPr>
                <p:cNvPr id="15" name="Rounded Rectangle 5">
                  <a:extLst>
                    <a:ext uri="{FF2B5EF4-FFF2-40B4-BE49-F238E27FC236}">
                      <a16:creationId xmlns:a16="http://schemas.microsoft.com/office/drawing/2014/main" id="{097417C8-BB7B-4942-8617-61B058978C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65" y="0"/>
                  <a:ext cx="22534" cy="5797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>
                    <a:lumMod val="100000"/>
                    <a:lumOff val="0"/>
                  </a:schemeClr>
                </a:solidFill>
                <a:ln w="12700">
                  <a:solidFill>
                    <a:schemeClr val="dk1">
                      <a:lumMod val="100000"/>
                      <a:lumOff val="0"/>
                    </a:schemeClr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0" vert="horz" wrap="square" lIns="91425" tIns="36000" rIns="91425" bIns="36000" anchor="ctr" anchorCtr="0" upright="1">
                  <a:noAutofit/>
                </a:bodyPr>
                <a:lstStyle/>
                <a:p>
                  <a:pPr marL="0" marR="0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pt-BR" sz="2000" b="1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1. Sách giáo khoa Toán 4</a:t>
                  </a:r>
                  <a:endParaRPr lang="en-US" sz="2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Rounded Rectangle 6">
                  <a:extLst>
                    <a:ext uri="{FF2B5EF4-FFF2-40B4-BE49-F238E27FC236}">
                      <a16:creationId xmlns:a16="http://schemas.microsoft.com/office/drawing/2014/main" id="{6D46B822-9C31-4EBC-A584-B5D7489C40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29" y="7095"/>
                  <a:ext cx="23570" cy="579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>
                    <a:lumMod val="100000"/>
                    <a:lumOff val="0"/>
                  </a:schemeClr>
                </a:solidFill>
                <a:ln w="12700">
                  <a:solidFill>
                    <a:schemeClr val="dk1">
                      <a:lumMod val="100000"/>
                      <a:lumOff val="0"/>
                    </a:schemeClr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0" vert="horz" wrap="square" lIns="91425" tIns="36000" rIns="91425" bIns="36000" anchor="ctr" anchorCtr="0" upright="1">
                  <a:noAutofit/>
                </a:bodyPr>
                <a:lstStyle/>
                <a:p>
                  <a:pPr marL="0" marR="0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pt-BR" sz="2000" b="1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2. Vở thực hành Toán 4</a:t>
                  </a:r>
                  <a:endParaRPr lang="en-US" sz="2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Rounded Rectangle 7">
                  <a:extLst>
                    <a:ext uri="{FF2B5EF4-FFF2-40B4-BE49-F238E27FC236}">
                      <a16:creationId xmlns:a16="http://schemas.microsoft.com/office/drawing/2014/main" id="{675D4B83-DB34-4738-AE4F-269759276E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78" y="14191"/>
                  <a:ext cx="30821" cy="579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>
                    <a:lumMod val="100000"/>
                    <a:lumOff val="0"/>
                  </a:schemeClr>
                </a:solidFill>
                <a:ln w="12700">
                  <a:solidFill>
                    <a:schemeClr val="dk1">
                      <a:lumMod val="100000"/>
                      <a:lumOff val="0"/>
                    </a:schemeClr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0" vert="horz" wrap="square" lIns="91425" tIns="36000" rIns="91425" bIns="36000" anchor="ctr" anchorCtr="0" upright="1">
                  <a:noAutofit/>
                </a:bodyPr>
                <a:lstStyle/>
                <a:p>
                  <a:pPr marL="0" marR="0" algn="ctr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pt-BR" sz="2000" b="1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3</a:t>
                  </a:r>
                  <a:r>
                    <a:rPr lang="pt-BR" sz="2400" b="1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. </a:t>
                  </a:r>
                  <a:r>
                    <a:rPr lang="pt-BR" sz="2000" b="1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Sách Hướng dẫn dạy học       Toán 4</a:t>
                  </a:r>
                  <a:endParaRPr lang="en-US" sz="2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Rounded Rectangle 8">
                  <a:extLst>
                    <a:ext uri="{FF2B5EF4-FFF2-40B4-BE49-F238E27FC236}">
                      <a16:creationId xmlns:a16="http://schemas.microsoft.com/office/drawing/2014/main" id="{85661504-D9F9-4A8C-A104-BE33A9D393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29" y="23274"/>
                  <a:ext cx="23824" cy="5797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>
                    <a:lumMod val="100000"/>
                    <a:lumOff val="0"/>
                  </a:schemeClr>
                </a:solidFill>
                <a:ln w="12700">
                  <a:solidFill>
                    <a:schemeClr val="dk1">
                      <a:lumMod val="100000"/>
                      <a:lumOff val="0"/>
                    </a:schemeClr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0" vert="horz" wrap="square" lIns="91425" tIns="36000" rIns="91425" bIns="36000" anchor="ctr" anchorCtr="0" upright="1">
                  <a:noAutofit/>
                </a:bodyPr>
                <a:lstStyle/>
                <a:p>
                  <a:pPr marL="0" marR="0" algn="ctr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pt-BR" sz="2000" b="1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4. Bộ đồ dùng dạy học</a:t>
                  </a:r>
                </a:p>
                <a:p>
                  <a:pPr marL="0" marR="0" algn="ctr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pt-BR" sz="2000" b="1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Toán 4</a:t>
                  </a:r>
                  <a:endParaRPr lang="en-US" sz="2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8DB3E514-E71B-4B6C-B877-FAE756DADB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993" y="2898"/>
                <a:ext cx="22672" cy="23274"/>
                <a:chOff x="10993" y="2898"/>
                <a:chExt cx="22671" cy="23274"/>
              </a:xfrm>
            </p:grpSpPr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27C8F930-359D-4B9F-AC5F-5C74AB36016F}"/>
                    </a:ext>
                  </a:extLst>
                </p:cNvPr>
                <p:cNvCxnSpPr>
                  <a:cxnSpLocks noChangeShapeType="1"/>
                  <a:endCxn id="15" idx="1"/>
                </p:cNvCxnSpPr>
                <p:nvPr/>
              </p:nvCxnSpPr>
              <p:spPr bwMode="auto">
                <a:xfrm flipV="1">
                  <a:off x="10993" y="2898"/>
                  <a:ext cx="22671" cy="14155"/>
                </a:xfrm>
                <a:prstGeom prst="straightConnector1">
                  <a:avLst/>
                </a:prstGeom>
                <a:noFill/>
                <a:ln w="9525">
                  <a:solidFill>
                    <a:schemeClr val="dk1">
                      <a:lumMod val="100000"/>
                      <a:lumOff val="0"/>
                    </a:schemeClr>
                  </a:solidFill>
                  <a:miter lim="800000"/>
                  <a:headEnd type="none" w="sm" len="sm"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17F33947-60BB-4831-94E5-43EB2C0C5E33}"/>
                    </a:ext>
                  </a:extLst>
                </p:cNvPr>
                <p:cNvCxnSpPr>
                  <a:cxnSpLocks noChangeShapeType="1"/>
                  <a:endCxn id="18" idx="1"/>
                </p:cNvCxnSpPr>
                <p:nvPr/>
              </p:nvCxnSpPr>
              <p:spPr bwMode="auto">
                <a:xfrm>
                  <a:off x="10993" y="17070"/>
                  <a:ext cx="21635" cy="9102"/>
                </a:xfrm>
                <a:prstGeom prst="straightConnector1">
                  <a:avLst/>
                </a:prstGeom>
                <a:noFill/>
                <a:ln w="9525">
                  <a:solidFill>
                    <a:schemeClr val="dk1">
                      <a:lumMod val="100000"/>
                      <a:lumOff val="0"/>
                    </a:schemeClr>
                  </a:solidFill>
                  <a:miter lim="800000"/>
                  <a:headEnd type="none" w="sm" len="sm"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3650E3BC-4799-4734-A278-CFFB7C515517}"/>
                    </a:ext>
                  </a:extLst>
                </p:cNvPr>
                <p:cNvCxnSpPr>
                  <a:cxnSpLocks noChangeShapeType="1"/>
                  <a:endCxn id="16" idx="1"/>
                </p:cNvCxnSpPr>
                <p:nvPr/>
              </p:nvCxnSpPr>
              <p:spPr bwMode="auto">
                <a:xfrm flipV="1">
                  <a:off x="11046" y="9994"/>
                  <a:ext cx="21582" cy="7021"/>
                </a:xfrm>
                <a:prstGeom prst="straightConnector1">
                  <a:avLst/>
                </a:prstGeom>
                <a:noFill/>
                <a:ln w="9525">
                  <a:solidFill>
                    <a:schemeClr val="dk1">
                      <a:lumMod val="100000"/>
                      <a:lumOff val="0"/>
                    </a:schemeClr>
                  </a:solidFill>
                  <a:miter lim="800000"/>
                  <a:headEnd type="none" w="sm" len="sm"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CCE146F4-B0D0-432F-B209-AC7B6C367AF1}"/>
                    </a:ext>
                  </a:extLst>
                </p:cNvPr>
                <p:cNvCxnSpPr>
                  <a:cxnSpLocks noChangeShapeType="1"/>
                  <a:endCxn id="17" idx="1"/>
                </p:cNvCxnSpPr>
                <p:nvPr/>
              </p:nvCxnSpPr>
              <p:spPr bwMode="auto">
                <a:xfrm>
                  <a:off x="11046" y="17017"/>
                  <a:ext cx="14331" cy="72"/>
                </a:xfrm>
                <a:prstGeom prst="straightConnector1">
                  <a:avLst/>
                </a:prstGeom>
                <a:noFill/>
                <a:ln w="9525">
                  <a:solidFill>
                    <a:schemeClr val="dk1">
                      <a:lumMod val="100000"/>
                      <a:lumOff val="0"/>
                    </a:schemeClr>
                  </a:solidFill>
                  <a:miter lim="800000"/>
                  <a:headEnd type="none" w="sm" len="sm"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19" name="Rectangle 22">
            <a:extLst>
              <a:ext uri="{FF2B5EF4-FFF2-40B4-BE49-F238E27FC236}">
                <a16:creationId xmlns:a16="http://schemas.microsoft.com/office/drawing/2014/main" id="{14554B9A-25BB-47C4-820C-5829A4AB1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639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2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BD0C1-1189-4444-B2FC-7745602D5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2. VỞ THỰC HÀNH TOÁN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03472-2505-47C5-ADC0-6FC0BBD53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831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    </a:t>
            </a:r>
            <a:r>
              <a:rPr lang="en-US" b="1" dirty="0" err="1"/>
              <a:t>Vì</a:t>
            </a:r>
            <a:r>
              <a:rPr lang="en-US" b="1" dirty="0"/>
              <a:t> SGK </a:t>
            </a:r>
            <a:r>
              <a:rPr lang="en-US" b="1" dirty="0" err="1"/>
              <a:t>được</a:t>
            </a:r>
            <a:r>
              <a:rPr lang="en-US" b="1" dirty="0"/>
              <a:t> </a:t>
            </a:r>
            <a:r>
              <a:rPr lang="en-US" b="1" dirty="0" err="1"/>
              <a:t>thiết</a:t>
            </a:r>
            <a:r>
              <a:rPr lang="en-US" b="1" dirty="0"/>
              <a:t> </a:t>
            </a:r>
            <a:r>
              <a:rPr lang="en-US" b="1" dirty="0" err="1"/>
              <a:t>kế</a:t>
            </a:r>
            <a:r>
              <a:rPr lang="en-US" b="1" dirty="0"/>
              <a:t> </a:t>
            </a:r>
            <a:r>
              <a:rPr lang="en-US" b="1" dirty="0" err="1"/>
              <a:t>đáp</a:t>
            </a:r>
            <a:r>
              <a:rPr lang="en-US" b="1" dirty="0"/>
              <a:t> </a:t>
            </a:r>
            <a:r>
              <a:rPr lang="en-US" b="1" dirty="0" err="1"/>
              <a:t>ứng</a:t>
            </a:r>
            <a:r>
              <a:rPr lang="en-US" b="1" dirty="0"/>
              <a:t> </a:t>
            </a:r>
            <a:r>
              <a:rPr lang="en-US" b="1" dirty="0" err="1"/>
              <a:t>yêu</a:t>
            </a:r>
            <a:r>
              <a:rPr lang="en-US" b="1" dirty="0"/>
              <a:t> </a:t>
            </a:r>
            <a:r>
              <a:rPr lang="en-US" b="1" dirty="0" err="1"/>
              <a:t>cầu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Bộ</a:t>
            </a:r>
            <a:r>
              <a:rPr lang="en-US" b="1" dirty="0"/>
              <a:t> GD&amp;ĐT: </a:t>
            </a:r>
            <a:r>
              <a:rPr lang="en-US" b="1" dirty="0">
                <a:solidFill>
                  <a:srgbClr val="FF0000"/>
                </a:solidFill>
              </a:rPr>
              <a:t>KHÔNG TẠO CƠ HỘI CHO HS VIẾT VÀO SGK</a:t>
            </a:r>
            <a:r>
              <a:rPr lang="en-US" b="1" dirty="0"/>
              <a:t> </a:t>
            </a:r>
            <a:r>
              <a:rPr lang="en-US" b="1" dirty="0" err="1"/>
              <a:t>nên</a:t>
            </a:r>
            <a:r>
              <a:rPr lang="en-US" b="1" dirty="0"/>
              <a:t> </a:t>
            </a:r>
            <a:r>
              <a:rPr lang="en-US" b="1" dirty="0" err="1"/>
              <a:t>chúng</a:t>
            </a:r>
            <a:r>
              <a:rPr lang="en-US" b="1" dirty="0"/>
              <a:t> </a:t>
            </a:r>
            <a:r>
              <a:rPr lang="en-US" b="1" dirty="0" err="1"/>
              <a:t>tôi</a:t>
            </a:r>
            <a:r>
              <a:rPr lang="en-US" b="1" dirty="0"/>
              <a:t> </a:t>
            </a:r>
            <a:r>
              <a:rPr lang="en-US" b="1" dirty="0" err="1"/>
              <a:t>thiết</a:t>
            </a:r>
            <a:r>
              <a:rPr lang="en-US" b="1" dirty="0"/>
              <a:t> </a:t>
            </a:r>
            <a:r>
              <a:rPr lang="en-US" b="1" dirty="0" err="1"/>
              <a:t>kế</a:t>
            </a:r>
            <a:r>
              <a:rPr lang="en-US" b="1" dirty="0"/>
              <a:t> VỞ THỰC HÀNH TOÁN 4 </a:t>
            </a:r>
            <a:r>
              <a:rPr lang="en-US" b="1" dirty="0" err="1"/>
              <a:t>theo</a:t>
            </a:r>
            <a:r>
              <a:rPr lang="en-US" b="1" dirty="0"/>
              <a:t> </a:t>
            </a:r>
            <a:r>
              <a:rPr lang="en-US" b="1" dirty="0" err="1"/>
              <a:t>yêu</a:t>
            </a:r>
            <a:r>
              <a:rPr lang="en-US" b="1" dirty="0"/>
              <a:t> </a:t>
            </a:r>
            <a:r>
              <a:rPr lang="en-US" b="1" dirty="0" err="1"/>
              <a:t>cầu</a:t>
            </a:r>
            <a:r>
              <a:rPr lang="en-US" b="1" dirty="0"/>
              <a:t>:</a:t>
            </a:r>
          </a:p>
          <a:p>
            <a:r>
              <a:rPr lang="en-US" b="1" dirty="0" err="1"/>
              <a:t>Nội</a:t>
            </a:r>
            <a:r>
              <a:rPr lang="en-US" b="1" dirty="0"/>
              <a:t> dung </a:t>
            </a:r>
            <a:r>
              <a:rPr lang="en-US" b="1" dirty="0" err="1"/>
              <a:t>gồm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/>
              <a:t>tập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tiết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SGK.</a:t>
            </a:r>
          </a:p>
          <a:p>
            <a:r>
              <a:rPr lang="en-US" b="1" dirty="0" err="1"/>
              <a:t>Chuyển</a:t>
            </a:r>
            <a:r>
              <a:rPr lang="en-US" b="1" dirty="0"/>
              <a:t> </a:t>
            </a:r>
            <a:r>
              <a:rPr lang="en-US" b="1" dirty="0" err="1"/>
              <a:t>dạng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/>
              <a:t>tập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HS </a:t>
            </a:r>
            <a:r>
              <a:rPr lang="en-US" b="1" dirty="0" err="1"/>
              <a:t>làm</a:t>
            </a:r>
            <a:r>
              <a:rPr lang="en-US" b="1" dirty="0"/>
              <a:t> </a:t>
            </a:r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/>
              <a:t>trực</a:t>
            </a:r>
            <a:r>
              <a:rPr lang="en-US" b="1" dirty="0"/>
              <a:t> </a:t>
            </a:r>
            <a:r>
              <a:rPr lang="en-US" b="1" dirty="0" err="1"/>
              <a:t>tiếp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VTH: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/>
              <a:t>trắc</a:t>
            </a:r>
            <a:r>
              <a:rPr lang="en-US" b="1" dirty="0"/>
              <a:t> </a:t>
            </a:r>
            <a:r>
              <a:rPr lang="en-US" b="1" dirty="0" err="1"/>
              <a:t>nghiệm</a:t>
            </a:r>
            <a:r>
              <a:rPr lang="en-US" b="1" dirty="0"/>
              <a:t> </a:t>
            </a:r>
            <a:r>
              <a:rPr lang="en-US" b="1" dirty="0" err="1"/>
              <a:t>hoặc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chỗ</a:t>
            </a:r>
            <a:r>
              <a:rPr lang="en-US" b="1" dirty="0"/>
              <a:t> </a:t>
            </a:r>
            <a:r>
              <a:rPr lang="en-US" b="1" dirty="0" err="1"/>
              <a:t>cho</a:t>
            </a:r>
            <a:r>
              <a:rPr lang="en-US" b="1" dirty="0"/>
              <a:t> HS </a:t>
            </a:r>
            <a:r>
              <a:rPr lang="en-US" b="1" dirty="0" err="1"/>
              <a:t>làm</a:t>
            </a:r>
            <a:r>
              <a:rPr lang="en-US" b="1" dirty="0"/>
              <a:t> </a:t>
            </a:r>
            <a:r>
              <a:rPr lang="en-US" b="1" dirty="0" err="1"/>
              <a:t>bài</a:t>
            </a:r>
            <a:r>
              <a:rPr lang="en-US" b="1" dirty="0"/>
              <a:t>, </a:t>
            </a:r>
            <a:r>
              <a:rPr lang="en-US" b="1" dirty="0" err="1"/>
              <a:t>đối</a:t>
            </a:r>
            <a:r>
              <a:rPr lang="en-US" b="1" dirty="0"/>
              <a:t> </a:t>
            </a:r>
            <a:r>
              <a:rPr lang="en-US" b="1" dirty="0" err="1"/>
              <a:t>với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/>
              <a:t>tự</a:t>
            </a:r>
            <a:r>
              <a:rPr lang="en-US" b="1" dirty="0"/>
              <a:t> </a:t>
            </a:r>
            <a:r>
              <a:rPr lang="en-US" b="1" dirty="0" err="1"/>
              <a:t>luận</a:t>
            </a:r>
            <a:r>
              <a:rPr lang="en-US" b="1" dirty="0"/>
              <a:t>.</a:t>
            </a:r>
          </a:p>
          <a:p>
            <a:r>
              <a:rPr lang="en-US" b="1" dirty="0"/>
              <a:t>HS </a:t>
            </a:r>
            <a:r>
              <a:rPr lang="en-US" b="1" dirty="0" err="1"/>
              <a:t>dùng</a:t>
            </a:r>
            <a:r>
              <a:rPr lang="en-US" b="1" dirty="0"/>
              <a:t> VTH </a:t>
            </a:r>
            <a:r>
              <a:rPr lang="en-US" b="1" dirty="0" err="1"/>
              <a:t>thay</a:t>
            </a:r>
            <a:r>
              <a:rPr lang="en-US" b="1" dirty="0"/>
              <a:t> </a:t>
            </a:r>
            <a:r>
              <a:rPr lang="en-US" b="1" dirty="0" err="1"/>
              <a:t>cho</a:t>
            </a:r>
            <a:r>
              <a:rPr lang="en-US" b="1" dirty="0"/>
              <a:t> </a:t>
            </a:r>
            <a:r>
              <a:rPr lang="en-US" b="1" dirty="0" err="1"/>
              <a:t>vở</a:t>
            </a:r>
            <a:r>
              <a:rPr lang="en-US" b="1" dirty="0"/>
              <a:t> </a:t>
            </a:r>
            <a:r>
              <a:rPr lang="en-US" b="1" dirty="0" err="1"/>
              <a:t>ghi</a:t>
            </a:r>
            <a:r>
              <a:rPr lang="en-US" b="1" dirty="0"/>
              <a:t> </a:t>
            </a:r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/>
              <a:t>môn</a:t>
            </a:r>
            <a:r>
              <a:rPr lang="en-US" b="1" dirty="0"/>
              <a:t> </a:t>
            </a:r>
            <a:r>
              <a:rPr lang="en-US" b="1" dirty="0" err="1"/>
              <a:t>Toán</a:t>
            </a:r>
            <a:endParaRPr lang="en-US" b="1" dirty="0"/>
          </a:p>
          <a:p>
            <a:r>
              <a:rPr lang="en-US" b="1" dirty="0"/>
              <a:t>GV </a:t>
            </a:r>
            <a:r>
              <a:rPr lang="en-US" b="1" dirty="0" err="1"/>
              <a:t>dùng</a:t>
            </a:r>
            <a:r>
              <a:rPr lang="en-US" b="1" dirty="0"/>
              <a:t> VTH </a:t>
            </a:r>
            <a:r>
              <a:rPr lang="en-US" b="1" dirty="0" err="1"/>
              <a:t>thay</a:t>
            </a:r>
            <a:r>
              <a:rPr lang="en-US" b="1" dirty="0"/>
              <a:t> </a:t>
            </a:r>
            <a:r>
              <a:rPr lang="en-US" b="1" dirty="0" err="1"/>
              <a:t>cho</a:t>
            </a:r>
            <a:r>
              <a:rPr lang="en-US" b="1" dirty="0"/>
              <a:t> </a:t>
            </a:r>
            <a:r>
              <a:rPr lang="en-US" b="1" dirty="0" err="1"/>
              <a:t>việc</a:t>
            </a:r>
            <a:r>
              <a:rPr lang="en-US" b="1" dirty="0"/>
              <a:t> </a:t>
            </a:r>
            <a:r>
              <a:rPr lang="en-US" b="1" dirty="0" err="1"/>
              <a:t>thiết</a:t>
            </a:r>
            <a:r>
              <a:rPr lang="en-US" b="1" dirty="0"/>
              <a:t> </a:t>
            </a:r>
            <a:r>
              <a:rPr lang="en-US" b="1" dirty="0" err="1"/>
              <a:t>kế</a:t>
            </a:r>
            <a:r>
              <a:rPr lang="en-US" b="1" dirty="0"/>
              <a:t> PHIẾU BÀI TẬP</a:t>
            </a:r>
          </a:p>
        </p:txBody>
      </p:sp>
    </p:spTree>
    <p:extLst>
      <p:ext uri="{BB962C8B-B14F-4D97-AF65-F5344CB8AC3E}">
        <p14:creationId xmlns:p14="http://schemas.microsoft.com/office/powerpoint/2010/main" val="36265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962F1-74A6-42C0-A0C1-18B260ECB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3. HD DẠY HỌC (SGV) TOÁN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3B2C7-FBCC-4D89-AEBB-EE81C5F61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  </a:t>
            </a:r>
            <a:r>
              <a:rPr lang="en-US" b="1" dirty="0" err="1"/>
              <a:t>Nội</a:t>
            </a:r>
            <a:r>
              <a:rPr lang="en-US" b="1" dirty="0"/>
              <a:t> dung </a:t>
            </a:r>
            <a:r>
              <a:rPr lang="en-US" b="1" dirty="0" err="1"/>
              <a:t>sách</a:t>
            </a:r>
            <a:r>
              <a:rPr lang="en-US" b="1" dirty="0"/>
              <a:t> </a:t>
            </a:r>
            <a:r>
              <a:rPr lang="en-US" b="1" dirty="0" err="1"/>
              <a:t>gồm</a:t>
            </a:r>
            <a:r>
              <a:rPr lang="en-US" b="1" dirty="0"/>
              <a:t> </a:t>
            </a:r>
            <a:r>
              <a:rPr lang="en-US" b="1" dirty="0" err="1"/>
              <a:t>hai</a:t>
            </a:r>
            <a:r>
              <a:rPr lang="en-US" b="1" dirty="0"/>
              <a:t> </a:t>
            </a:r>
            <a:r>
              <a:rPr lang="en-US" b="1" dirty="0" err="1"/>
              <a:t>phần</a:t>
            </a:r>
            <a:r>
              <a:rPr lang="en-US" b="1" dirty="0"/>
              <a:t>:</a:t>
            </a:r>
          </a:p>
          <a:p>
            <a:r>
              <a:rPr lang="en-US" b="1" dirty="0" err="1"/>
              <a:t>Tổng</a:t>
            </a:r>
            <a:r>
              <a:rPr lang="en-US" b="1" dirty="0"/>
              <a:t> </a:t>
            </a:r>
            <a:r>
              <a:rPr lang="en-US" b="1" dirty="0" err="1"/>
              <a:t>quan</a:t>
            </a:r>
            <a:r>
              <a:rPr lang="en-US" b="1" dirty="0"/>
              <a:t> </a:t>
            </a:r>
            <a:r>
              <a:rPr lang="en-US" b="1" dirty="0" err="1"/>
              <a:t>về</a:t>
            </a:r>
            <a:r>
              <a:rPr lang="en-US" b="1" dirty="0"/>
              <a:t> CT </a:t>
            </a:r>
            <a:r>
              <a:rPr lang="en-US" b="1" dirty="0" err="1"/>
              <a:t>môn</a:t>
            </a:r>
            <a:r>
              <a:rPr lang="en-US" b="1" dirty="0"/>
              <a:t> </a:t>
            </a:r>
            <a:r>
              <a:rPr lang="en-US" b="1" dirty="0" err="1"/>
              <a:t>Toán</a:t>
            </a:r>
            <a:r>
              <a:rPr lang="en-US" b="1" dirty="0"/>
              <a:t> </a:t>
            </a:r>
            <a:r>
              <a:rPr lang="en-US" b="1" dirty="0" err="1"/>
              <a:t>lớp</a:t>
            </a:r>
            <a:r>
              <a:rPr lang="en-US" b="1" dirty="0"/>
              <a:t> 4</a:t>
            </a:r>
          </a:p>
          <a:p>
            <a:r>
              <a:rPr lang="en-US" b="1" dirty="0" err="1"/>
              <a:t>Hướng</a:t>
            </a:r>
            <a:r>
              <a:rPr lang="en-US" b="1" dirty="0"/>
              <a:t> </a:t>
            </a:r>
            <a:r>
              <a:rPr lang="en-US" b="1" dirty="0" err="1"/>
              <a:t>dẫn</a:t>
            </a:r>
            <a:r>
              <a:rPr lang="en-US" b="1" dirty="0"/>
              <a:t> </a:t>
            </a:r>
            <a:r>
              <a:rPr lang="en-US" b="1" dirty="0" err="1"/>
              <a:t>dạy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tiết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SGK: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tác</a:t>
            </a:r>
            <a:r>
              <a:rPr lang="en-US" b="1" dirty="0"/>
              <a:t> </a:t>
            </a:r>
            <a:r>
              <a:rPr lang="en-US" b="1" dirty="0" err="1"/>
              <a:t>giả</a:t>
            </a:r>
            <a:r>
              <a:rPr lang="en-US" b="1" dirty="0"/>
              <a:t> HD </a:t>
            </a:r>
            <a:r>
              <a:rPr lang="en-US" b="1" dirty="0" err="1"/>
              <a:t>dạy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 </a:t>
            </a:r>
            <a:r>
              <a:rPr lang="en-US" b="1" dirty="0" err="1"/>
              <a:t>theo</a:t>
            </a:r>
            <a:r>
              <a:rPr lang="en-US" b="1" dirty="0"/>
              <a:t> </a:t>
            </a:r>
            <a:r>
              <a:rPr lang="en-US" b="1" dirty="0" err="1"/>
              <a:t>từng</a:t>
            </a:r>
            <a:r>
              <a:rPr lang="en-US" b="1" dirty="0"/>
              <a:t> </a:t>
            </a:r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err="1"/>
              <a:t>Mỗi</a:t>
            </a:r>
            <a:r>
              <a:rPr lang="en-US" b="1" dirty="0"/>
              <a:t> </a:t>
            </a:r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tác</a:t>
            </a:r>
            <a:r>
              <a:rPr lang="en-US" b="1" dirty="0"/>
              <a:t> </a:t>
            </a:r>
            <a:r>
              <a:rPr lang="en-US" b="1" dirty="0" err="1"/>
              <a:t>giả</a:t>
            </a:r>
            <a:r>
              <a:rPr lang="en-US" b="1" dirty="0"/>
              <a:t> </a:t>
            </a:r>
            <a:r>
              <a:rPr lang="en-US" b="1" dirty="0" err="1"/>
              <a:t>đưa</a:t>
            </a:r>
            <a:r>
              <a:rPr lang="en-US" b="1" dirty="0"/>
              <a:t> ra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sự</a:t>
            </a:r>
            <a:r>
              <a:rPr lang="en-US" b="1" dirty="0"/>
              <a:t> </a:t>
            </a:r>
            <a:r>
              <a:rPr lang="en-US" b="1" dirty="0" err="1"/>
              <a:t>lựa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: </a:t>
            </a:r>
            <a:r>
              <a:rPr lang="en-US" b="1" dirty="0" err="1"/>
              <a:t>cho</a:t>
            </a:r>
            <a:r>
              <a:rPr lang="en-US" b="1" dirty="0"/>
              <a:t> </a:t>
            </a:r>
            <a:r>
              <a:rPr lang="en-US" b="1" dirty="0" err="1"/>
              <a:t>vùng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điều</a:t>
            </a:r>
            <a:r>
              <a:rPr lang="en-US" b="1" dirty="0"/>
              <a:t> </a:t>
            </a:r>
            <a:r>
              <a:rPr lang="en-US" b="1" dirty="0" err="1"/>
              <a:t>kiện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vùng</a:t>
            </a:r>
            <a:r>
              <a:rPr lang="en-US" b="1" dirty="0"/>
              <a:t> </a:t>
            </a:r>
            <a:r>
              <a:rPr lang="en-US" b="1" dirty="0" err="1"/>
              <a:t>khó</a:t>
            </a:r>
            <a:r>
              <a:rPr lang="en-US" b="1" dirty="0"/>
              <a:t> </a:t>
            </a:r>
            <a:r>
              <a:rPr lang="en-US" b="1" dirty="0" err="1"/>
              <a:t>khăn</a:t>
            </a:r>
            <a:endParaRPr lang="en-US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err="1"/>
              <a:t>Các</a:t>
            </a:r>
            <a:r>
              <a:rPr lang="en-US" b="1" dirty="0"/>
              <a:t> HĐ </a:t>
            </a:r>
            <a:r>
              <a:rPr lang="en-US" b="1" dirty="0" err="1"/>
              <a:t>dạy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mỗi</a:t>
            </a:r>
            <a:r>
              <a:rPr lang="en-US" b="1" dirty="0"/>
              <a:t> </a:t>
            </a:r>
            <a:r>
              <a:rPr lang="en-US" b="1" dirty="0" err="1"/>
              <a:t>tiết</a:t>
            </a:r>
            <a:r>
              <a:rPr lang="en-US" b="1" dirty="0"/>
              <a:t> đ</a:t>
            </a:r>
            <a:r>
              <a:rPr lang="vi-VN" b="1" dirty="0"/>
              <a:t>ư</a:t>
            </a:r>
            <a:r>
              <a:rPr lang="en-US" b="1" dirty="0" err="1"/>
              <a:t>ợc</a:t>
            </a:r>
            <a:r>
              <a:rPr lang="en-US" b="1" dirty="0"/>
              <a:t> </a:t>
            </a:r>
            <a:r>
              <a:rPr lang="en-US" b="1" dirty="0" err="1"/>
              <a:t>trình</a:t>
            </a:r>
            <a:r>
              <a:rPr lang="en-US" b="1" dirty="0"/>
              <a:t> </a:t>
            </a:r>
            <a:r>
              <a:rPr lang="en-US" b="1" dirty="0" err="1"/>
              <a:t>bày</a:t>
            </a:r>
            <a:r>
              <a:rPr lang="en-US" b="1" dirty="0"/>
              <a:t> </a:t>
            </a:r>
            <a:r>
              <a:rPr lang="en-US" b="1" dirty="0" err="1"/>
              <a:t>thống</a:t>
            </a:r>
            <a:r>
              <a:rPr lang="en-US" b="1" dirty="0"/>
              <a:t> </a:t>
            </a:r>
            <a:r>
              <a:rPr lang="en-US" b="1" dirty="0" err="1"/>
              <a:t>nhất</a:t>
            </a:r>
            <a:r>
              <a:rPr lang="en-US" b="1" dirty="0"/>
              <a:t>, </a:t>
            </a:r>
            <a:r>
              <a:rPr lang="en-US" b="1" dirty="0" err="1"/>
              <a:t>gồm</a:t>
            </a:r>
            <a:r>
              <a:rPr lang="en-US" b="1" dirty="0"/>
              <a:t>: </a:t>
            </a:r>
            <a:r>
              <a:rPr lang="en-US" b="1" dirty="0" err="1"/>
              <a:t>Khởi</a:t>
            </a:r>
            <a:r>
              <a:rPr lang="en-US" b="1" dirty="0"/>
              <a:t> </a:t>
            </a:r>
            <a:r>
              <a:rPr lang="en-US" b="1" dirty="0" err="1"/>
              <a:t>động</a:t>
            </a:r>
            <a:r>
              <a:rPr lang="en-US" b="1" dirty="0"/>
              <a:t> (</a:t>
            </a:r>
            <a:r>
              <a:rPr lang="en-US" b="1" dirty="0" err="1"/>
              <a:t>mở</a:t>
            </a:r>
            <a:r>
              <a:rPr lang="en-US" b="1" dirty="0"/>
              <a:t> </a:t>
            </a:r>
            <a:r>
              <a:rPr lang="en-US" b="1" dirty="0" err="1"/>
              <a:t>đầu</a:t>
            </a:r>
            <a:r>
              <a:rPr lang="en-US" b="1" dirty="0"/>
              <a:t>), </a:t>
            </a:r>
            <a:r>
              <a:rPr lang="en-US" b="1" dirty="0" err="1"/>
              <a:t>Khám</a:t>
            </a:r>
            <a:r>
              <a:rPr lang="en-US" b="1" dirty="0"/>
              <a:t> </a:t>
            </a:r>
            <a:r>
              <a:rPr lang="en-US" b="1" dirty="0" err="1"/>
              <a:t>phá</a:t>
            </a:r>
            <a:r>
              <a:rPr lang="en-US" b="1" dirty="0"/>
              <a:t>, </a:t>
            </a:r>
            <a:r>
              <a:rPr lang="en-US" b="1" dirty="0" err="1"/>
              <a:t>Thực</a:t>
            </a:r>
            <a:r>
              <a:rPr lang="en-US" b="1" dirty="0"/>
              <a:t> </a:t>
            </a:r>
            <a:r>
              <a:rPr lang="en-US" b="1" dirty="0" err="1"/>
              <a:t>hành</a:t>
            </a:r>
            <a:r>
              <a:rPr lang="en-US" b="1" dirty="0"/>
              <a:t> – </a:t>
            </a:r>
            <a:r>
              <a:rPr lang="en-US" b="1" dirty="0" err="1"/>
              <a:t>Luyện</a:t>
            </a:r>
            <a:r>
              <a:rPr lang="en-US" b="1" dirty="0"/>
              <a:t> </a:t>
            </a:r>
            <a:r>
              <a:rPr lang="en-US" b="1" dirty="0" err="1"/>
              <a:t>tập</a:t>
            </a:r>
            <a:r>
              <a:rPr lang="en-US" b="1" dirty="0"/>
              <a:t>, </a:t>
            </a:r>
            <a:r>
              <a:rPr lang="en-US" b="1" dirty="0" err="1"/>
              <a:t>Vận</a:t>
            </a:r>
            <a:r>
              <a:rPr lang="en-US" b="1" dirty="0"/>
              <a:t> </a:t>
            </a:r>
            <a:r>
              <a:rPr lang="en-US" b="1" dirty="0" err="1"/>
              <a:t>dụng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Củng</a:t>
            </a:r>
            <a:r>
              <a:rPr lang="en-US" b="1" dirty="0"/>
              <a:t> </a:t>
            </a:r>
            <a:r>
              <a:rPr lang="en-US" b="1" dirty="0" err="1"/>
              <a:t>cố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116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2242E-1B9C-424E-9337-0BDA0F2D0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4. BỘ ĐỒ DÙNG DẠY HỌC TOÁN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0D22E-5A87-4F0F-A13B-D58B252BA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err="1"/>
              <a:t>Bộ</a:t>
            </a:r>
            <a:r>
              <a:rPr lang="en-US" b="1" dirty="0"/>
              <a:t> ĐDDH </a:t>
            </a:r>
            <a:r>
              <a:rPr lang="en-US" b="1" dirty="0" err="1"/>
              <a:t>Toán</a:t>
            </a:r>
            <a:r>
              <a:rPr lang="en-US" b="1" dirty="0"/>
              <a:t> 4 </a:t>
            </a:r>
            <a:r>
              <a:rPr lang="en-US" b="1" dirty="0" err="1"/>
              <a:t>gồm</a:t>
            </a:r>
            <a:r>
              <a:rPr lang="en-US" b="1" dirty="0"/>
              <a:t> </a:t>
            </a:r>
            <a:r>
              <a:rPr lang="en-US" b="1" dirty="0" err="1"/>
              <a:t>hai</a:t>
            </a:r>
            <a:r>
              <a:rPr lang="en-US" b="1" dirty="0"/>
              <a:t> </a:t>
            </a:r>
            <a:r>
              <a:rPr lang="en-US" b="1" dirty="0" err="1"/>
              <a:t>phần</a:t>
            </a:r>
            <a:r>
              <a:rPr lang="en-US" b="1" dirty="0"/>
              <a:t>:</a:t>
            </a:r>
          </a:p>
          <a:p>
            <a:r>
              <a:rPr lang="en-US" b="1" dirty="0"/>
              <a:t>ĐDDH </a:t>
            </a:r>
            <a:r>
              <a:rPr lang="en-US" b="1" dirty="0" err="1"/>
              <a:t>ảo</a:t>
            </a:r>
            <a:r>
              <a:rPr lang="en-US" b="1" dirty="0"/>
              <a:t>: </a:t>
            </a:r>
            <a:r>
              <a:rPr lang="en-US" b="1" dirty="0" err="1"/>
              <a:t>gồm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slide </a:t>
            </a:r>
            <a:r>
              <a:rPr lang="en-US" b="1" dirty="0" err="1"/>
              <a:t>trình</a:t>
            </a:r>
            <a:r>
              <a:rPr lang="en-US" b="1" dirty="0"/>
              <a:t> </a:t>
            </a:r>
            <a:r>
              <a:rPr lang="en-US" b="1" dirty="0" err="1"/>
              <a:t>chiếu</a:t>
            </a:r>
            <a:r>
              <a:rPr lang="en-US" b="1" dirty="0"/>
              <a:t>, </a:t>
            </a:r>
            <a:r>
              <a:rPr lang="en-US" b="1" dirty="0" err="1"/>
              <a:t>các</a:t>
            </a:r>
            <a:r>
              <a:rPr lang="en-US" b="1" dirty="0"/>
              <a:t> video </a:t>
            </a:r>
            <a:r>
              <a:rPr lang="en-US" b="1" dirty="0" err="1"/>
              <a:t>phục</a:t>
            </a:r>
            <a:r>
              <a:rPr lang="en-US" b="1" dirty="0"/>
              <a:t> </a:t>
            </a:r>
            <a:r>
              <a:rPr lang="en-US" b="1" dirty="0" err="1"/>
              <a:t>vụ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tiết</a:t>
            </a:r>
            <a:r>
              <a:rPr lang="en-US" b="1" dirty="0"/>
              <a:t> </a:t>
            </a:r>
            <a:r>
              <a:rPr lang="en-US" b="1" dirty="0" err="1"/>
              <a:t>dạy</a:t>
            </a:r>
            <a:r>
              <a:rPr lang="en-US" b="1" dirty="0"/>
              <a:t> (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thể</a:t>
            </a:r>
            <a:r>
              <a:rPr lang="en-US" b="1" dirty="0"/>
              <a:t> download </a:t>
            </a:r>
            <a:r>
              <a:rPr lang="en-US" b="1" dirty="0" err="1"/>
              <a:t>trên</a:t>
            </a:r>
            <a:r>
              <a:rPr lang="en-US" b="1" dirty="0"/>
              <a:t> </a:t>
            </a:r>
            <a:r>
              <a:rPr lang="en-US" b="1" dirty="0" err="1"/>
              <a:t>trang</a:t>
            </a:r>
            <a:r>
              <a:rPr lang="en-US" b="1" dirty="0"/>
              <a:t> web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công</a:t>
            </a:r>
            <a:r>
              <a:rPr lang="en-US" b="1" dirty="0"/>
              <a:t> ty, </a:t>
            </a:r>
            <a:r>
              <a:rPr lang="en-US" b="1" dirty="0" err="1"/>
              <a:t>hoặc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nhóm</a:t>
            </a:r>
            <a:r>
              <a:rPr lang="en-US" b="1" dirty="0"/>
              <a:t> ZALO “</a:t>
            </a:r>
            <a:r>
              <a:rPr lang="en-US" b="1" dirty="0" err="1"/>
              <a:t>Sách</a:t>
            </a:r>
            <a:r>
              <a:rPr lang="en-US" b="1" dirty="0"/>
              <a:t> </a:t>
            </a:r>
            <a:r>
              <a:rPr lang="en-US" b="1" dirty="0" err="1"/>
              <a:t>Toán</a:t>
            </a:r>
            <a:r>
              <a:rPr lang="en-US" b="1" dirty="0"/>
              <a:t> </a:t>
            </a:r>
            <a:r>
              <a:rPr lang="en-US" b="1" dirty="0" err="1"/>
              <a:t>Bình</a:t>
            </a:r>
            <a:r>
              <a:rPr lang="en-US" b="1" dirty="0"/>
              <a:t> Minh” –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diễn</a:t>
            </a:r>
            <a:r>
              <a:rPr lang="en-US" b="1" dirty="0"/>
              <a:t> </a:t>
            </a:r>
            <a:r>
              <a:rPr lang="en-US" b="1" dirty="0" err="1"/>
              <a:t>đàn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GV </a:t>
            </a:r>
            <a:r>
              <a:rPr lang="en-US" b="1" dirty="0" err="1"/>
              <a:t>trao</a:t>
            </a:r>
            <a:r>
              <a:rPr lang="en-US" b="1" dirty="0"/>
              <a:t> </a:t>
            </a:r>
            <a:r>
              <a:rPr lang="en-US" b="1" dirty="0" err="1"/>
              <a:t>đổi</a:t>
            </a:r>
            <a:r>
              <a:rPr lang="en-US" b="1" dirty="0"/>
              <a:t> </a:t>
            </a:r>
            <a:r>
              <a:rPr lang="en-US" b="1" dirty="0" err="1"/>
              <a:t>kinh</a:t>
            </a:r>
            <a:r>
              <a:rPr lang="en-US" b="1" dirty="0"/>
              <a:t> </a:t>
            </a:r>
            <a:r>
              <a:rPr lang="en-US" b="1" dirty="0" err="1"/>
              <a:t>nghiệm</a:t>
            </a:r>
            <a:r>
              <a:rPr lang="en-US" b="1" dirty="0"/>
              <a:t> </a:t>
            </a:r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dạy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 </a:t>
            </a:r>
            <a:r>
              <a:rPr lang="en-US" b="1" dirty="0" err="1"/>
              <a:t>theo</a:t>
            </a:r>
            <a:r>
              <a:rPr lang="en-US" b="1" dirty="0"/>
              <a:t> SGK </a:t>
            </a:r>
            <a:r>
              <a:rPr lang="en-US" b="1" dirty="0" err="1"/>
              <a:t>Toán</a:t>
            </a:r>
            <a:r>
              <a:rPr lang="en-US" b="1" dirty="0"/>
              <a:t> 4 </a:t>
            </a:r>
            <a:r>
              <a:rPr lang="en-US" b="1" dirty="0" err="1"/>
              <a:t>Bình</a:t>
            </a:r>
            <a:r>
              <a:rPr lang="en-US" b="1" dirty="0"/>
              <a:t> Minh)</a:t>
            </a:r>
          </a:p>
          <a:p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vật</a:t>
            </a:r>
            <a:r>
              <a:rPr lang="en-US" b="1" dirty="0"/>
              <a:t> </a:t>
            </a:r>
            <a:r>
              <a:rPr lang="en-US" b="1" dirty="0" err="1"/>
              <a:t>thật</a:t>
            </a:r>
            <a:r>
              <a:rPr lang="en-US" b="1" dirty="0"/>
              <a:t>: </a:t>
            </a:r>
            <a:r>
              <a:rPr lang="en-US" b="1" dirty="0" err="1"/>
              <a:t>dùng</a:t>
            </a:r>
            <a:r>
              <a:rPr lang="en-US" b="1" dirty="0"/>
              <a:t> </a:t>
            </a:r>
            <a:r>
              <a:rPr lang="en-US" b="1" dirty="0" err="1"/>
              <a:t>chung</a:t>
            </a:r>
            <a:r>
              <a:rPr lang="en-US" b="1" dirty="0"/>
              <a:t> </a:t>
            </a:r>
            <a:r>
              <a:rPr lang="en-US" b="1" dirty="0" err="1"/>
              <a:t>bộ</a:t>
            </a:r>
            <a:r>
              <a:rPr lang="en-US" b="1" dirty="0"/>
              <a:t> ĐDDH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Bộ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658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458200" cy="914400"/>
          </a:xfrm>
        </p:spPr>
        <p:txBody>
          <a:bodyPr>
            <a:noAutofit/>
          </a:bodyPr>
          <a:lstStyle/>
          <a:p>
            <a:b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latin typeface="Arial" pitchFamily="34" charset="0"/>
                <a:cs typeface="Arial" pitchFamily="34" charset="0"/>
              </a:rPr>
              <a:t>SGK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4</a:t>
            </a:r>
            <a:b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F1E598-84FF-4872-BEDD-30A80B304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81200"/>
            <a:ext cx="3330052" cy="4514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B03EEC-78A4-478C-8E03-9E77E858B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950" y="1981201"/>
            <a:ext cx="3345301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594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15"/>
          <p:cNvSpPr>
            <a:spLocks noChangeArrowheads="1"/>
          </p:cNvSpPr>
          <p:nvPr/>
        </p:nvSpPr>
        <p:spPr bwMode="auto">
          <a:xfrm>
            <a:off x="919162" y="2396698"/>
            <a:ext cx="723899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6000" b="1" dirty="0">
                <a:solidFill>
                  <a:srgbClr val="C00000"/>
                </a:solidFill>
                <a:latin typeface="+mj-lt"/>
              </a:rPr>
              <a:t>XIN TRÂN TRỌNG CẢM ƠN!</a:t>
            </a:r>
            <a:endParaRPr lang="en-US" altLang="en-US" sz="60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113666" name="Group 5"/>
          <p:cNvGrpSpPr>
            <a:grpSpLocks/>
          </p:cNvGrpSpPr>
          <p:nvPr/>
        </p:nvGrpSpPr>
        <p:grpSpPr bwMode="auto">
          <a:xfrm>
            <a:off x="0" y="1074739"/>
            <a:ext cx="9144000" cy="223837"/>
            <a:chOff x="0" y="5844619"/>
            <a:chExt cx="12192000" cy="565608"/>
          </a:xfrm>
        </p:grpSpPr>
        <p:sp>
          <p:nvSpPr>
            <p:cNvPr id="7" name="Rectangle 6"/>
            <p:cNvSpPr/>
            <p:nvPr/>
          </p:nvSpPr>
          <p:spPr>
            <a:xfrm>
              <a:off x="0" y="5844619"/>
              <a:ext cx="2451100" cy="5656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535238" y="5844619"/>
              <a:ext cx="9656762" cy="5656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211763"/>
            <a:ext cx="1938337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17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PHẦN THỨ HAI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 err="1">
                <a:solidFill>
                  <a:srgbClr val="C00000"/>
                </a:solidFill>
              </a:rPr>
              <a:t>Cấu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trúc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sách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5257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1. SGK </a:t>
            </a:r>
            <a:r>
              <a:rPr lang="en-US" b="1" i="1" dirty="0" err="1">
                <a:solidFill>
                  <a:srgbClr val="FF0000"/>
                </a:solidFill>
              </a:rPr>
              <a:t>Toán</a:t>
            </a:r>
            <a:r>
              <a:rPr lang="en-US" b="1" i="1" dirty="0">
                <a:solidFill>
                  <a:srgbClr val="FF0000"/>
                </a:solidFill>
              </a:rPr>
              <a:t> 4 </a:t>
            </a:r>
            <a:r>
              <a:rPr lang="en-US" b="1" i="1" dirty="0" err="1">
                <a:solidFill>
                  <a:srgbClr val="FF0000"/>
                </a:solidFill>
              </a:rPr>
              <a:t>gồm</a:t>
            </a:r>
            <a:r>
              <a:rPr lang="en-US" b="1" i="1" dirty="0">
                <a:solidFill>
                  <a:srgbClr val="FF0000"/>
                </a:solidFill>
              </a:rPr>
              <a:t> 2 </a:t>
            </a:r>
            <a:r>
              <a:rPr lang="en-US" b="1" i="1" dirty="0" err="1">
                <a:solidFill>
                  <a:srgbClr val="FF0000"/>
                </a:solidFill>
              </a:rPr>
              <a:t>tập</a:t>
            </a:r>
            <a:r>
              <a:rPr lang="en-US" b="1" i="1" dirty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dirty="0"/>
              <a:t> </a:t>
            </a:r>
            <a:r>
              <a:rPr lang="en-US" b="1" dirty="0" err="1"/>
              <a:t>Tập</a:t>
            </a:r>
            <a:r>
              <a:rPr lang="en-US" b="1" dirty="0"/>
              <a:t> 1 </a:t>
            </a:r>
            <a:r>
              <a:rPr lang="en-US" b="1" dirty="0" err="1"/>
              <a:t>gồm</a:t>
            </a:r>
            <a:r>
              <a:rPr lang="en-US" b="1" dirty="0"/>
              <a:t> 90 </a:t>
            </a:r>
            <a:r>
              <a:rPr lang="en-US" b="1" dirty="0" err="1"/>
              <a:t>tiết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 </a:t>
            </a:r>
            <a:r>
              <a:rPr lang="en-US" b="1" dirty="0" err="1"/>
              <a:t>kì</a:t>
            </a:r>
            <a:r>
              <a:rPr lang="en-US" b="1" dirty="0"/>
              <a:t> 1;</a:t>
            </a:r>
          </a:p>
          <a:p>
            <a:pPr lvl="0"/>
            <a:r>
              <a:rPr lang="en-US" b="1" dirty="0"/>
              <a:t> </a:t>
            </a:r>
            <a:r>
              <a:rPr lang="en-US" b="1" dirty="0" err="1"/>
              <a:t>Tập</a:t>
            </a:r>
            <a:r>
              <a:rPr lang="en-US" b="1" dirty="0"/>
              <a:t> 2 </a:t>
            </a:r>
            <a:r>
              <a:rPr lang="en-US" b="1" dirty="0" err="1"/>
              <a:t>gồm</a:t>
            </a:r>
            <a:r>
              <a:rPr lang="en-US" b="1" dirty="0"/>
              <a:t> 85 </a:t>
            </a:r>
            <a:r>
              <a:rPr lang="en-US" b="1" dirty="0" err="1"/>
              <a:t>tiết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 </a:t>
            </a:r>
            <a:r>
              <a:rPr lang="en-US" b="1" dirty="0" err="1"/>
              <a:t>kì</a:t>
            </a:r>
            <a:r>
              <a:rPr lang="en-US" b="1" dirty="0"/>
              <a:t> 2. </a:t>
            </a:r>
          </a:p>
          <a:p>
            <a:pPr lvl="0"/>
            <a:r>
              <a:rPr lang="en-US" b="1" dirty="0" err="1"/>
              <a:t>Nội</a:t>
            </a:r>
            <a:r>
              <a:rPr lang="en-US" b="1" dirty="0"/>
              <a:t> dung 175 </a:t>
            </a:r>
            <a:r>
              <a:rPr lang="en-US" b="1" dirty="0" err="1"/>
              <a:t>tiết</a:t>
            </a:r>
            <a:r>
              <a:rPr lang="en-US" b="1" dirty="0"/>
              <a:t> </a:t>
            </a:r>
            <a:r>
              <a:rPr lang="en-US" b="1" dirty="0" err="1"/>
              <a:t>bám</a:t>
            </a:r>
            <a:r>
              <a:rPr lang="en-US" b="1" dirty="0"/>
              <a:t> </a:t>
            </a:r>
            <a:r>
              <a:rPr lang="en-US" b="1" dirty="0" err="1"/>
              <a:t>sát</a:t>
            </a:r>
            <a:r>
              <a:rPr lang="en-US" b="1" dirty="0"/>
              <a:t> </a:t>
            </a:r>
            <a:r>
              <a:rPr lang="en-US" b="1" dirty="0" err="1"/>
              <a:t>chương</a:t>
            </a:r>
            <a:r>
              <a:rPr lang="en-US" b="1" dirty="0"/>
              <a:t> </a:t>
            </a:r>
            <a:r>
              <a:rPr lang="en-US" b="1" dirty="0" err="1"/>
              <a:t>trình</a:t>
            </a:r>
            <a:r>
              <a:rPr lang="en-US" b="1" dirty="0"/>
              <a:t> (CT) </a:t>
            </a:r>
            <a:r>
              <a:rPr lang="en-US" b="1" dirty="0" err="1"/>
              <a:t>môn</a:t>
            </a:r>
            <a:r>
              <a:rPr lang="en-US" b="1" dirty="0"/>
              <a:t> </a:t>
            </a:r>
            <a:r>
              <a:rPr lang="en-US" b="1" dirty="0" err="1"/>
              <a:t>Toán</a:t>
            </a:r>
            <a:r>
              <a:rPr lang="en-US" b="1" dirty="0"/>
              <a:t> do </a:t>
            </a:r>
            <a:r>
              <a:rPr lang="en-US" b="1" dirty="0" err="1"/>
              <a:t>Bộ</a:t>
            </a:r>
            <a:r>
              <a:rPr lang="en-US" b="1" dirty="0"/>
              <a:t> GD&amp;ĐT ban </a:t>
            </a:r>
            <a:r>
              <a:rPr lang="en-US" b="1" dirty="0" err="1"/>
              <a:t>hành</a:t>
            </a:r>
            <a:r>
              <a:rPr lang="en-US" b="1" dirty="0"/>
              <a:t> </a:t>
            </a:r>
            <a:r>
              <a:rPr lang="en-US" b="1" dirty="0" err="1"/>
              <a:t>theo</a:t>
            </a:r>
            <a:r>
              <a:rPr lang="en-US" b="1" dirty="0"/>
              <a:t> </a:t>
            </a:r>
            <a:r>
              <a:rPr lang="en-US" b="1" dirty="0" err="1"/>
              <a:t>Thông</a:t>
            </a:r>
            <a:r>
              <a:rPr lang="en-US" b="1" dirty="0"/>
              <a:t> </a:t>
            </a:r>
            <a:r>
              <a:rPr lang="en-US" b="1" dirty="0" err="1"/>
              <a:t>tư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32/2018/TT-BGDĐT </a:t>
            </a:r>
            <a:r>
              <a:rPr lang="en-US" b="1" dirty="0" err="1"/>
              <a:t>ngày</a:t>
            </a:r>
            <a:r>
              <a:rPr lang="en-US" b="1" dirty="0"/>
              <a:t> 26/12/2018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10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br>
              <a:rPr lang="en-US" sz="3200" b="1" i="1" dirty="0">
                <a:solidFill>
                  <a:srgbClr val="FF0000"/>
                </a:solidFill>
              </a:rPr>
            </a:br>
            <a:r>
              <a:rPr lang="en-US" sz="3200" b="1" i="1" dirty="0">
                <a:solidFill>
                  <a:srgbClr val="FF0000"/>
                </a:solidFill>
              </a:rPr>
              <a:t>2.  </a:t>
            </a:r>
            <a:r>
              <a:rPr lang="en-US" sz="3200" b="1" i="1" dirty="0" err="1">
                <a:solidFill>
                  <a:srgbClr val="FF0000"/>
                </a:solidFill>
              </a:rPr>
              <a:t>Các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chủ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đề</a:t>
            </a:r>
            <a:br>
              <a:rPr lang="en-US" sz="3200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6019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dirty="0" err="1">
                <a:solidFill>
                  <a:srgbClr val="FF0000"/>
                </a:solidFill>
              </a:rPr>
              <a:t>Lấy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mạch</a:t>
            </a:r>
            <a:r>
              <a:rPr lang="en-US" b="1" i="1" dirty="0">
                <a:solidFill>
                  <a:srgbClr val="FF0000"/>
                </a:solidFill>
              </a:rPr>
              <a:t> “</a:t>
            </a:r>
            <a:r>
              <a:rPr lang="en-US" b="1" i="1" dirty="0" err="1">
                <a:solidFill>
                  <a:srgbClr val="FF0000"/>
                </a:solidFill>
              </a:rPr>
              <a:t>Số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và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phép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tính</a:t>
            </a:r>
            <a:r>
              <a:rPr lang="en-US" b="1" i="1" dirty="0">
                <a:solidFill>
                  <a:srgbClr val="FF0000"/>
                </a:solidFill>
              </a:rPr>
              <a:t>” </a:t>
            </a:r>
            <a:r>
              <a:rPr lang="en-US" b="1" i="1" dirty="0" err="1">
                <a:solidFill>
                  <a:srgbClr val="FF0000"/>
                </a:solidFill>
              </a:rPr>
              <a:t>làm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trung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tâm</a:t>
            </a:r>
            <a:r>
              <a:rPr lang="en-US" b="1" i="1" dirty="0">
                <a:solidFill>
                  <a:srgbClr val="FF0000"/>
                </a:solidFill>
              </a:rPr>
              <a:t>, </a:t>
            </a:r>
            <a:r>
              <a:rPr lang="en-US" b="1" i="1" dirty="0"/>
              <a:t>SGK </a:t>
            </a:r>
            <a:r>
              <a:rPr lang="en-US" b="1" i="1" dirty="0" err="1"/>
              <a:t>Toán</a:t>
            </a:r>
            <a:r>
              <a:rPr lang="en-US" b="1" i="1" dirty="0"/>
              <a:t> 4 </a:t>
            </a:r>
            <a:r>
              <a:rPr lang="en-US" b="1" i="1" dirty="0" err="1"/>
              <a:t>được</a:t>
            </a:r>
            <a:r>
              <a:rPr lang="en-US" b="1" i="1" dirty="0"/>
              <a:t> </a:t>
            </a:r>
            <a:r>
              <a:rPr lang="en-US" b="1" i="1" dirty="0" err="1"/>
              <a:t>phân</a:t>
            </a:r>
            <a:r>
              <a:rPr lang="en-US" b="1" i="1" dirty="0"/>
              <a:t> chia </a:t>
            </a:r>
            <a:r>
              <a:rPr lang="en-US" b="1" i="1" dirty="0" err="1"/>
              <a:t>thành</a:t>
            </a:r>
            <a:r>
              <a:rPr lang="en-US" b="1" i="1" dirty="0"/>
              <a:t> 6 </a:t>
            </a:r>
            <a:r>
              <a:rPr lang="en-US" b="1" i="1" dirty="0" err="1"/>
              <a:t>chủ</a:t>
            </a:r>
            <a:r>
              <a:rPr lang="en-US" b="1" i="1" dirty="0"/>
              <a:t> </a:t>
            </a:r>
            <a:r>
              <a:rPr lang="en-US" b="1" i="1" dirty="0" err="1"/>
              <a:t>đề</a:t>
            </a:r>
            <a:r>
              <a:rPr lang="en-US" b="1" i="1" dirty="0"/>
              <a:t>: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  </a:t>
            </a:r>
            <a:r>
              <a:rPr lang="en-US" b="1" dirty="0" err="1">
                <a:solidFill>
                  <a:srgbClr val="FF0000"/>
                </a:solidFill>
              </a:rPr>
              <a:t>Chủ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đề</a:t>
            </a:r>
            <a:r>
              <a:rPr lang="en-US" b="1" dirty="0">
                <a:solidFill>
                  <a:srgbClr val="FF0000"/>
                </a:solidFill>
              </a:rPr>
              <a:t> 1. </a:t>
            </a:r>
            <a:r>
              <a:rPr lang="en-US" b="1" dirty="0" err="1"/>
              <a:t>Ôn</a:t>
            </a:r>
            <a:r>
              <a:rPr lang="en-US" b="1" dirty="0"/>
              <a:t> </a:t>
            </a:r>
            <a:r>
              <a:rPr lang="en-US" b="1" dirty="0" err="1"/>
              <a:t>tập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bổ</a:t>
            </a:r>
            <a:r>
              <a:rPr lang="en-US" b="1" dirty="0"/>
              <a:t> sung</a:t>
            </a:r>
          </a:p>
          <a:p>
            <a:pPr marL="0" indent="0">
              <a:buNone/>
            </a:pPr>
            <a:r>
              <a:rPr lang="en-US" b="1" dirty="0"/>
              <a:t>  </a:t>
            </a:r>
            <a:r>
              <a:rPr lang="en-US" b="1" dirty="0" err="1">
                <a:solidFill>
                  <a:srgbClr val="FF0000"/>
                </a:solidFill>
              </a:rPr>
              <a:t>Chủ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đề</a:t>
            </a:r>
            <a:r>
              <a:rPr lang="en-US" b="1" dirty="0">
                <a:solidFill>
                  <a:srgbClr val="FF0000"/>
                </a:solidFill>
              </a:rPr>
              <a:t> 2.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tự</a:t>
            </a:r>
            <a:r>
              <a:rPr lang="en-US" b="1" dirty="0"/>
              <a:t> </a:t>
            </a:r>
            <a:r>
              <a:rPr lang="en-US" b="1" dirty="0" err="1"/>
              <a:t>nhiên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nhiều</a:t>
            </a:r>
            <a:r>
              <a:rPr lang="en-US" b="1" dirty="0"/>
              <a:t> </a:t>
            </a:r>
            <a:r>
              <a:rPr lang="en-US" b="1" dirty="0" err="1"/>
              <a:t>chữ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/>
              <a:t>  </a:t>
            </a:r>
            <a:r>
              <a:rPr lang="en-US" b="1" dirty="0" err="1">
                <a:solidFill>
                  <a:srgbClr val="FF0000"/>
                </a:solidFill>
              </a:rPr>
              <a:t>Chủ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đề</a:t>
            </a:r>
            <a:r>
              <a:rPr lang="en-US" b="1" dirty="0">
                <a:solidFill>
                  <a:srgbClr val="FF0000"/>
                </a:solidFill>
              </a:rPr>
              <a:t> 3.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phép</a:t>
            </a:r>
            <a:r>
              <a:rPr lang="en-US" b="1" dirty="0"/>
              <a:t> </a:t>
            </a:r>
            <a:r>
              <a:rPr lang="en-US" b="1" dirty="0" err="1"/>
              <a:t>tính</a:t>
            </a:r>
            <a:r>
              <a:rPr lang="en-US" b="1" dirty="0"/>
              <a:t> </a:t>
            </a:r>
            <a:r>
              <a:rPr lang="en-US" b="1" dirty="0" err="1"/>
              <a:t>với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tự</a:t>
            </a:r>
            <a:r>
              <a:rPr lang="en-US" b="1" dirty="0"/>
              <a:t> </a:t>
            </a:r>
            <a:r>
              <a:rPr lang="en-US" b="1" dirty="0" err="1"/>
              <a:t>nhiên</a:t>
            </a:r>
            <a:endParaRPr lang="vi-VN" b="1" dirty="0"/>
          </a:p>
          <a:p>
            <a:pPr marL="0" indent="0">
              <a:buNone/>
            </a:pPr>
            <a:r>
              <a:rPr lang="en-SG" b="1" dirty="0"/>
              <a:t>  </a:t>
            </a:r>
            <a:r>
              <a:rPr lang="en-US" b="1" dirty="0" err="1">
                <a:solidFill>
                  <a:srgbClr val="FF0000"/>
                </a:solidFill>
              </a:rPr>
              <a:t>Chủ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đề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vi-VN" b="1" dirty="0">
                <a:solidFill>
                  <a:srgbClr val="FF0000"/>
                </a:solidFill>
              </a:rPr>
              <a:t>4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r>
              <a:rPr lang="en-US" b="1" dirty="0" err="1"/>
              <a:t>Phân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so </a:t>
            </a:r>
            <a:r>
              <a:rPr lang="en-US" b="1" dirty="0" err="1"/>
              <a:t>sánh</a:t>
            </a:r>
            <a:r>
              <a:rPr lang="en-US" b="1" dirty="0"/>
              <a:t> </a:t>
            </a:r>
            <a:r>
              <a:rPr lang="en-US" b="1" dirty="0" err="1"/>
              <a:t>phân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 </a:t>
            </a:r>
            <a:r>
              <a:rPr lang="en-US" b="1" dirty="0" err="1">
                <a:solidFill>
                  <a:srgbClr val="FF0000"/>
                </a:solidFill>
              </a:rPr>
              <a:t>Chủ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đề</a:t>
            </a:r>
            <a:r>
              <a:rPr lang="en-US" b="1" dirty="0">
                <a:solidFill>
                  <a:srgbClr val="FF0000"/>
                </a:solidFill>
              </a:rPr>
              <a:t> 5.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phép</a:t>
            </a:r>
            <a:r>
              <a:rPr lang="en-US" b="1" dirty="0"/>
              <a:t> </a:t>
            </a:r>
            <a:r>
              <a:rPr lang="en-US" b="1" dirty="0" err="1"/>
              <a:t>tính</a:t>
            </a:r>
            <a:r>
              <a:rPr lang="en-US" b="1" dirty="0"/>
              <a:t> </a:t>
            </a:r>
            <a:r>
              <a:rPr lang="en-US" b="1" dirty="0" err="1"/>
              <a:t>về</a:t>
            </a:r>
            <a:r>
              <a:rPr lang="en-US" b="1" dirty="0"/>
              <a:t> </a:t>
            </a:r>
            <a:r>
              <a:rPr lang="en-US" b="1" dirty="0" err="1"/>
              <a:t>phân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 </a:t>
            </a:r>
            <a:r>
              <a:rPr lang="en-US" b="1" dirty="0" err="1">
                <a:solidFill>
                  <a:srgbClr val="FF0000"/>
                </a:solidFill>
              </a:rPr>
              <a:t>Chủ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đề</a:t>
            </a:r>
            <a:r>
              <a:rPr lang="en-US" b="1" dirty="0">
                <a:solidFill>
                  <a:srgbClr val="FF0000"/>
                </a:solidFill>
              </a:rPr>
              <a:t> 6. </a:t>
            </a:r>
            <a:r>
              <a:rPr lang="en-US" b="1" dirty="0" err="1"/>
              <a:t>Ôn</a:t>
            </a:r>
            <a:r>
              <a:rPr lang="en-US" b="1" dirty="0"/>
              <a:t> </a:t>
            </a:r>
            <a:r>
              <a:rPr lang="en-US" b="1" dirty="0" err="1"/>
              <a:t>tập</a:t>
            </a:r>
            <a:r>
              <a:rPr lang="en-US" b="1" dirty="0"/>
              <a:t> </a:t>
            </a:r>
            <a:r>
              <a:rPr lang="en-US" b="1" dirty="0" err="1"/>
              <a:t>cuối</a:t>
            </a:r>
            <a:r>
              <a:rPr lang="en-US" b="1" dirty="0"/>
              <a:t> </a:t>
            </a:r>
            <a:r>
              <a:rPr lang="en-US" b="1" dirty="0" err="1"/>
              <a:t>năm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nội</a:t>
            </a:r>
            <a:r>
              <a:rPr lang="en-US" b="1" dirty="0"/>
              <a:t> dung </a:t>
            </a:r>
            <a:r>
              <a:rPr lang="en-US" b="1" dirty="0" err="1"/>
              <a:t>về</a:t>
            </a:r>
            <a:r>
              <a:rPr lang="en-US" b="1" dirty="0"/>
              <a:t> “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đo</a:t>
            </a:r>
            <a:r>
              <a:rPr lang="en-US" b="1" dirty="0"/>
              <a:t> </a:t>
            </a:r>
            <a:r>
              <a:rPr lang="en-US" b="1" dirty="0" err="1"/>
              <a:t>lường</a:t>
            </a:r>
            <a:r>
              <a:rPr lang="en-US" b="1" dirty="0"/>
              <a:t>”, “</a:t>
            </a:r>
            <a:r>
              <a:rPr lang="en-US" b="1" dirty="0" err="1"/>
              <a:t>Yếu</a:t>
            </a:r>
            <a:r>
              <a:rPr lang="en-US" b="1" dirty="0"/>
              <a:t> </a:t>
            </a:r>
            <a:r>
              <a:rPr lang="en-US" b="1" dirty="0" err="1"/>
              <a:t>tố</a:t>
            </a:r>
            <a:r>
              <a:rPr lang="en-US" b="1" dirty="0"/>
              <a:t> </a:t>
            </a:r>
            <a:r>
              <a:rPr lang="en-US" b="1" dirty="0" err="1"/>
              <a:t>thống</a:t>
            </a:r>
            <a:r>
              <a:rPr lang="en-US" b="1" dirty="0"/>
              <a:t> </a:t>
            </a:r>
            <a:r>
              <a:rPr lang="en-US" b="1" dirty="0" err="1"/>
              <a:t>kê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xác</a:t>
            </a:r>
            <a:r>
              <a:rPr lang="en-US" b="1" dirty="0"/>
              <a:t> </a:t>
            </a:r>
            <a:r>
              <a:rPr lang="en-US" b="1" dirty="0" err="1"/>
              <a:t>suất</a:t>
            </a:r>
            <a:r>
              <a:rPr lang="en-US" b="1" dirty="0"/>
              <a:t>”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SG" b="1" dirty="0"/>
              <a:t>“</a:t>
            </a:r>
            <a:r>
              <a:rPr lang="en-US" b="1" dirty="0" err="1"/>
              <a:t>Trải</a:t>
            </a:r>
            <a:r>
              <a:rPr lang="en-US" b="1" dirty="0"/>
              <a:t> </a:t>
            </a:r>
            <a:r>
              <a:rPr lang="en-US" b="1" dirty="0" err="1"/>
              <a:t>nghiệm</a:t>
            </a:r>
            <a:r>
              <a:rPr lang="en-US" b="1" dirty="0"/>
              <a:t> </a:t>
            </a:r>
            <a:r>
              <a:rPr lang="en-US" b="1" dirty="0" err="1"/>
              <a:t>Toán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” </a:t>
            </a:r>
            <a:r>
              <a:rPr lang="en-US" b="1" dirty="0" err="1"/>
              <a:t>được</a:t>
            </a:r>
            <a:r>
              <a:rPr lang="en-US" b="1" dirty="0"/>
              <a:t> </a:t>
            </a:r>
            <a:r>
              <a:rPr lang="en-US" b="1" dirty="0" err="1"/>
              <a:t>tích</a:t>
            </a:r>
            <a:r>
              <a:rPr lang="en-US" b="1" dirty="0"/>
              <a:t> </a:t>
            </a:r>
            <a:r>
              <a:rPr lang="en-US" b="1" dirty="0" err="1"/>
              <a:t>hợp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chủ</a:t>
            </a:r>
            <a:r>
              <a:rPr lang="en-US" b="1" dirty="0"/>
              <a:t> </a:t>
            </a:r>
            <a:r>
              <a:rPr lang="en-US" b="1" dirty="0" err="1"/>
              <a:t>đề</a:t>
            </a:r>
            <a:r>
              <a:rPr lang="en-US" b="1" dirty="0"/>
              <a:t> </a:t>
            </a:r>
            <a:r>
              <a:rPr lang="en-US" b="1" dirty="0" err="1"/>
              <a:t>trên</a:t>
            </a:r>
            <a:r>
              <a:rPr lang="en-US" b="1" dirty="0"/>
              <a:t> (</a:t>
            </a:r>
            <a:r>
              <a:rPr lang="en-US" b="1" dirty="0" err="1"/>
              <a:t>phù</a:t>
            </a:r>
            <a:r>
              <a:rPr lang="en-US" b="1" dirty="0"/>
              <a:t> </a:t>
            </a:r>
            <a:r>
              <a:rPr lang="en-US" b="1" dirty="0" err="1"/>
              <a:t>hợp</a:t>
            </a:r>
            <a:r>
              <a:rPr lang="en-US" b="1" dirty="0"/>
              <a:t> </a:t>
            </a:r>
            <a:r>
              <a:rPr lang="en-US" b="1" dirty="0" err="1"/>
              <a:t>với</a:t>
            </a:r>
            <a:r>
              <a:rPr lang="en-US" b="1" dirty="0"/>
              <a:t> </a:t>
            </a:r>
            <a:r>
              <a:rPr lang="en-US" b="1" dirty="0" err="1"/>
              <a:t>kĩ</a:t>
            </a:r>
            <a:r>
              <a:rPr lang="en-US" b="1" dirty="0"/>
              <a:t> </a:t>
            </a:r>
            <a:r>
              <a:rPr lang="en-US" b="1" dirty="0" err="1"/>
              <a:t>năng</a:t>
            </a:r>
            <a:r>
              <a:rPr lang="en-US" b="1" dirty="0"/>
              <a:t> </a:t>
            </a:r>
            <a:r>
              <a:rPr lang="en-US" b="1" dirty="0" err="1"/>
              <a:t>tính</a:t>
            </a:r>
            <a:r>
              <a:rPr lang="en-US" b="1" dirty="0"/>
              <a:t> </a:t>
            </a:r>
            <a:r>
              <a:rPr lang="en-US" b="1" dirty="0" err="1"/>
              <a:t>toán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mỗi</a:t>
            </a:r>
            <a:r>
              <a:rPr lang="en-US" b="1" dirty="0"/>
              <a:t> </a:t>
            </a:r>
            <a:r>
              <a:rPr lang="en-US" b="1" dirty="0" err="1"/>
              <a:t>vòng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).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76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i="1" dirty="0">
                <a:solidFill>
                  <a:srgbClr val="FF0000"/>
                </a:solidFill>
              </a:rPr>
            </a:br>
            <a:r>
              <a:rPr lang="en-US" b="1" i="1" dirty="0">
                <a:solidFill>
                  <a:srgbClr val="FF0000"/>
                </a:solidFill>
              </a:rPr>
              <a:t>3. SGK </a:t>
            </a:r>
            <a:r>
              <a:rPr lang="en-US" b="1" i="1" dirty="0" err="1">
                <a:solidFill>
                  <a:srgbClr val="FF0000"/>
                </a:solidFill>
              </a:rPr>
              <a:t>biên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soạn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theo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từng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tiết</a:t>
            </a:r>
            <a:r>
              <a:rPr lang="en-US" b="1" i="1" dirty="0">
                <a:solidFill>
                  <a:srgbClr val="FF0000"/>
                </a:solidFill>
              </a:rPr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105400"/>
          </a:xfrm>
        </p:spPr>
        <p:txBody>
          <a:bodyPr/>
          <a:lstStyle/>
          <a:p>
            <a:r>
              <a:rPr lang="en-US" b="1" dirty="0" err="1"/>
              <a:t>Mỗi</a:t>
            </a:r>
            <a:r>
              <a:rPr lang="en-US" b="1" dirty="0"/>
              <a:t> </a:t>
            </a:r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/>
              <a:t>thực</a:t>
            </a:r>
            <a:r>
              <a:rPr lang="en-US" b="1" dirty="0"/>
              <a:t> </a:t>
            </a:r>
            <a:r>
              <a:rPr lang="en-US" b="1" dirty="0" err="1"/>
              <a:t>hiện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1 </a:t>
            </a:r>
            <a:r>
              <a:rPr lang="en-US" b="1" dirty="0" err="1"/>
              <a:t>tiết</a:t>
            </a:r>
            <a:r>
              <a:rPr lang="en-US" b="1" dirty="0"/>
              <a:t> (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thể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tiết</a:t>
            </a:r>
            <a:r>
              <a:rPr lang="en-US" b="1" dirty="0"/>
              <a:t> </a:t>
            </a:r>
            <a:r>
              <a:rPr lang="en-US" b="1" dirty="0" err="1"/>
              <a:t>dạy</a:t>
            </a:r>
            <a:r>
              <a:rPr lang="en-US" b="1" dirty="0"/>
              <a:t> </a:t>
            </a:r>
            <a:r>
              <a:rPr lang="en-US" b="1" dirty="0" err="1"/>
              <a:t>kiến</a:t>
            </a:r>
            <a:r>
              <a:rPr lang="en-US" b="1" dirty="0"/>
              <a:t> </a:t>
            </a:r>
            <a:r>
              <a:rPr lang="en-US" b="1" dirty="0" err="1"/>
              <a:t>thức</a:t>
            </a:r>
            <a:r>
              <a:rPr lang="en-US" b="1" dirty="0"/>
              <a:t> </a:t>
            </a:r>
            <a:r>
              <a:rPr lang="en-US" b="1" dirty="0" err="1"/>
              <a:t>mới</a:t>
            </a:r>
            <a:r>
              <a:rPr lang="en-US" b="1" dirty="0"/>
              <a:t>, </a:t>
            </a:r>
            <a:r>
              <a:rPr lang="en-US" b="1" dirty="0" err="1"/>
              <a:t>tiết</a:t>
            </a:r>
            <a:r>
              <a:rPr lang="en-US" b="1" dirty="0"/>
              <a:t> </a:t>
            </a:r>
            <a:r>
              <a:rPr lang="en-US" b="1" dirty="0" err="1"/>
              <a:t>luyện</a:t>
            </a:r>
            <a:r>
              <a:rPr lang="en-US" b="1" dirty="0"/>
              <a:t> </a:t>
            </a:r>
            <a:r>
              <a:rPr lang="en-US" b="1" dirty="0" err="1"/>
              <a:t>tập</a:t>
            </a:r>
            <a:r>
              <a:rPr lang="en-US" b="1" dirty="0"/>
              <a:t> </a:t>
            </a:r>
            <a:r>
              <a:rPr lang="en-US" b="1" dirty="0" err="1"/>
              <a:t>hoặc</a:t>
            </a:r>
            <a:r>
              <a:rPr lang="en-US" b="1" dirty="0"/>
              <a:t> </a:t>
            </a:r>
            <a:r>
              <a:rPr lang="en-US" b="1" dirty="0" err="1"/>
              <a:t>ôn</a:t>
            </a:r>
            <a:r>
              <a:rPr lang="en-US" b="1" dirty="0"/>
              <a:t> </a:t>
            </a:r>
            <a:r>
              <a:rPr lang="en-US" b="1" dirty="0" err="1"/>
              <a:t>tập</a:t>
            </a:r>
            <a:r>
              <a:rPr lang="en-US" b="1" dirty="0"/>
              <a:t>). </a:t>
            </a:r>
          </a:p>
          <a:p>
            <a:pPr lvl="0"/>
            <a:r>
              <a:rPr lang="en-US" b="1" dirty="0"/>
              <a:t>Sau </a:t>
            </a:r>
            <a:r>
              <a:rPr lang="en-US" b="1" dirty="0" err="1"/>
              <a:t>mỗi</a:t>
            </a:r>
            <a:r>
              <a:rPr lang="en-US" b="1" dirty="0"/>
              <a:t> “</a:t>
            </a:r>
            <a:r>
              <a:rPr lang="en-US" b="1" dirty="0" err="1"/>
              <a:t>nhóm</a:t>
            </a:r>
            <a:r>
              <a:rPr lang="en-US" b="1" dirty="0"/>
              <a:t> </a:t>
            </a:r>
            <a:r>
              <a:rPr lang="en-US" b="1" dirty="0" err="1"/>
              <a:t>bài</a:t>
            </a:r>
            <a:r>
              <a:rPr lang="en-US" b="1" dirty="0"/>
              <a:t>”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tiết</a:t>
            </a:r>
            <a:r>
              <a:rPr lang="en-US" b="1" dirty="0"/>
              <a:t> LUYỆN TẬP CHUNG</a:t>
            </a:r>
          </a:p>
          <a:p>
            <a:pPr lvl="0"/>
            <a:r>
              <a:rPr lang="en-US" b="1" dirty="0"/>
              <a:t>Sau </a:t>
            </a:r>
            <a:r>
              <a:rPr lang="en-US" b="1" dirty="0" err="1"/>
              <a:t>mỗi</a:t>
            </a:r>
            <a:r>
              <a:rPr lang="en-US" b="1" dirty="0"/>
              <a:t> </a:t>
            </a:r>
            <a:r>
              <a:rPr lang="en-US" b="1" dirty="0" err="1"/>
              <a:t>chủ</a:t>
            </a:r>
            <a:r>
              <a:rPr lang="en-US" b="1" dirty="0"/>
              <a:t> </a:t>
            </a:r>
            <a:r>
              <a:rPr lang="en-US" b="1" dirty="0" err="1"/>
              <a:t>đề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tiết</a:t>
            </a:r>
            <a:r>
              <a:rPr lang="en-US" b="1" dirty="0"/>
              <a:t> ÔN TẬP  CHỦ ĐỀ</a:t>
            </a:r>
          </a:p>
          <a:p>
            <a:pPr lvl="0"/>
            <a:r>
              <a:rPr lang="en-US" b="1" dirty="0" err="1"/>
              <a:t>Giữa</a:t>
            </a:r>
            <a:r>
              <a:rPr lang="en-US" b="1" dirty="0"/>
              <a:t> </a:t>
            </a:r>
            <a:r>
              <a:rPr lang="en-US" b="1" dirty="0" err="1"/>
              <a:t>mỗi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 </a:t>
            </a:r>
            <a:r>
              <a:rPr lang="en-US" b="1" dirty="0" err="1"/>
              <a:t>kì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tiết</a:t>
            </a:r>
            <a:r>
              <a:rPr lang="en-US" b="1" dirty="0"/>
              <a:t> ÔN TẬP GIỮA HỌC KÌ</a:t>
            </a:r>
          </a:p>
          <a:p>
            <a:pPr lvl="0"/>
            <a:r>
              <a:rPr lang="en-US" b="1" dirty="0"/>
              <a:t> </a:t>
            </a:r>
            <a:r>
              <a:rPr lang="en-US" b="1" dirty="0" err="1"/>
              <a:t>Cuối</a:t>
            </a:r>
            <a:r>
              <a:rPr lang="en-US" b="1" dirty="0"/>
              <a:t> </a:t>
            </a:r>
            <a:r>
              <a:rPr lang="en-US" b="1" dirty="0" err="1"/>
              <a:t>mỗi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 </a:t>
            </a:r>
            <a:r>
              <a:rPr lang="en-US" b="1" dirty="0" err="1"/>
              <a:t>kì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tiết</a:t>
            </a:r>
            <a:r>
              <a:rPr lang="en-US" b="1" dirty="0"/>
              <a:t> ÔN TẬP CUỐI HỌC KÌ (</a:t>
            </a:r>
            <a:r>
              <a:rPr lang="en-US" b="1" dirty="0" err="1"/>
              <a:t>theo</a:t>
            </a:r>
            <a:r>
              <a:rPr lang="en-US" b="1" dirty="0"/>
              <a:t> </a:t>
            </a:r>
            <a:r>
              <a:rPr lang="en-US" b="1" dirty="0" err="1"/>
              <a:t>từng</a:t>
            </a:r>
            <a:r>
              <a:rPr lang="en-US" b="1" dirty="0"/>
              <a:t> </a:t>
            </a:r>
            <a:r>
              <a:rPr lang="en-US" b="1" dirty="0" err="1"/>
              <a:t>chủ</a:t>
            </a:r>
            <a:r>
              <a:rPr lang="en-US" b="1" dirty="0"/>
              <a:t> </a:t>
            </a:r>
            <a:r>
              <a:rPr lang="en-US" b="1" dirty="0" err="1"/>
              <a:t>đề</a:t>
            </a:r>
            <a:r>
              <a:rPr lang="en-US" b="1" dirty="0"/>
              <a:t>).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3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FFC57-E1C5-4829-8F74-BA03AF6D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274638"/>
            <a:ext cx="4365812" cy="914398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</a:rPr>
              <a:t>PHẦN THỨ BA. 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 err="1">
                <a:solidFill>
                  <a:srgbClr val="C00000"/>
                </a:solidFill>
              </a:rPr>
              <a:t>Một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số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điểm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mới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trong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 SGK </a:t>
            </a:r>
            <a:r>
              <a:rPr lang="en-US" sz="3200" b="1" dirty="0" err="1">
                <a:solidFill>
                  <a:srgbClr val="C00000"/>
                </a:solidFill>
              </a:rPr>
              <a:t>Toán</a:t>
            </a:r>
            <a:r>
              <a:rPr lang="en-US" sz="3200" b="1" dirty="0">
                <a:solidFill>
                  <a:srgbClr val="C00000"/>
                </a:solidFill>
              </a:rPr>
              <a:t> 4 BÌNH MINH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2F5A080-C534-4BD3-B066-83D58ACC8F0A}"/>
              </a:ext>
            </a:extLst>
          </p:cNvPr>
          <p:cNvSpPr txBox="1">
            <a:spLocks/>
          </p:cNvSpPr>
          <p:nvPr/>
        </p:nvSpPr>
        <p:spPr>
          <a:xfrm>
            <a:off x="4804251" y="533400"/>
            <a:ext cx="4187349" cy="914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UcPeriod"/>
            </a:pPr>
            <a:r>
              <a:rPr lang="en-US" sz="2400" b="1" dirty="0" err="1">
                <a:solidFill>
                  <a:srgbClr val="C00000"/>
                </a:solidFill>
              </a:rPr>
              <a:t>Mới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về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nội</a:t>
            </a:r>
            <a:r>
              <a:rPr lang="en-US" sz="2400" b="1" dirty="0">
                <a:solidFill>
                  <a:srgbClr val="C00000"/>
                </a:solidFill>
              </a:rPr>
              <a:t> dung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1. </a:t>
            </a:r>
            <a:r>
              <a:rPr lang="en-US" sz="2400" b="1" dirty="0" err="1">
                <a:solidFill>
                  <a:srgbClr val="C00000"/>
                </a:solidFill>
              </a:rPr>
              <a:t>Bài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toán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liên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quan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đến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rút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về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đơn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vị</a:t>
            </a:r>
            <a:r>
              <a:rPr lang="en-US" sz="2400" b="1" dirty="0">
                <a:solidFill>
                  <a:srgbClr val="C00000"/>
                </a:solidFill>
              </a:rPr>
              <a:t> (</a:t>
            </a:r>
            <a:r>
              <a:rPr lang="en-US" sz="2400" b="1" dirty="0" err="1">
                <a:solidFill>
                  <a:srgbClr val="C00000"/>
                </a:solidFill>
              </a:rPr>
              <a:t>chuyển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từ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lớp</a:t>
            </a:r>
            <a:r>
              <a:rPr lang="en-US" sz="2400" b="1" dirty="0">
                <a:solidFill>
                  <a:srgbClr val="C00000"/>
                </a:solidFill>
              </a:rPr>
              <a:t> 3 </a:t>
            </a:r>
            <a:r>
              <a:rPr lang="en-US" sz="2400" b="1" dirty="0" err="1">
                <a:solidFill>
                  <a:srgbClr val="C00000"/>
                </a:solidFill>
              </a:rPr>
              <a:t>lên</a:t>
            </a:r>
            <a:r>
              <a:rPr lang="en-US" sz="2400" b="1" dirty="0">
                <a:solidFill>
                  <a:srgbClr val="C00000"/>
                </a:solidFill>
              </a:rPr>
              <a:t>)</a:t>
            </a:r>
          </a:p>
          <a:p>
            <a:pPr marL="0" indent="0">
              <a:buFont typeface="Arial" pitchFamily="34" charset="0"/>
              <a:buNone/>
            </a:pPr>
            <a:endParaRPr lang="en-US" b="1" dirty="0"/>
          </a:p>
          <a:p>
            <a:pPr marL="0" indent="0">
              <a:buFont typeface="Arial" pitchFamily="34" charset="0"/>
              <a:buNone/>
            </a:pPr>
            <a:endParaRPr lang="en-US" b="1" dirty="0"/>
          </a:p>
          <a:p>
            <a:pPr marL="0" indent="0">
              <a:buFont typeface="Arial" pitchFamily="34" charset="0"/>
              <a:buNone/>
            </a:pPr>
            <a:endParaRPr lang="en-US" b="1" dirty="0"/>
          </a:p>
          <a:p>
            <a:pPr marL="0" indent="0">
              <a:buFont typeface="Arial" pitchFamily="34" charset="0"/>
              <a:buNone/>
            </a:pPr>
            <a:endParaRPr lang="en-US" b="1" dirty="0"/>
          </a:p>
          <a:p>
            <a:pPr marL="0" indent="0">
              <a:buFont typeface="Arial" pitchFamily="34" charset="0"/>
              <a:buNone/>
            </a:pPr>
            <a:endParaRPr lang="en-US" b="1" dirty="0"/>
          </a:p>
          <a:p>
            <a:pPr marL="0" indent="0">
              <a:buFont typeface="Arial" pitchFamily="34" charset="0"/>
              <a:buNone/>
            </a:pPr>
            <a:endParaRPr lang="en-US" b="1" dirty="0"/>
          </a:p>
          <a:p>
            <a:pPr marL="514350" indent="-514350">
              <a:buFont typeface="Arial" pitchFamily="34" charset="0"/>
              <a:buAutoNum type="arabicPeriod"/>
            </a:pPr>
            <a:endParaRPr lang="en-US" dirty="0"/>
          </a:p>
          <a:p>
            <a:pPr marL="514350" indent="-514350">
              <a:buFont typeface="Arial" pitchFamily="34" charset="0"/>
              <a:buAutoNum type="arabicPeriod"/>
            </a:pP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FDCBAF-3A57-4D55-87D3-9F277C1A5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445170"/>
            <a:ext cx="3892478" cy="5334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5A2A42-957C-47D1-8575-770B6AAA2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88" y="1445170"/>
            <a:ext cx="3829416" cy="529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8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36336-A0CD-4ADE-B2B4-8BA21B085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393"/>
            <a:ext cx="8229600" cy="57040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2. </a:t>
            </a:r>
            <a:r>
              <a:rPr lang="en-US" sz="2800" b="1" dirty="0" err="1">
                <a:solidFill>
                  <a:srgbClr val="C00000"/>
                </a:solidFill>
              </a:rPr>
              <a:t>Làm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tròn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số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CDE9F97-DD0A-4F4A-B5EE-77A4561DE0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773727"/>
            <a:ext cx="5638799" cy="59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4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3C650-CA93-4198-BDF2-3EE511F23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3. </a:t>
            </a:r>
            <a:r>
              <a:rPr lang="en-US" sz="2800" b="1" dirty="0" err="1">
                <a:solidFill>
                  <a:srgbClr val="C00000"/>
                </a:solidFill>
              </a:rPr>
              <a:t>Đo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góc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758DD8-063C-497D-B561-7E459F7EB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762000"/>
            <a:ext cx="4478092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4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GIỚI THIỆU SGK TOÁN 3. với địa phương. Oanh BS hình 8.2.2022</Template>
  <TotalTime>2462</TotalTime>
  <Words>1578</Words>
  <Application>Microsoft Office PowerPoint</Application>
  <PresentationFormat>On-screen Show (4:3)</PresentationFormat>
  <Paragraphs>121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Times New Roman</vt:lpstr>
      <vt:lpstr>Wingdings</vt:lpstr>
      <vt:lpstr>Office Theme</vt:lpstr>
      <vt:lpstr>NỘI DUNG</vt:lpstr>
      <vt:lpstr> PHẦN THỨ NHẤT Tập thể tác giả </vt:lpstr>
      <vt:lpstr>ĐỊNH HƯỚNG BIÊN SOẠN</vt:lpstr>
      <vt:lpstr> PHẦN THỨ HAI Cấu trúc sách </vt:lpstr>
      <vt:lpstr> 2.  Các chủ đề </vt:lpstr>
      <vt:lpstr> 3. SGK biên soạn theo từng tiết: </vt:lpstr>
      <vt:lpstr>PHẦN THỨ BA.  Một số điểm mới trong  SGK Toán 4 BÌNH MINH </vt:lpstr>
      <vt:lpstr>2. Làm tròn số</vt:lpstr>
      <vt:lpstr>3. Đo góc</vt:lpstr>
      <vt:lpstr>4. Ước lượng kết quả của phép tính</vt:lpstr>
      <vt:lpstr>5. Dãy số liệu thống kê</vt:lpstr>
      <vt:lpstr>6. Yếu tố xác suất</vt:lpstr>
      <vt:lpstr>   7. Hoạt động trải nghiệm Thông qua HĐTN để HS:   </vt:lpstr>
      <vt:lpstr>Phát hiện cơ hội vận dụng kiến thức bài học  để xử lí những tình huống gặp trong cuộc sống Tác giả đã thiết kế 5 tiết về HĐTN toán học chẳng hạn: </vt:lpstr>
      <vt:lpstr>PowerPoint Presentation</vt:lpstr>
      <vt:lpstr>PowerPoint Presentation</vt:lpstr>
      <vt:lpstr>8. Giảm tải</vt:lpstr>
      <vt:lpstr>PowerPoint Presentation</vt:lpstr>
      <vt:lpstr> B. Mới về phương pháp </vt:lpstr>
      <vt:lpstr>PowerPoint Presentation</vt:lpstr>
      <vt:lpstr> 2. Tái hiện kiến thức đã biết làm cầu nối  dẫn HS vào bài mới </vt:lpstr>
      <vt:lpstr>                            3. Logic phát triển năng lực: Học xong bài này em làm được gì trong cuộc sống? Bắt đầu từ tình huống trong  thực tế  bài học   trang bị kiến thức  và kĩ năng trong bài học   vận dụng kiến thức  kĩ năng đã biết để xử lí  tình huống trong cuộc sống. </vt:lpstr>
      <vt:lpstr> 4. Kĩ thuật thực hành phép chia cho số có hai chữ số </vt:lpstr>
      <vt:lpstr>5. Hình thành quy tắc nhân hai phân số</vt:lpstr>
      <vt:lpstr>6. Hình thành quy tắc chia hai phân số</vt:lpstr>
      <vt:lpstr> 7. Tích hợp GD môi trường,  thể thao, quyền trẻ em,  quan tâm người khuyết tật: </vt:lpstr>
      <vt:lpstr> 8. Sử dụng hệ thống bóng nói, bóng nghĩ:  </vt:lpstr>
      <vt:lpstr> 9. Gợi ý một số trò chơi để học toán  </vt:lpstr>
      <vt:lpstr> C. Mới về hình thức </vt:lpstr>
      <vt:lpstr> 2. Phối hợp giữa kênh chữ và kênh hình:  Tăng hình ảnh minh họa, giảm thiểu kênh chữ. </vt:lpstr>
      <vt:lpstr> 3. Hệ thống Logo cho các hoạt động: Khám phá, Thực hành - Luyện tập và Vận dụng. </vt:lpstr>
      <vt:lpstr>PHẦN THỨ TƯ BỘ HỌC LIỆU TOÁN 4 BÌNH MINH</vt:lpstr>
      <vt:lpstr>2. VỞ THỰC HÀNH TOÁN 4</vt:lpstr>
      <vt:lpstr>3. HD DẠY HỌC (SGV) TOÁN 4</vt:lpstr>
      <vt:lpstr>4. BỘ ĐỒ DÙNG DẠY HỌC TOÁN 4</vt:lpstr>
      <vt:lpstr> SGK Toán 4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GIỚI THIỆU BẢN MẪU  SGK TOÁN 3 - BÌNH MINH </dc:title>
  <dc:creator>Admin</dc:creator>
  <cp:lastModifiedBy>Windows 11</cp:lastModifiedBy>
  <cp:revision>61</cp:revision>
  <cp:lastPrinted>2021-09-14T11:01:44Z</cp:lastPrinted>
  <dcterms:created xsi:type="dcterms:W3CDTF">2022-02-10T02:12:38Z</dcterms:created>
  <dcterms:modified xsi:type="dcterms:W3CDTF">2023-04-21T02:05:21Z</dcterms:modified>
</cp:coreProperties>
</file>