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63" r:id="rId2"/>
    <p:sldId id="258" r:id="rId3"/>
    <p:sldId id="259" r:id="rId4"/>
    <p:sldId id="260" r:id="rId5"/>
    <p:sldId id="261" r:id="rId6"/>
    <p:sldId id="263" r:id="rId7"/>
    <p:sldId id="329" r:id="rId8"/>
    <p:sldId id="364" r:id="rId9"/>
    <p:sldId id="365" r:id="rId10"/>
    <p:sldId id="330" r:id="rId11"/>
    <p:sldId id="366" r:id="rId12"/>
    <p:sldId id="327" r:id="rId13"/>
    <p:sldId id="303" r:id="rId14"/>
    <p:sldId id="304" r:id="rId15"/>
    <p:sldId id="374" r:id="rId16"/>
    <p:sldId id="342" r:id="rId17"/>
    <p:sldId id="343" r:id="rId18"/>
    <p:sldId id="378" r:id="rId19"/>
    <p:sldId id="377" r:id="rId20"/>
    <p:sldId id="346" r:id="rId21"/>
    <p:sldId id="348" r:id="rId22"/>
    <p:sldId id="367" r:id="rId23"/>
    <p:sldId id="368" r:id="rId24"/>
    <p:sldId id="369" r:id="rId25"/>
    <p:sldId id="370" r:id="rId26"/>
    <p:sldId id="371" r:id="rId27"/>
    <p:sldId id="305" r:id="rId28"/>
    <p:sldId id="332" r:id="rId29"/>
    <p:sldId id="308" r:id="rId30"/>
    <p:sldId id="352" r:id="rId31"/>
    <p:sldId id="307" r:id="rId32"/>
    <p:sldId id="351" r:id="rId33"/>
    <p:sldId id="380" r:id="rId34"/>
    <p:sldId id="372" r:id="rId35"/>
    <p:sldId id="353" r:id="rId36"/>
    <p:sldId id="354" r:id="rId37"/>
    <p:sldId id="317" r:id="rId38"/>
    <p:sldId id="373" r:id="rId39"/>
    <p:sldId id="355" r:id="rId40"/>
    <p:sldId id="375" r:id="rId41"/>
    <p:sldId id="319" r:id="rId42"/>
    <p:sldId id="322" r:id="rId43"/>
    <p:sldId id="323" r:id="rId44"/>
    <p:sldId id="324" r:id="rId45"/>
    <p:sldId id="325" r:id="rId46"/>
    <p:sldId id="334" r:id="rId47"/>
    <p:sldId id="336" r:id="rId48"/>
    <p:sldId id="335" r:id="rId49"/>
    <p:sldId id="362" r:id="rId50"/>
    <p:sldId id="357" r:id="rId51"/>
    <p:sldId id="359" r:id="rId52"/>
    <p:sldId id="30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25"/>
    <a:srgbClr val="E6E100"/>
    <a:srgbClr val="6A6800"/>
    <a:srgbClr val="FFF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4660"/>
  </p:normalViewPr>
  <p:slideViewPr>
    <p:cSldViewPr>
      <p:cViewPr varScale="1">
        <p:scale>
          <a:sx n="40" d="100"/>
          <a:sy n="40" d="100"/>
        </p:scale>
        <p:origin x="725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83235-348B-4C39-A3DB-E116D7DF718B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BF1E1-65D2-46D4-A42F-8FA8B97A8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4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BF1E1-65D2-46D4-A42F-8FA8B97A89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5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3DB8-A620-4E5A-80FA-D78CB9058B3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5625-5FD8-4C3B-B35C-77D897BD1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4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3DB8-A620-4E5A-80FA-D78CB9058B3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5625-5FD8-4C3B-B35C-77D897BD1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36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3DB8-A620-4E5A-80FA-D78CB9058B3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5625-5FD8-4C3B-B35C-77D897BD1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00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3DB8-A620-4E5A-80FA-D78CB9058B3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5625-5FD8-4C3B-B35C-77D897BD1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3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3DB8-A620-4E5A-80FA-D78CB9058B3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5625-5FD8-4C3B-B35C-77D897BD1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3DB8-A620-4E5A-80FA-D78CB9058B3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5625-5FD8-4C3B-B35C-77D897BD1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8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3DB8-A620-4E5A-80FA-D78CB9058B3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5625-5FD8-4C3B-B35C-77D897BD1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8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3DB8-A620-4E5A-80FA-D78CB9058B3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5625-5FD8-4C3B-B35C-77D897BD1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5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3DB8-A620-4E5A-80FA-D78CB9058B3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5625-5FD8-4C3B-B35C-77D897BD1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9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3DB8-A620-4E5A-80FA-D78CB9058B3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5625-5FD8-4C3B-B35C-77D897BD1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7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3DB8-A620-4E5A-80FA-D78CB9058B3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5625-5FD8-4C3B-B35C-77D897BD1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9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B3DB8-A620-4E5A-80FA-D78CB9058B3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D5625-5FD8-4C3B-B35C-77D897BD1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9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0801-4D50-4E70-BC62-E8BE9996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GIỚI THIỆU BẢN MẪU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 TOÁN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BÌNH MINH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BA74F6-4417-49AC-9C87-74EE668CE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209800"/>
            <a:ext cx="2628900" cy="3286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9F4156-018B-4696-B0CE-16FDA62C0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133600"/>
            <a:ext cx="24955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8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6336-A0CD-4ADE-B2B4-8BA21B08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7040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4.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tròn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số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thập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phân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A64826-D9A7-4BDC-9C83-3F94B97E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38201"/>
            <a:ext cx="65532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3D9044-D5AC-41B6-A06A-D28FD52AF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5424488"/>
            <a:ext cx="4495800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4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9D772-440F-4734-8402-4AFAE4AD8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5. </a:t>
            </a:r>
            <a:r>
              <a:rPr lang="en-US" sz="2400" b="1" dirty="0" err="1">
                <a:solidFill>
                  <a:srgbClr val="FF0000"/>
                </a:solidFill>
              </a:rPr>
              <a:t>Khái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niệm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về</a:t>
            </a:r>
            <a:r>
              <a:rPr lang="en-US" sz="2400" b="1" dirty="0">
                <a:solidFill>
                  <a:srgbClr val="FF0000"/>
                </a:solidFill>
              </a:rPr>
              <a:t> tam </a:t>
            </a:r>
            <a:r>
              <a:rPr lang="en-US" sz="2400" b="1" dirty="0" err="1">
                <a:solidFill>
                  <a:srgbClr val="FF0000"/>
                </a:solidFill>
              </a:rPr>
              <a:t>giác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nhọn</a:t>
            </a:r>
            <a:r>
              <a:rPr lang="en-US" sz="2400" b="1" dirty="0">
                <a:solidFill>
                  <a:srgbClr val="FF0000"/>
                </a:solidFill>
              </a:rPr>
              <a:t>, tam </a:t>
            </a:r>
            <a:r>
              <a:rPr lang="en-US" sz="2400" b="1" dirty="0" err="1">
                <a:solidFill>
                  <a:srgbClr val="FF0000"/>
                </a:solidFill>
              </a:rPr>
              <a:t>giác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tù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tam </a:t>
            </a:r>
            <a:r>
              <a:rPr lang="en-US" sz="2400" b="1" dirty="0" err="1">
                <a:solidFill>
                  <a:srgbClr val="FF0000"/>
                </a:solidFill>
              </a:rPr>
              <a:t>giác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đều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4A0650-3A02-4DF8-9CF8-09C1D05F0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600200"/>
            <a:ext cx="6553200" cy="526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2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C650-CA93-4198-BDF2-3EE511F23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0202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6. </a:t>
            </a:r>
            <a:r>
              <a:rPr lang="en-US" sz="2800" b="1" dirty="0" err="1">
                <a:solidFill>
                  <a:srgbClr val="C00000"/>
                </a:solidFill>
              </a:rPr>
              <a:t>Tỉ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lệ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bản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đồ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4A098-B89B-4B13-99C6-22101C31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0"/>
            <a:ext cx="7086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4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4AEF9-10F2-448D-AEE6-100107E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7. </a:t>
            </a:r>
            <a:r>
              <a:rPr lang="en-US" sz="2800" b="1" dirty="0" err="1">
                <a:solidFill>
                  <a:srgbClr val="C00000"/>
                </a:solidFill>
              </a:rPr>
              <a:t>Tỉ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số</a:t>
            </a:r>
            <a:r>
              <a:rPr lang="en-US" sz="2800" b="1" dirty="0">
                <a:solidFill>
                  <a:srgbClr val="C00000"/>
                </a:solidFill>
              </a:rPr>
              <a:t> c</a:t>
            </a:r>
            <a:r>
              <a:rPr lang="vi-VN" sz="2800" b="1" dirty="0">
                <a:solidFill>
                  <a:srgbClr val="C00000"/>
                </a:solidFill>
              </a:rPr>
              <a:t>ủa số lần lập lại của một khả năng xảy ra </a:t>
            </a:r>
            <a:r>
              <a:rPr lang="en-US" sz="2800" b="1" dirty="0">
                <a:solidFill>
                  <a:srgbClr val="C00000"/>
                </a:solidFill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A83EA-78C4-419F-B08E-76DD82788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1167384"/>
            <a:ext cx="5702778" cy="569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2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EF97E-5A4B-40B9-9B10-DEEB94762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439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vi-VN" sz="2800" b="1" dirty="0">
                <a:solidFill>
                  <a:srgbClr val="C00000"/>
                </a:solidFill>
              </a:rPr>
              <a:t>8. Làm quen với vận tốc</a:t>
            </a:r>
            <a:br>
              <a:rPr lang="vi-VN" sz="2800" b="1" dirty="0">
                <a:solidFill>
                  <a:srgbClr val="C00000"/>
                </a:solidFill>
              </a:rPr>
            </a:br>
            <a:r>
              <a:rPr lang="vi-VN" sz="2800" b="1" dirty="0">
                <a:solidFill>
                  <a:srgbClr val="C00000"/>
                </a:solidFill>
              </a:rPr>
              <a:t>-kí hiệu vận tốc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11241A-9091-4863-A923-EA274B2EA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975520"/>
            <a:ext cx="6037309" cy="588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004EC-652F-4668-938C-F1D7702E5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Tích hợp các kĩ năng về thống kê:</a:t>
            </a:r>
            <a:b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thập, phân loại và biểu diễn số liệu thống kê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64C5B7-DB44-415A-9E94-02181063B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00200"/>
            <a:ext cx="3597224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348C06-DB9C-4214-B477-91FE56CCC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417638"/>
            <a:ext cx="376032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3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757C-0B4F-44AE-A60C-B281ACF06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>
                <a:solidFill>
                  <a:srgbClr val="C00000"/>
                </a:solidFill>
              </a:rPr>
              <a:t>10. </a:t>
            </a:r>
            <a:r>
              <a:rPr lang="en-US" sz="2800" b="1" dirty="0" err="1">
                <a:solidFill>
                  <a:srgbClr val="C00000"/>
                </a:solidFill>
              </a:rPr>
              <a:t>Hoạt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nghiệm</a:t>
            </a:r>
            <a:r>
              <a:rPr lang="en-US" sz="2800" b="1" dirty="0">
                <a:solidFill>
                  <a:srgbClr val="C00000"/>
                </a:solidFill>
              </a:rPr>
              <a:t/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 err="1">
                <a:solidFill>
                  <a:srgbClr val="C00000"/>
                </a:solidFill>
              </a:rPr>
              <a:t>Thông</a:t>
            </a:r>
            <a:r>
              <a:rPr lang="en-US" sz="2800" b="1" dirty="0">
                <a:solidFill>
                  <a:srgbClr val="C00000"/>
                </a:solidFill>
              </a:rPr>
              <a:t> qua HĐTN </a:t>
            </a:r>
            <a:r>
              <a:rPr lang="en-US" sz="2800" b="1" dirty="0" err="1">
                <a:solidFill>
                  <a:srgbClr val="C00000"/>
                </a:solidFill>
              </a:rPr>
              <a:t>để</a:t>
            </a:r>
            <a:r>
              <a:rPr lang="en-US" sz="2800" b="1" dirty="0">
                <a:solidFill>
                  <a:srgbClr val="C00000"/>
                </a:solidFill>
              </a:rPr>
              <a:t> HS: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/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07CFD-947B-448E-8526-4C0FC439F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43" y="1133199"/>
            <a:ext cx="8229600" cy="4983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FF0000"/>
                </a:solidFill>
              </a:rPr>
              <a:t>Khám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phá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kiến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thức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mới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hoặc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phát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triển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các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kĩ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năng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toán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học</a:t>
            </a:r>
            <a:r>
              <a:rPr lang="en-US" sz="2000" b="1" dirty="0">
                <a:solidFill>
                  <a:srgbClr val="FF0000"/>
                </a:solidFill>
              </a:rPr>
              <a:t>       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426CB0-B165-4E14-8AD1-838B476B2705}"/>
              </a:ext>
            </a:extLst>
          </p:cNvPr>
          <p:cNvSpPr txBox="1"/>
          <p:nvPr/>
        </p:nvSpPr>
        <p:spPr>
          <a:xfrm>
            <a:off x="570343" y="1624837"/>
            <a:ext cx="380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Rèn</a:t>
            </a:r>
            <a:r>
              <a:rPr lang="en-US" b="1" dirty="0"/>
              <a:t> </a:t>
            </a:r>
            <a:r>
              <a:rPr lang="en-US" b="1" dirty="0" err="1"/>
              <a:t>kĩ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r>
              <a:rPr lang="en-US" b="1" dirty="0"/>
              <a:t> so </a:t>
            </a:r>
            <a:r>
              <a:rPr lang="en-US" b="1" dirty="0" err="1"/>
              <a:t>sánh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thập</a:t>
            </a:r>
            <a:r>
              <a:rPr lang="en-US" b="1" dirty="0"/>
              <a:t> </a:t>
            </a:r>
            <a:r>
              <a:rPr lang="en-US" b="1" dirty="0" err="1"/>
              <a:t>phân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5C8FB-1D71-4E8B-8293-D2B8CCB97FCB}"/>
              </a:ext>
            </a:extLst>
          </p:cNvPr>
          <p:cNvSpPr txBox="1"/>
          <p:nvPr/>
        </p:nvSpPr>
        <p:spPr>
          <a:xfrm>
            <a:off x="4952999" y="1631817"/>
            <a:ext cx="384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Rèn</a:t>
            </a:r>
            <a:r>
              <a:rPr lang="en-US" b="1" dirty="0"/>
              <a:t> </a:t>
            </a:r>
            <a:r>
              <a:rPr lang="en-US" b="1" dirty="0" err="1"/>
              <a:t>kĩ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r>
              <a:rPr lang="en-US" b="1" dirty="0"/>
              <a:t> </a:t>
            </a:r>
            <a:r>
              <a:rPr lang="en-US" b="1" dirty="0" err="1"/>
              <a:t>vẽ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tam </a:t>
            </a:r>
            <a:r>
              <a:rPr lang="en-US" b="1" dirty="0" err="1"/>
              <a:t>giác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F6A81-D720-40E5-9D7E-5BB464E2AE18}"/>
              </a:ext>
            </a:extLst>
          </p:cNvPr>
          <p:cNvSpPr txBox="1"/>
          <p:nvPr/>
        </p:nvSpPr>
        <p:spPr>
          <a:xfrm>
            <a:off x="4953000" y="3840883"/>
            <a:ext cx="298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Rèn</a:t>
            </a:r>
            <a:r>
              <a:rPr lang="en-US" b="1" dirty="0"/>
              <a:t> </a:t>
            </a:r>
            <a:r>
              <a:rPr lang="en-US" b="1" dirty="0" err="1"/>
              <a:t>kĩ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r>
              <a:rPr lang="en-US" b="1" dirty="0"/>
              <a:t> so </a:t>
            </a:r>
            <a:r>
              <a:rPr lang="en-US" b="1" dirty="0" err="1"/>
              <a:t>sánh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0184AD-7656-4379-B46A-37B6BB90E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4763755" cy="3733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2D13F4-D750-429F-901C-5686D6FA0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9" y="2285999"/>
            <a:ext cx="4163727" cy="389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9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46BF-DA57-4F11-827A-C086597C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 fontScale="9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C00000"/>
                </a:solidFill>
              </a:rPr>
              <a:t>Phát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hiện</a:t>
            </a:r>
            <a:r>
              <a:rPr lang="en-US" sz="2800" b="1" dirty="0">
                <a:solidFill>
                  <a:srgbClr val="C00000"/>
                </a:solidFill>
              </a:rPr>
              <a:t> c</a:t>
            </a:r>
            <a:r>
              <a:rPr lang="vi-VN" sz="2800" b="1" dirty="0">
                <a:solidFill>
                  <a:srgbClr val="C00000"/>
                </a:solidFill>
              </a:rPr>
              <a:t>ơ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hội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vận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dụng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kiến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thức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 err="1">
                <a:solidFill>
                  <a:srgbClr val="C00000"/>
                </a:solidFill>
              </a:rPr>
              <a:t>để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xử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lí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những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tình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huống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gặp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cuộc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sống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err="1">
                <a:solidFill>
                  <a:srgbClr val="FF0000"/>
                </a:solidFill>
              </a:rPr>
              <a:t>Tác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kế</a:t>
            </a:r>
            <a:r>
              <a:rPr lang="en-US" sz="2800" b="1" dirty="0">
                <a:solidFill>
                  <a:srgbClr val="FF0000"/>
                </a:solidFill>
              </a:rPr>
              <a:t> 6 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về</a:t>
            </a:r>
            <a:r>
              <a:rPr lang="en-US" sz="2800" b="1" dirty="0">
                <a:solidFill>
                  <a:srgbClr val="FF0000"/>
                </a:solidFill>
              </a:rPr>
              <a:t> HĐTN </a:t>
            </a:r>
            <a:r>
              <a:rPr lang="en-US" sz="2800" b="1" dirty="0" err="1">
                <a:solidFill>
                  <a:srgbClr val="FF0000"/>
                </a:solidFill>
              </a:rPr>
              <a:t>toán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/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>
                <a:solidFill>
                  <a:srgbClr val="FF0000"/>
                </a:solidFill>
              </a:rPr>
              <a:t>chẳng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hạn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2C473C-73ED-4498-80F8-82CA222AB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536233"/>
            <a:ext cx="3439269" cy="502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6DB7C5-02EB-477F-BFBF-84220F358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691062"/>
            <a:ext cx="4095839" cy="46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85C96-528E-4F3D-8276-FEFA0B43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0EE46D-69F0-47CE-B287-4BCB5A380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310497"/>
            <a:ext cx="3818752" cy="5933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AC8C4-FCD9-4865-824D-50F3C094D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352" y="228600"/>
            <a:ext cx="418224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8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11623-FA54-4CCE-B467-469FC004A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3B9395-FFD1-41E3-856D-606CDCAA4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1" y="265672"/>
            <a:ext cx="4343400" cy="6317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9CA066-5581-43A9-9FC5-2F10C72A9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32" y="234297"/>
            <a:ext cx="449278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1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NỘI DUNG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C00000"/>
                </a:solidFill>
              </a:rPr>
              <a:t>Bài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trình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bày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có</a:t>
            </a:r>
            <a:r>
              <a:rPr lang="en-US" b="1" dirty="0">
                <a:solidFill>
                  <a:srgbClr val="C00000"/>
                </a:solidFill>
              </a:rPr>
              <a:t> 5 </a:t>
            </a:r>
            <a:r>
              <a:rPr lang="en-US" b="1" dirty="0" err="1">
                <a:solidFill>
                  <a:srgbClr val="C00000"/>
                </a:solidFill>
              </a:rPr>
              <a:t>phần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PHẦN THỨ NHẤT. </a:t>
            </a:r>
            <a:r>
              <a:rPr lang="en-US" b="1" dirty="0" err="1"/>
              <a:t>Giới</a:t>
            </a:r>
            <a:r>
              <a:rPr lang="en-US" b="1" dirty="0"/>
              <a:t> </a:t>
            </a:r>
            <a:r>
              <a:rPr lang="en-US" b="1" dirty="0" err="1"/>
              <a:t>thiệu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tác</a:t>
            </a:r>
            <a:r>
              <a:rPr lang="en-US" b="1" dirty="0"/>
              <a:t> </a:t>
            </a:r>
            <a:r>
              <a:rPr lang="en-US" b="1" dirty="0" err="1"/>
              <a:t>giả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PHẦN THỨ HAI. </a:t>
            </a:r>
            <a:r>
              <a:rPr lang="en-US" b="1" dirty="0" err="1"/>
              <a:t>Cấu</a:t>
            </a:r>
            <a:r>
              <a:rPr lang="en-US" b="1" dirty="0"/>
              <a:t> </a:t>
            </a:r>
            <a:r>
              <a:rPr lang="en-US" b="1" dirty="0" err="1"/>
              <a:t>trúc</a:t>
            </a:r>
            <a:r>
              <a:rPr lang="en-US" b="1" dirty="0"/>
              <a:t> </a:t>
            </a:r>
            <a:r>
              <a:rPr lang="en-US" b="1" dirty="0" err="1"/>
              <a:t>sách</a:t>
            </a:r>
            <a:r>
              <a:rPr lang="en-US" b="1" dirty="0"/>
              <a:t>.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PHẦN THỨ BA.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điểm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SGK </a:t>
            </a:r>
            <a:r>
              <a:rPr lang="en-US" b="1" dirty="0" err="1"/>
              <a:t>Toán</a:t>
            </a:r>
            <a:r>
              <a:rPr lang="en-US" b="1" dirty="0"/>
              <a:t> 5 BÌNH MINH.</a:t>
            </a:r>
          </a:p>
          <a:p>
            <a:r>
              <a:rPr lang="en-US" b="1" dirty="0">
                <a:solidFill>
                  <a:srgbClr val="FF0000"/>
                </a:solidFill>
              </a:rPr>
              <a:t>PHẦN THỨ TƯ. </a:t>
            </a:r>
            <a:r>
              <a:rPr lang="en-US" b="1" dirty="0" err="1"/>
              <a:t>Bộ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liệu</a:t>
            </a:r>
            <a:r>
              <a:rPr lang="en-US" b="1" dirty="0"/>
              <a:t> </a:t>
            </a:r>
            <a:r>
              <a:rPr lang="en-US" b="1" dirty="0" err="1"/>
              <a:t>Toán</a:t>
            </a:r>
            <a:r>
              <a:rPr lang="en-US" b="1" dirty="0"/>
              <a:t> 5.</a:t>
            </a:r>
          </a:p>
          <a:p>
            <a:r>
              <a:rPr lang="en-US" b="1" dirty="0">
                <a:solidFill>
                  <a:srgbClr val="FF0000"/>
                </a:solidFill>
              </a:rPr>
              <a:t>PHẦN THỨ NĂM. </a:t>
            </a:r>
            <a:r>
              <a:rPr lang="en-US" b="1" dirty="0" err="1"/>
              <a:t>Giới</a:t>
            </a:r>
            <a:r>
              <a:rPr lang="en-US" b="1" dirty="0"/>
              <a:t> </a:t>
            </a:r>
            <a:r>
              <a:rPr lang="en-US" b="1" dirty="0" err="1"/>
              <a:t>thiệu</a:t>
            </a:r>
            <a:r>
              <a:rPr lang="en-US" b="1" dirty="0"/>
              <a:t> </a:t>
            </a:r>
            <a:r>
              <a:rPr lang="en-US" b="1" dirty="0" err="1"/>
              <a:t>đôi</a:t>
            </a:r>
            <a:r>
              <a:rPr lang="en-US" b="1" dirty="0"/>
              <a:t> </a:t>
            </a:r>
            <a:r>
              <a:rPr lang="en-US" b="1" dirty="0" err="1"/>
              <a:t>điều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Bộ</a:t>
            </a:r>
            <a:r>
              <a:rPr lang="en-US" b="1" dirty="0"/>
              <a:t> SGK </a:t>
            </a:r>
            <a:r>
              <a:rPr lang="en-US" b="1" dirty="0" err="1"/>
              <a:t>Toán</a:t>
            </a:r>
            <a:r>
              <a:rPr lang="en-US" b="1" dirty="0"/>
              <a:t> 1 </a:t>
            </a:r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sự</a:t>
            </a:r>
            <a:r>
              <a:rPr lang="en-US" b="1" dirty="0"/>
              <a:t> </a:t>
            </a:r>
            <a:r>
              <a:rPr lang="en-US" b="1" dirty="0" err="1"/>
              <a:t>Bình</a:t>
            </a:r>
            <a:r>
              <a:rPr lang="en-US" b="1" dirty="0"/>
              <a:t> </a:t>
            </a:r>
            <a:r>
              <a:rPr lang="en-US" b="1" dirty="0" err="1"/>
              <a:t>đẳng</a:t>
            </a:r>
            <a:r>
              <a:rPr lang="en-US" b="1" dirty="0"/>
              <a:t>, </a:t>
            </a:r>
            <a:r>
              <a:rPr lang="en-US" b="1" dirty="0" err="1"/>
              <a:t>Toán</a:t>
            </a:r>
            <a:r>
              <a:rPr lang="en-US" b="1" dirty="0"/>
              <a:t> 2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Toán</a:t>
            </a:r>
            <a:r>
              <a:rPr lang="en-US" b="1" dirty="0"/>
              <a:t> 3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Toán</a:t>
            </a:r>
            <a:r>
              <a:rPr lang="en-US" b="1" dirty="0"/>
              <a:t> 4 </a:t>
            </a:r>
            <a:r>
              <a:rPr lang="en-US" b="1" dirty="0" err="1"/>
              <a:t>Bình</a:t>
            </a:r>
            <a:r>
              <a:rPr lang="en-US" b="1" dirty="0"/>
              <a:t> Minh.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0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52B50-DFBD-48EF-B9DA-6B9803764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449"/>
            <a:ext cx="8229600" cy="86836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8. </a:t>
            </a:r>
            <a:r>
              <a:rPr lang="en-US" sz="2800" b="1" dirty="0" err="1">
                <a:solidFill>
                  <a:srgbClr val="C00000"/>
                </a:solidFill>
              </a:rPr>
              <a:t>Giảm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tải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4F0FC-BFF5-4A45-BD9E-6C5B29892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638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rgbClr val="C00000"/>
                </a:solidFill>
              </a:rPr>
              <a:t>Bộ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sách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thiết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kế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theo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cấu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trúc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thống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nhất</a:t>
            </a:r>
            <a:r>
              <a:rPr lang="en-US" b="1" dirty="0">
                <a:solidFill>
                  <a:srgbClr val="C00000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err="1">
                <a:solidFill>
                  <a:srgbClr val="C00000"/>
                </a:solidFill>
              </a:rPr>
              <a:t>Mỗi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tiết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lý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thuyết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b="1" dirty="0" err="1">
                <a:solidFill>
                  <a:srgbClr val="C00000"/>
                </a:solidFill>
              </a:rPr>
              <a:t>Phần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bài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+ 3 </a:t>
            </a:r>
            <a:r>
              <a:rPr lang="en-US" b="1" dirty="0" err="1">
                <a:solidFill>
                  <a:srgbClr val="C00000"/>
                </a:solidFill>
              </a:rPr>
              <a:t>bài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tập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E3A80-EA72-4695-8835-D7C1C4549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71600"/>
            <a:ext cx="4572000" cy="522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121-1537-44D9-89D7-9599222F4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A151B-BD36-4EB5-BE66-5DC8CB6AB612}"/>
              </a:ext>
            </a:extLst>
          </p:cNvPr>
          <p:cNvSpPr txBox="1"/>
          <p:nvPr/>
        </p:nvSpPr>
        <p:spPr>
          <a:xfrm>
            <a:off x="1371600" y="5334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tiết</a:t>
            </a:r>
            <a:r>
              <a:rPr lang="en-US" sz="2000" b="1" dirty="0"/>
              <a:t> </a:t>
            </a:r>
            <a:r>
              <a:rPr lang="en-US" sz="2000" b="1" dirty="0" err="1"/>
              <a:t>luyện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:</a:t>
            </a:r>
          </a:p>
          <a:p>
            <a:r>
              <a:rPr lang="en-US" sz="2000" b="1" dirty="0"/>
              <a:t>4 </a:t>
            </a:r>
            <a:r>
              <a:rPr lang="en-US" sz="2000" b="1" dirty="0" err="1"/>
              <a:t>bài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8D57BE-52F2-4593-8BEA-1A9076792A53}"/>
              </a:ext>
            </a:extLst>
          </p:cNvPr>
          <p:cNvSpPr txBox="1"/>
          <p:nvPr/>
        </p:nvSpPr>
        <p:spPr>
          <a:xfrm>
            <a:off x="5189483" y="541283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tiết</a:t>
            </a:r>
            <a:r>
              <a:rPr lang="en-US" sz="2000" b="1" dirty="0"/>
              <a:t> </a:t>
            </a:r>
            <a:r>
              <a:rPr lang="en-US" sz="2000" b="1" dirty="0" err="1"/>
              <a:t>ôn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(</a:t>
            </a:r>
            <a:r>
              <a:rPr lang="en-US" sz="2000" b="1" dirty="0" err="1"/>
              <a:t>Luyện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chung</a:t>
            </a:r>
            <a:r>
              <a:rPr lang="en-US" sz="2000" b="1" dirty="0"/>
              <a:t>, </a:t>
            </a:r>
            <a:r>
              <a:rPr lang="en-US" sz="2000" b="1" dirty="0" err="1"/>
              <a:t>Ôn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chủ</a:t>
            </a:r>
            <a:r>
              <a:rPr lang="en-US" sz="2000" b="1" dirty="0"/>
              <a:t> </a:t>
            </a:r>
            <a:r>
              <a:rPr lang="en-US" sz="2000" b="1" dirty="0" err="1"/>
              <a:t>đề</a:t>
            </a:r>
            <a:r>
              <a:rPr lang="en-US" sz="2000" b="1" dirty="0"/>
              <a:t>, </a:t>
            </a:r>
            <a:r>
              <a:rPr lang="en-US" sz="2000" b="1" dirty="0" err="1"/>
              <a:t>Ôn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cuối</a:t>
            </a:r>
            <a:r>
              <a:rPr lang="en-US" sz="2000" b="1" dirty="0"/>
              <a:t> </a:t>
            </a:r>
            <a:r>
              <a:rPr lang="en-US" sz="2000" b="1" dirty="0" err="1"/>
              <a:t>kì</a:t>
            </a:r>
            <a:r>
              <a:rPr lang="en-US" sz="2000" b="1" dirty="0"/>
              <a:t>): 5 </a:t>
            </a:r>
            <a:r>
              <a:rPr lang="en-US" sz="2000" b="1" dirty="0" err="1"/>
              <a:t>bài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endParaRPr lang="en-US" sz="20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4015F1-5FA0-451D-B5FC-BD02FABCC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" y="1371600"/>
            <a:ext cx="3777343" cy="5288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1A8CCD-B6BD-4F61-A4B3-CD8CC7F57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70788"/>
            <a:ext cx="4191000" cy="508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B0451-6981-4235-ACAA-33DFE54B4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</a:rPr>
              <a:t>B. </a:t>
            </a:r>
            <a:r>
              <a:rPr lang="en-US" sz="3200" b="1" dirty="0" err="1">
                <a:solidFill>
                  <a:schemeClr val="tx2"/>
                </a:solidFill>
              </a:rPr>
              <a:t>Mới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về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phương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pháp</a:t>
            </a:r>
            <a:r>
              <a:rPr lang="en-US" sz="3200" b="1" dirty="0">
                <a:solidFill>
                  <a:schemeClr val="tx2"/>
                </a:solidFill>
              </a:rPr>
              <a:t/>
            </a:r>
            <a:br>
              <a:rPr lang="en-US" sz="3200" b="1" dirty="0">
                <a:solidFill>
                  <a:schemeClr val="tx2"/>
                </a:solidFill>
              </a:rPr>
            </a:br>
            <a:r>
              <a:rPr lang="en-US" sz="3200" b="1" dirty="0">
                <a:solidFill>
                  <a:schemeClr val="tx2"/>
                </a:solidFill>
              </a:rPr>
              <a:t>1</a:t>
            </a:r>
            <a:r>
              <a:rPr lang="en-US" sz="2200" b="1" dirty="0">
                <a:solidFill>
                  <a:srgbClr val="FF0000"/>
                </a:solidFill>
              </a:rPr>
              <a:t>. </a:t>
            </a:r>
            <a:r>
              <a:rPr lang="en-US" sz="2200" b="1" dirty="0" err="1">
                <a:solidFill>
                  <a:srgbClr val="FF0000"/>
                </a:solidFill>
              </a:rPr>
              <a:t>Hình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thành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k.n</a:t>
            </a:r>
            <a:r>
              <a:rPr lang="en-US" sz="2200" b="1" dirty="0">
                <a:solidFill>
                  <a:srgbClr val="FF0000"/>
                </a:solidFill>
              </a:rPr>
              <a:t>. </a:t>
            </a:r>
            <a:r>
              <a:rPr lang="en-US" sz="2200" b="1" dirty="0" err="1">
                <a:solidFill>
                  <a:srgbClr val="FF0000"/>
                </a:solidFill>
              </a:rPr>
              <a:t>số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thập</a:t>
            </a:r>
            <a:r>
              <a:rPr lang="en-US" sz="2200" b="1" dirty="0">
                <a:solidFill>
                  <a:srgbClr val="FF0000"/>
                </a:solidFill>
              </a:rPr>
              <a:t/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b="1" dirty="0" err="1">
                <a:solidFill>
                  <a:srgbClr val="FF0000"/>
                </a:solidFill>
              </a:rPr>
              <a:t>phân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thông</a:t>
            </a:r>
            <a:r>
              <a:rPr lang="en-US" sz="2200" b="1" dirty="0">
                <a:solidFill>
                  <a:srgbClr val="FF0000"/>
                </a:solidFill>
              </a:rPr>
              <a:t> qua </a:t>
            </a:r>
            <a:r>
              <a:rPr lang="en-US" sz="2200" b="1" dirty="0" err="1">
                <a:solidFill>
                  <a:srgbClr val="FF0000"/>
                </a:solidFill>
              </a:rPr>
              <a:t>các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biểu</a:t>
            </a:r>
            <a:r>
              <a:rPr lang="en-US" sz="2200" b="1" dirty="0">
                <a:solidFill>
                  <a:srgbClr val="FF0000"/>
                </a:solidFill>
              </a:rPr>
              <a:t/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b="1" dirty="0" err="1">
                <a:solidFill>
                  <a:srgbClr val="FF0000"/>
                </a:solidFill>
              </a:rPr>
              <a:t>tượng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và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phân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số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thập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phân</a:t>
            </a:r>
            <a:r>
              <a:rPr lang="en-US" sz="2200" b="1" dirty="0">
                <a:solidFill>
                  <a:srgbClr val="FF0000"/>
                </a:solidFill>
              </a:rPr>
              <a:t/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b="1" dirty="0">
                <a:solidFill>
                  <a:srgbClr val="FF0000"/>
                </a:solidFill>
              </a:rPr>
              <a:t/>
            </a:r>
            <a:br>
              <a:rPr lang="en-US" sz="2200" b="1" dirty="0">
                <a:solidFill>
                  <a:srgbClr val="FF0000"/>
                </a:solidFill>
              </a:rPr>
            </a:b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875D6-C159-4D7B-B90D-CB47956D4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65" y="914400"/>
            <a:ext cx="8229600" cy="583929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vi-VN" sz="4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vi-V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vi-VN" sz="2800" b="1" dirty="0">
                <a:solidFill>
                  <a:srgbClr val="FF0000"/>
                </a:solidFill>
              </a:rPr>
              <a:t>                                        </a:t>
            </a:r>
          </a:p>
          <a:p>
            <a:pPr marL="0" indent="0">
              <a:buNone/>
            </a:pPr>
            <a:endParaRPr lang="vi-V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vi-V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vi-VN" sz="2800" b="1" dirty="0">
                <a:solidFill>
                  <a:srgbClr val="FF0000"/>
                </a:solidFill>
              </a:rPr>
              <a:t>				  </a:t>
            </a:r>
          </a:p>
          <a:p>
            <a:pPr marL="0" indent="0">
              <a:buNone/>
            </a:pPr>
            <a:endParaRPr lang="vi-V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vi-V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vi-V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vi-V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vi-V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vi-VN" sz="2800" b="1" dirty="0">
                <a:solidFill>
                  <a:srgbClr val="FF0000"/>
                </a:solidFill>
              </a:rPr>
              <a:t>				</a:t>
            </a:r>
          </a:p>
          <a:p>
            <a:pPr marL="0" indent="0">
              <a:buNone/>
            </a:pPr>
            <a:endParaRPr lang="vi-V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vi-VN" sz="2800" b="1" dirty="0">
                <a:solidFill>
                  <a:srgbClr val="FF0000"/>
                </a:solidFill>
              </a:rPr>
              <a:t>					</a:t>
            </a:r>
          </a:p>
          <a:p>
            <a:pPr marL="0" indent="0">
              <a:buNone/>
            </a:pPr>
            <a:endParaRPr lang="vi-V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vi-V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vi-V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vi-V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vi-VN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vi-VN" sz="2800" b="1" dirty="0">
                <a:solidFill>
                  <a:srgbClr val="FF0000"/>
                </a:solidFill>
              </a:rPr>
              <a:t>				</a:t>
            </a:r>
          </a:p>
          <a:p>
            <a:pPr marL="0" indent="0">
              <a:buNone/>
            </a:pPr>
            <a:r>
              <a:rPr lang="vi-VN" sz="2800" b="1" dirty="0">
                <a:solidFill>
                  <a:srgbClr val="FF0000"/>
                </a:solidFill>
              </a:rPr>
              <a:t>					</a:t>
            </a:r>
            <a:r>
              <a:rPr lang="vi-VN" sz="4500" b="1" dirty="0">
                <a:solidFill>
                  <a:srgbClr val="FF0000"/>
                </a:solidFill>
              </a:rPr>
              <a:t>      </a:t>
            </a:r>
            <a:endParaRPr lang="en-US" sz="4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vi-VN" sz="4500" b="1" dirty="0">
                <a:solidFill>
                  <a:srgbClr val="FF0000"/>
                </a:solidFill>
              </a:rPr>
              <a:t> 2. Hình thành quy tắc </a:t>
            </a:r>
            <a:r>
              <a:rPr lang="en-US" sz="4500" b="1" dirty="0">
                <a:solidFill>
                  <a:srgbClr val="FF0000"/>
                </a:solidFill>
              </a:rPr>
              <a:t>                                         2. </a:t>
            </a:r>
            <a:r>
              <a:rPr lang="en-US" sz="4500" b="1" dirty="0" err="1">
                <a:solidFill>
                  <a:srgbClr val="FF0000"/>
                </a:solidFill>
              </a:rPr>
              <a:t>Hình</a:t>
            </a:r>
            <a:r>
              <a:rPr lang="en-US" sz="4500" b="1" dirty="0">
                <a:solidFill>
                  <a:srgbClr val="FF0000"/>
                </a:solidFill>
              </a:rPr>
              <a:t> </a:t>
            </a:r>
            <a:r>
              <a:rPr lang="en-US" sz="4500" b="1" dirty="0" err="1">
                <a:solidFill>
                  <a:srgbClr val="FF0000"/>
                </a:solidFill>
              </a:rPr>
              <a:t>thành</a:t>
            </a:r>
            <a:r>
              <a:rPr lang="en-US" sz="4500" b="1" dirty="0">
                <a:solidFill>
                  <a:srgbClr val="FF0000"/>
                </a:solidFill>
              </a:rPr>
              <a:t> </a:t>
            </a:r>
            <a:r>
              <a:rPr lang="en-US" sz="4500" b="1" dirty="0" err="1">
                <a:solidFill>
                  <a:srgbClr val="FF0000"/>
                </a:solidFill>
              </a:rPr>
              <a:t>quy</a:t>
            </a:r>
            <a:r>
              <a:rPr lang="en-US" sz="4500" b="1" dirty="0">
                <a:solidFill>
                  <a:srgbClr val="FF0000"/>
                </a:solidFill>
              </a:rPr>
              <a:t> </a:t>
            </a:r>
            <a:r>
              <a:rPr lang="en-US" sz="4500" b="1" dirty="0" err="1">
                <a:solidFill>
                  <a:srgbClr val="FF0000"/>
                </a:solidFill>
              </a:rPr>
              <a:t>tắc</a:t>
            </a:r>
            <a:r>
              <a:rPr lang="en-US" sz="4500" b="1" dirty="0">
                <a:solidFill>
                  <a:srgbClr val="FF0000"/>
                </a:solidFill>
              </a:rPr>
              <a:t> so </a:t>
            </a:r>
            <a:r>
              <a:rPr lang="en-US" sz="4500" b="1" dirty="0" err="1">
                <a:solidFill>
                  <a:srgbClr val="FF0000"/>
                </a:solidFill>
              </a:rPr>
              <a:t>sánh</a:t>
            </a:r>
            <a:endParaRPr lang="vi-VN" sz="4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vi-VN" sz="4500" b="1" dirty="0">
                <a:solidFill>
                  <a:srgbClr val="FF0000"/>
                </a:solidFill>
              </a:rPr>
              <a:t>				                    số thập phân</a:t>
            </a:r>
          </a:p>
          <a:p>
            <a:pPr marL="0" indent="0">
              <a:buNone/>
            </a:pPr>
            <a:r>
              <a:rPr lang="vi-VN" sz="4500" b="1" dirty="0">
                <a:solidFill>
                  <a:srgbClr val="FF0000"/>
                </a:solidFill>
              </a:rPr>
              <a:t> </a:t>
            </a:r>
            <a:endParaRPr lang="en-US" sz="45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3ECBD0-8595-4CE2-86DB-80F313A71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5000"/>
            <a:ext cx="4117681" cy="510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2B646B-2CAA-484A-9F3F-8985C500A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363" y="626315"/>
            <a:ext cx="4626610" cy="460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8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FE87-8866-475B-9DE4-ABE17CBA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Hình thành quy tắc cộng và trừ số thập phân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B865F2-B31F-4D79-89A1-75BCABAFD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2400" y="1528481"/>
            <a:ext cx="4820337" cy="5059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E2B474-F48C-4881-B400-D2CA61D61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47" y="1695962"/>
            <a:ext cx="3363341" cy="47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0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FDD44-EFB7-492D-B049-22B5EB200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Hình thành quy tắc nhân số th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phân </a:t>
            </a:r>
            <a:b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qua nhân phân số thập phân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EC296E-7A34-4FD1-8F30-EE2AC832D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924844"/>
            <a:ext cx="714375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3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5D9A-BC70-4CD7-8D54-0BBDD0D0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5. Xây dựng công thức tính diện tích hình thang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F4F7A9-5B80-4CFF-BE3A-E2BA14B5F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3608" y="1219200"/>
            <a:ext cx="3436783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0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C0B8E-B919-4CC0-97E7-067F267A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Xây dựng công thức tính chu vi</a:t>
            </a:r>
            <a:b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diện tích hình tròn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0B425B-DD67-4EC1-BB71-80CA1A71D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143000"/>
            <a:ext cx="4191000" cy="563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579C2-1E9E-4E0E-9CC8-0979945F6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219200"/>
            <a:ext cx="4724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1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FBEFB-70E2-42C3-9684-C0C75960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B. </a:t>
            </a:r>
            <a:r>
              <a:rPr lang="en-US" sz="3200" b="1" dirty="0" err="1">
                <a:solidFill>
                  <a:srgbClr val="FF0000"/>
                </a:solidFill>
              </a:rPr>
              <a:t>Mới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pháp</a:t>
            </a: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4162A-FDF0-42BE-9BF8-58C647B7E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tiêp</a:t>
            </a:r>
            <a:r>
              <a:rPr lang="en-US" b="1" dirty="0"/>
              <a:t> </a:t>
            </a:r>
            <a:r>
              <a:rPr lang="en-US" b="1" dirty="0" err="1"/>
              <a:t>cận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khái</a:t>
            </a:r>
            <a:r>
              <a:rPr lang="en-US" b="1" dirty="0"/>
              <a:t> </a:t>
            </a:r>
            <a:r>
              <a:rPr lang="en-US" b="1" dirty="0" err="1"/>
              <a:t>niệm</a:t>
            </a:r>
            <a:r>
              <a:rPr lang="en-US" b="1" dirty="0"/>
              <a:t>,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chất</a:t>
            </a:r>
            <a:r>
              <a:rPr lang="en-US" b="1" dirty="0"/>
              <a:t>, …: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hoặc</a:t>
            </a:r>
            <a:r>
              <a:rPr lang="en-US" b="1" dirty="0"/>
              <a:t> </a:t>
            </a:r>
            <a:r>
              <a:rPr lang="en-US" b="1" dirty="0" err="1"/>
              <a:t>tình</a:t>
            </a:r>
            <a:r>
              <a:rPr lang="en-US" b="1" dirty="0"/>
              <a:t> </a:t>
            </a:r>
            <a:r>
              <a:rPr lang="en-US" b="1" dirty="0" err="1"/>
              <a:t>huống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tế</a:t>
            </a:r>
            <a:r>
              <a:rPr lang="en-US" b="1" dirty="0"/>
              <a:t> </a:t>
            </a:r>
            <a:r>
              <a:rPr lang="en-US" b="1" dirty="0" err="1"/>
              <a:t>cuộc</a:t>
            </a:r>
            <a:r>
              <a:rPr lang="en-US" b="1" dirty="0"/>
              <a:t> </a:t>
            </a:r>
            <a:r>
              <a:rPr lang="en-US" b="1" dirty="0" err="1"/>
              <a:t>sống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 HS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   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467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4AE054-4CF4-4B30-BCFD-20EDD4291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659" y="76200"/>
            <a:ext cx="4305907" cy="2586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90193-1997-4515-B1B1-9A77E9D7F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A3950-AF49-4B5B-B8CD-18C251FC0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6200"/>
            <a:ext cx="4695825" cy="2426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F2069F-7883-47A4-9D27-110CF74FD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41" y="2971800"/>
            <a:ext cx="4836459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B25852-7EA2-429B-BF63-BA728280C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659" y="3581400"/>
            <a:ext cx="4234166" cy="24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77C47-EC41-4A99-B0D8-85D5CB82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100" b="1" dirty="0">
                <a:solidFill>
                  <a:srgbClr val="C00000"/>
                </a:solidFill>
              </a:rPr>
              <a:t>2. </a:t>
            </a:r>
            <a:r>
              <a:rPr lang="en-US" sz="3100" b="1" dirty="0" err="1">
                <a:solidFill>
                  <a:srgbClr val="C00000"/>
                </a:solidFill>
              </a:rPr>
              <a:t>Tái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hiện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kiến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thức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đã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biết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làm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cầu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nối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br>
              <a:rPr lang="en-US" sz="3100" b="1" dirty="0">
                <a:solidFill>
                  <a:srgbClr val="C00000"/>
                </a:solidFill>
              </a:rPr>
            </a:br>
            <a:r>
              <a:rPr lang="en-US" sz="3100" b="1" dirty="0" err="1">
                <a:solidFill>
                  <a:srgbClr val="C00000"/>
                </a:solidFill>
              </a:rPr>
              <a:t>dẫn</a:t>
            </a:r>
            <a:r>
              <a:rPr lang="en-US" sz="3100" b="1" dirty="0">
                <a:solidFill>
                  <a:srgbClr val="C00000"/>
                </a:solidFill>
              </a:rPr>
              <a:t> HS </a:t>
            </a:r>
            <a:r>
              <a:rPr lang="en-US" sz="3100" b="1" dirty="0" err="1">
                <a:solidFill>
                  <a:srgbClr val="C00000"/>
                </a:solidFill>
              </a:rPr>
              <a:t>vào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bài</a:t>
            </a:r>
            <a:r>
              <a:rPr lang="en-US" sz="3100" b="1" dirty="0">
                <a:solidFill>
                  <a:srgbClr val="C00000"/>
                </a:solidFill>
              </a:rPr>
              <a:t> </a:t>
            </a:r>
            <a:r>
              <a:rPr lang="en-US" sz="3100" b="1" dirty="0" err="1">
                <a:solidFill>
                  <a:srgbClr val="C00000"/>
                </a:solidFill>
              </a:rPr>
              <a:t>mới</a:t>
            </a:r>
            <a:r>
              <a:rPr lang="en-US" dirty="0"/>
              <a:t/>
            </a:r>
            <a:br>
              <a:rPr lang="en-US" dirty="0"/>
            </a:br>
            <a:endParaRPr lang="en-US" sz="3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5F9401-4C0E-49B6-842E-AA6649B6E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066800"/>
            <a:ext cx="6915150" cy="3467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20AB90-1339-4D74-A659-E0D0B80E1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533900"/>
            <a:ext cx="68770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4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/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PHẦN THỨ NHẤT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 err="1">
                <a:solidFill>
                  <a:srgbClr val="C00000"/>
                </a:solidFill>
              </a:rPr>
              <a:t>Tập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thể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tác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giả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b="1" dirty="0"/>
              <a:t>PGS.TS. </a:t>
            </a:r>
            <a:r>
              <a:rPr lang="en-US" b="1" dirty="0" err="1"/>
              <a:t>Trần</a:t>
            </a:r>
            <a:r>
              <a:rPr lang="en-US" b="1" dirty="0"/>
              <a:t> </a:t>
            </a:r>
            <a:r>
              <a:rPr lang="en-US" b="1" dirty="0" err="1"/>
              <a:t>Diên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dirty="0"/>
              <a:t> (</a:t>
            </a:r>
            <a:r>
              <a:rPr lang="en-US" b="1" dirty="0" err="1"/>
              <a:t>chủ</a:t>
            </a:r>
            <a:r>
              <a:rPr lang="en-US" b="1" dirty="0"/>
              <a:t> </a:t>
            </a:r>
            <a:r>
              <a:rPr lang="en-US" b="1" dirty="0" err="1"/>
              <a:t>biên</a:t>
            </a:r>
            <a:r>
              <a:rPr lang="en-US" b="1" dirty="0"/>
              <a:t>)</a:t>
            </a:r>
          </a:p>
          <a:p>
            <a:pPr marL="0" lvl="0" indent="0">
              <a:buNone/>
            </a:pPr>
            <a:r>
              <a:rPr lang="en-US" b="1" dirty="0"/>
              <a:t>2. PGS. TS. </a:t>
            </a:r>
            <a:r>
              <a:rPr lang="en-US" b="1" dirty="0" err="1"/>
              <a:t>Đào</a:t>
            </a:r>
            <a:r>
              <a:rPr lang="en-US" b="1" dirty="0"/>
              <a:t> </a:t>
            </a:r>
            <a:r>
              <a:rPr lang="en-US" b="1" dirty="0" err="1"/>
              <a:t>Thái</a:t>
            </a:r>
            <a:r>
              <a:rPr lang="en-US" b="1" dirty="0"/>
              <a:t> Lai</a:t>
            </a:r>
          </a:p>
          <a:p>
            <a:pPr marL="0" lvl="0" indent="0">
              <a:buNone/>
            </a:pPr>
            <a:r>
              <a:rPr lang="en-US" b="1" dirty="0"/>
              <a:t>3. </a:t>
            </a:r>
            <a:r>
              <a:rPr lang="en-US" b="1" dirty="0" err="1"/>
              <a:t>Th.s</a:t>
            </a:r>
            <a:r>
              <a:rPr lang="en-US" b="1" dirty="0"/>
              <a:t>. </a:t>
            </a:r>
            <a:r>
              <a:rPr lang="en-US" b="1" dirty="0" err="1"/>
              <a:t>Nguyễn</a:t>
            </a:r>
            <a:r>
              <a:rPr lang="en-US" b="1" dirty="0"/>
              <a:t> </a:t>
            </a:r>
            <a:r>
              <a:rPr lang="en-US" b="1" dirty="0" err="1"/>
              <a:t>Đình</a:t>
            </a:r>
            <a:r>
              <a:rPr lang="en-US" b="1" dirty="0"/>
              <a:t> </a:t>
            </a:r>
            <a:r>
              <a:rPr lang="en-US" b="1" dirty="0" err="1"/>
              <a:t>Khuê</a:t>
            </a:r>
            <a:endParaRPr lang="en-US" b="1" dirty="0"/>
          </a:p>
          <a:p>
            <a:pPr marL="0" lvl="0" indent="0">
              <a:buNone/>
            </a:pPr>
            <a:r>
              <a:rPr lang="en-US" b="1" dirty="0"/>
              <a:t>4. TS. </a:t>
            </a:r>
            <a:r>
              <a:rPr lang="en-US" b="1" dirty="0" err="1"/>
              <a:t>Phạm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  <a:r>
              <a:rPr lang="en-US" b="1" dirty="0" err="1"/>
              <a:t>Tâm</a:t>
            </a:r>
            <a:endParaRPr lang="en-US" b="1" dirty="0"/>
          </a:p>
          <a:p>
            <a:pPr marL="0" lvl="0" indent="0">
              <a:buNone/>
            </a:pPr>
            <a:r>
              <a:rPr lang="en-US" b="1" dirty="0"/>
              <a:t>5. TS. </a:t>
            </a:r>
            <a:r>
              <a:rPr lang="en-US" b="1" dirty="0" err="1"/>
              <a:t>Nguyễn</a:t>
            </a:r>
            <a:r>
              <a:rPr lang="en-US" b="1" dirty="0"/>
              <a:t> </a:t>
            </a:r>
            <a:r>
              <a:rPr lang="en-US" b="1" dirty="0" err="1"/>
              <a:t>Thị</a:t>
            </a:r>
            <a:r>
              <a:rPr lang="en-US" b="1" dirty="0"/>
              <a:t> </a:t>
            </a:r>
            <a:r>
              <a:rPr lang="en-US" b="1" dirty="0" err="1"/>
              <a:t>Kiều</a:t>
            </a:r>
            <a:r>
              <a:rPr lang="en-US" b="1" dirty="0"/>
              <a:t> </a:t>
            </a:r>
            <a:r>
              <a:rPr lang="en-US" b="1" dirty="0" err="1"/>
              <a:t>Oanh</a:t>
            </a:r>
            <a:endParaRPr lang="en-US" b="1" dirty="0"/>
          </a:p>
          <a:p>
            <a:pPr marL="0" lvl="0" indent="0">
              <a:buNone/>
            </a:pPr>
            <a:r>
              <a:rPr lang="vi-VN" b="1" dirty="0"/>
              <a:t>6. </a:t>
            </a:r>
            <a:r>
              <a:rPr lang="en-US" b="1" dirty="0" err="1"/>
              <a:t>Th.s</a:t>
            </a:r>
            <a:r>
              <a:rPr lang="en-US" b="1" dirty="0"/>
              <a:t>. </a:t>
            </a:r>
            <a:r>
              <a:rPr lang="en-US" b="1" dirty="0" err="1"/>
              <a:t>Nguyễn</a:t>
            </a:r>
            <a:r>
              <a:rPr lang="en-US" b="1" dirty="0"/>
              <a:t> </a:t>
            </a:r>
            <a:r>
              <a:rPr lang="en-US" b="1" dirty="0" err="1"/>
              <a:t>Thúy</a:t>
            </a:r>
            <a:r>
              <a:rPr lang="en-US" b="1" dirty="0"/>
              <a:t> </a:t>
            </a:r>
            <a:r>
              <a:rPr lang="en-US" b="1" dirty="0" err="1"/>
              <a:t>Vân</a:t>
            </a:r>
            <a:r>
              <a:rPr lang="en-US" b="1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4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25094-5B24-446F-AEB2-AA5588A2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26971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/>
              <a:t>                   </a:t>
            </a:r>
            <a:br>
              <a:rPr lang="en-US" sz="2800" b="1" dirty="0"/>
            </a:br>
            <a:r>
              <a:rPr lang="en-US" sz="2800" b="1" dirty="0"/>
              <a:t>      </a:t>
            </a:r>
            <a:br>
              <a:rPr lang="en-US" sz="2800" b="1" dirty="0"/>
            </a:br>
            <a:r>
              <a:rPr lang="en-US" sz="2800" b="1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3. Logic </a:t>
            </a:r>
            <a:r>
              <a:rPr lang="en-US" sz="2800" b="1" dirty="0" err="1">
                <a:solidFill>
                  <a:srgbClr val="C00000"/>
                </a:solidFill>
              </a:rPr>
              <a:t>phát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triển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năng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lực</a:t>
            </a:r>
            <a:r>
              <a:rPr lang="en-US" sz="2800" b="1" dirty="0">
                <a:solidFill>
                  <a:srgbClr val="C00000"/>
                </a:solidFill>
              </a:rPr>
              <a:t>: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xong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này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em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đ</a:t>
            </a:r>
            <a:r>
              <a:rPr lang="vi-VN" sz="2800" b="1" dirty="0">
                <a:solidFill>
                  <a:srgbClr val="C00000"/>
                </a:solidFill>
              </a:rPr>
              <a:t>ư</a:t>
            </a:r>
            <a:r>
              <a:rPr lang="en-US" sz="2800" b="1" dirty="0" err="1">
                <a:solidFill>
                  <a:srgbClr val="C00000"/>
                </a:solidFill>
              </a:rPr>
              <a:t>ợc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cuộc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sống</a:t>
            </a:r>
            <a:r>
              <a:rPr lang="en-US" sz="2800" b="1" dirty="0">
                <a:solidFill>
                  <a:srgbClr val="C00000"/>
                </a:solidFill>
              </a:rPr>
              <a:t>?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 err="1"/>
              <a:t>Bắt</a:t>
            </a:r>
            <a:r>
              <a:rPr lang="en-US" sz="2800" b="1" dirty="0"/>
              <a:t> </a:t>
            </a:r>
            <a:r>
              <a:rPr lang="en-US" sz="2800" b="1" dirty="0" err="1"/>
              <a:t>đầu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huống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tế</a:t>
            </a:r>
            <a:r>
              <a:rPr lang="en-US" sz="2800" b="1" dirty="0"/>
              <a:t> </a:t>
            </a:r>
            <a:r>
              <a:rPr lang="en-US" sz="2800" b="1" dirty="0"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ym typeface="Wingdings" panose="05000000000000000000" pitchFamily="2" charset="2"/>
              </a:rPr>
              <a:t>bài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học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br>
              <a:rPr lang="en-US" sz="2800" b="1" dirty="0">
                <a:sym typeface="Wingdings" panose="05000000000000000000" pitchFamily="2" charset="2"/>
              </a:rPr>
            </a:br>
            <a:r>
              <a:rPr lang="en-US" sz="2800" b="1" dirty="0"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ym typeface="Wingdings" panose="05000000000000000000" pitchFamily="2" charset="2"/>
              </a:rPr>
              <a:t>trang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bị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kiến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thức</a:t>
            </a:r>
            <a:r>
              <a:rPr lang="en-US" sz="2800" b="1" dirty="0">
                <a:sym typeface="Wingdings" panose="05000000000000000000" pitchFamily="2" charset="2"/>
              </a:rPr>
              <a:t/>
            </a:r>
            <a:br>
              <a:rPr lang="en-US" sz="2800" b="1" dirty="0">
                <a:sym typeface="Wingdings" panose="05000000000000000000" pitchFamily="2" charset="2"/>
              </a:rPr>
            </a:b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và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kĩ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năng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trong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bài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học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br>
              <a:rPr lang="en-US" sz="2800" b="1" dirty="0">
                <a:sym typeface="Wingdings" panose="05000000000000000000" pitchFamily="2" charset="2"/>
              </a:rPr>
            </a:br>
            <a:r>
              <a:rPr lang="en-US" sz="2800" b="1" dirty="0"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ym typeface="Wingdings" panose="05000000000000000000" pitchFamily="2" charset="2"/>
              </a:rPr>
              <a:t>vận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dụng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kiến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thức</a:t>
            </a:r>
            <a:r>
              <a:rPr lang="en-US" sz="2800" b="1" dirty="0">
                <a:sym typeface="Wingdings" panose="05000000000000000000" pitchFamily="2" charset="2"/>
              </a:rPr>
              <a:t/>
            </a:r>
            <a:br>
              <a:rPr lang="en-US" sz="2800" b="1" dirty="0">
                <a:sym typeface="Wingdings" panose="05000000000000000000" pitchFamily="2" charset="2"/>
              </a:rPr>
            </a:b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kĩ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năng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đã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biết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để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xử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lí</a:t>
            </a:r>
            <a:r>
              <a:rPr lang="en-US" sz="2800" b="1" dirty="0">
                <a:sym typeface="Wingdings" panose="05000000000000000000" pitchFamily="2" charset="2"/>
              </a:rPr>
              <a:t/>
            </a:r>
            <a:br>
              <a:rPr lang="en-US" sz="2800" b="1" dirty="0">
                <a:sym typeface="Wingdings" panose="05000000000000000000" pitchFamily="2" charset="2"/>
              </a:rPr>
            </a:b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tình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huống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trong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cuộc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sống</a:t>
            </a:r>
            <a:r>
              <a:rPr lang="en-US" sz="2800" b="1" dirty="0">
                <a:sym typeface="Wingdings" panose="05000000000000000000" pitchFamily="2" charset="2"/>
              </a:rPr>
              <a:t>. </a:t>
            </a:r>
            <a:endParaRPr lang="en-US" sz="28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F51662-A472-4328-8CB7-3339BD445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6200" y="609600"/>
            <a:ext cx="5139488" cy="3115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1B4360-5F09-4E99-8B79-54A0B86D0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24" y="3958665"/>
            <a:ext cx="4419600" cy="2633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3B0BCF-E955-436C-8AE4-323C348F0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0" y="3756445"/>
            <a:ext cx="4771500" cy="282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8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07DE-1C2A-4507-B5BC-B4E663763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314049-23B3-444F-BA39-8FCF2CB81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0" y="228601"/>
            <a:ext cx="6008416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72C1BD-0328-47F9-90D0-C9E266E1A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>
                <a:solidFill>
                  <a:srgbClr val="C00000"/>
                </a:solidFill>
              </a:rPr>
              <a:t>7. </a:t>
            </a:r>
            <a:r>
              <a:rPr lang="en-US" sz="2400" b="1" dirty="0" err="1">
                <a:solidFill>
                  <a:srgbClr val="C00000"/>
                </a:solidFill>
              </a:rPr>
              <a:t>Tích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hợp</a:t>
            </a:r>
            <a:r>
              <a:rPr lang="en-US" sz="2400" b="1" dirty="0">
                <a:solidFill>
                  <a:srgbClr val="C00000"/>
                </a:solidFill>
              </a:rPr>
              <a:t> GD </a:t>
            </a:r>
            <a:r>
              <a:rPr lang="en-US" sz="2400" b="1" dirty="0" err="1">
                <a:solidFill>
                  <a:srgbClr val="C00000"/>
                </a:solidFill>
              </a:rPr>
              <a:t>môi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trường</a:t>
            </a:r>
            <a:r>
              <a:rPr lang="en-US" sz="2400" b="1" dirty="0">
                <a:solidFill>
                  <a:srgbClr val="C00000"/>
                </a:solidFill>
              </a:rPr>
              <a:t>,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GD STEM, </a:t>
            </a:r>
            <a:r>
              <a:rPr lang="en-US" sz="2400" b="1" dirty="0" err="1">
                <a:solidFill>
                  <a:srgbClr val="C00000"/>
                </a:solidFill>
              </a:rPr>
              <a:t>thể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thao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quyền</a:t>
            </a:r>
            <a:r>
              <a:rPr lang="en-US" sz="2400" b="1" dirty="0">
                <a:solidFill>
                  <a:srgbClr val="C00000"/>
                </a:solidFill>
              </a:rPr>
              <a:t> 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quyền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trẻ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em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quan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tâm</a:t>
            </a:r>
            <a:r>
              <a:rPr lang="en-US" sz="2400" b="1" dirty="0">
                <a:solidFill>
                  <a:srgbClr val="C00000"/>
                </a:solidFill>
              </a:rPr>
              <a:t/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 err="1">
                <a:solidFill>
                  <a:srgbClr val="C00000"/>
                </a:solidFill>
              </a:rPr>
              <a:t>đến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người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khuyết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tật</a:t>
            </a:r>
            <a:r>
              <a:rPr lang="en-US" sz="2400" b="1" dirty="0">
                <a:solidFill>
                  <a:srgbClr val="C00000"/>
                </a:solidFill>
              </a:rPr>
              <a:t>:</a:t>
            </a:r>
            <a:br>
              <a:rPr lang="en-US" sz="2400" b="1" dirty="0">
                <a:solidFill>
                  <a:srgbClr val="C00000"/>
                </a:solidFill>
              </a:rPr>
            </a:b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13005A0-B340-4414-8A50-D012CCAE7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800" y="113508"/>
            <a:ext cx="4830918" cy="2270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5B967D-A50A-44DA-94DA-0765EBEAC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2" y="2288382"/>
            <a:ext cx="7115175" cy="1400175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5D83D7C-BFB2-4C45-AD51-631C5A5F7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2" y="3810000"/>
            <a:ext cx="5078484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334C5C-D085-4A34-A7E6-18A2696EF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595" y="3581400"/>
            <a:ext cx="4402123" cy="272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0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319C7-BC05-4367-8A43-9E6CA6776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57AD66-AB0F-46B3-B539-76C3D5B6B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71800"/>
            <a:ext cx="5524500" cy="3235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53C5BC-553D-4EDA-8A2D-AEED6961C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9931"/>
            <a:ext cx="7086600" cy="282892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3C2795-57B8-46F1-878C-F9D9AC1A1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44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3DD-4751-49A6-AE3D-DF83CBB9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5BECAF-A92E-4F65-89B2-127F193D5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" y="-76200"/>
            <a:ext cx="5779649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F70CE6-4660-4C84-9128-326BEFCC1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429000"/>
            <a:ext cx="72104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9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41DC-49EB-4C14-9D95-6F84D9DE5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>
                <a:solidFill>
                  <a:srgbClr val="C00000"/>
                </a:solidFill>
              </a:rPr>
              <a:t>8. </a:t>
            </a:r>
            <a:r>
              <a:rPr lang="en-US" sz="2800" b="1" dirty="0" err="1">
                <a:solidFill>
                  <a:srgbClr val="C00000"/>
                </a:solidFill>
              </a:rPr>
              <a:t>Sử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dụng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hệ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bóng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bóng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nghĩ</a:t>
            </a:r>
            <a:r>
              <a:rPr lang="en-US" sz="2800" b="1" dirty="0">
                <a:solidFill>
                  <a:srgbClr val="C00000"/>
                </a:solidFill>
              </a:rPr>
              <a:t>: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66A15-A942-425C-BEF0-6B033BAE1C89}"/>
              </a:ext>
            </a:extLst>
          </p:cNvPr>
          <p:cNvSpPr txBox="1"/>
          <p:nvPr/>
        </p:nvSpPr>
        <p:spPr>
          <a:xfrm>
            <a:off x="457200" y="1235712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nêu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huống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vấn</a:t>
            </a:r>
            <a:r>
              <a:rPr lang="en-US" b="1" dirty="0"/>
              <a:t> </a:t>
            </a:r>
            <a:r>
              <a:rPr lang="en-US" b="1" dirty="0" err="1"/>
              <a:t>đề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849E48-B344-4037-829B-D9397904C292}"/>
              </a:ext>
            </a:extLst>
          </p:cNvPr>
          <p:cNvSpPr txBox="1"/>
          <p:nvPr/>
        </p:nvSpPr>
        <p:spPr>
          <a:xfrm>
            <a:off x="454727" y="2179902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b) </a:t>
            </a:r>
            <a:r>
              <a:rPr lang="en-US" b="1" dirty="0" err="1"/>
              <a:t>Chốt</a:t>
            </a:r>
            <a:r>
              <a:rPr lang="en-US" b="1" dirty="0"/>
              <a:t>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quy</a:t>
            </a:r>
            <a:r>
              <a:rPr lang="en-US" b="1" dirty="0"/>
              <a:t> </a:t>
            </a:r>
            <a:r>
              <a:rPr lang="en-US" b="1" dirty="0" err="1"/>
              <a:t>tắc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hành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toán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00D91-3020-4186-83BC-8904A9B7609F}"/>
              </a:ext>
            </a:extLst>
          </p:cNvPr>
          <p:cNvSpPr txBox="1"/>
          <p:nvPr/>
        </p:nvSpPr>
        <p:spPr>
          <a:xfrm>
            <a:off x="432315" y="3030383"/>
            <a:ext cx="2419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c) </a:t>
            </a:r>
            <a:r>
              <a:rPr lang="en-US" b="1" dirty="0" err="1"/>
              <a:t>Gợi</a:t>
            </a:r>
            <a:r>
              <a:rPr lang="en-US" b="1" dirty="0"/>
              <a:t> ý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bước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quy</a:t>
            </a:r>
            <a:r>
              <a:rPr lang="en-US" b="1" dirty="0"/>
              <a:t> </a:t>
            </a:r>
            <a:r>
              <a:rPr lang="en-US" b="1" dirty="0" err="1"/>
              <a:t>trình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toán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472B92-5425-4074-8738-7478C365B3CC}"/>
              </a:ext>
            </a:extLst>
          </p:cNvPr>
          <p:cNvSpPr txBox="1"/>
          <p:nvPr/>
        </p:nvSpPr>
        <p:spPr>
          <a:xfrm>
            <a:off x="454727" y="3890665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d) </a:t>
            </a:r>
            <a:r>
              <a:rPr lang="en-US" b="1" dirty="0" err="1"/>
              <a:t>Cung</a:t>
            </a:r>
            <a:r>
              <a:rPr lang="en-US" b="1" dirty="0"/>
              <a:t> </a:t>
            </a:r>
            <a:r>
              <a:rPr lang="en-US" b="1" dirty="0" err="1"/>
              <a:t>cấp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dữ</a:t>
            </a:r>
            <a:r>
              <a:rPr lang="en-US" b="1" dirty="0"/>
              <a:t> </a:t>
            </a:r>
            <a:r>
              <a:rPr lang="en-US" b="1" dirty="0" err="1"/>
              <a:t>liệu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toan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FD113-8636-4182-A00C-D73AB5BD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369" y="3007153"/>
            <a:ext cx="3284002" cy="2013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10F1CE-08C4-4A8A-B54A-8C4DB94A7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230" y="3124200"/>
            <a:ext cx="2795587" cy="1779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3FD696-A0E0-4B05-B667-9CE7B84D5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157" y="1091209"/>
            <a:ext cx="4533900" cy="16624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0DE45D-D71D-433A-910E-A56906EEC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5007253"/>
            <a:ext cx="6477000" cy="17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1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29889-A308-461D-8C69-B4570B877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>
                <a:solidFill>
                  <a:srgbClr val="C00000"/>
                </a:solidFill>
              </a:rPr>
              <a:t>9. </a:t>
            </a:r>
            <a:r>
              <a:rPr lang="en-US" sz="2800" b="1" dirty="0" err="1">
                <a:solidFill>
                  <a:srgbClr val="C00000"/>
                </a:solidFill>
              </a:rPr>
              <a:t>Gợi</a:t>
            </a:r>
            <a:r>
              <a:rPr lang="en-US" sz="2800" b="1" dirty="0">
                <a:solidFill>
                  <a:srgbClr val="C00000"/>
                </a:solidFill>
              </a:rPr>
              <a:t> ý </a:t>
            </a:r>
            <a:r>
              <a:rPr lang="en-US" sz="2800" b="1" dirty="0" err="1">
                <a:solidFill>
                  <a:srgbClr val="C00000"/>
                </a:solidFill>
              </a:rPr>
              <a:t>một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số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trò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chơi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để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toán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466C2F-39C1-4814-A59C-D1D28501D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24" y="1114425"/>
            <a:ext cx="762952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3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B7727-EAB4-4FF8-9F1E-4C490A9A1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1432"/>
            <a:ext cx="8229600" cy="56663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C.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Mới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về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hình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thức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C6F02-0AD3-481B-9E37-A59BBD959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25199"/>
            <a:ext cx="8229600" cy="560096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vi-VN" sz="2000" b="1" dirty="0">
                <a:solidFill>
                  <a:srgbClr val="C00000"/>
                </a:solidFill>
              </a:rPr>
              <a:t>Tích hợp GD lịch sử</a:t>
            </a:r>
            <a:r>
              <a:rPr lang="vi-VN" sz="2400" b="1" dirty="0">
                <a:solidFill>
                  <a:srgbClr val="C00000"/>
                </a:solidFill>
              </a:rPr>
              <a:t>,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địa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lý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và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vi-VN" sz="2000" b="1" dirty="0">
                <a:solidFill>
                  <a:srgbClr val="C00000"/>
                </a:solidFill>
              </a:rPr>
              <a:t>hình ảnh </a:t>
            </a:r>
            <a:r>
              <a:rPr lang="en-US" sz="2400" b="1" dirty="0" err="1">
                <a:solidFill>
                  <a:srgbClr val="C00000"/>
                </a:solidFill>
              </a:rPr>
              <a:t>các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vùng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miền</a:t>
            </a:r>
            <a:r>
              <a:rPr lang="en-US" sz="2400" b="1" dirty="0">
                <a:solidFill>
                  <a:srgbClr val="C00000"/>
                </a:solidFill>
              </a:rPr>
              <a:t>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595542-7634-4DCF-9F58-38202A902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939" y="4512867"/>
            <a:ext cx="3992122" cy="219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91738-0233-452C-BF1C-C50A562AD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0600"/>
            <a:ext cx="8499888" cy="348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7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5FAEE-BFA4-41F1-9725-73455C1B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48A7C-9959-403E-9993-D2C50075D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400"/>
            <a:ext cx="6567379" cy="5715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74659F-0F8D-4BC1-A286-C283D8626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5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7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B173D-5840-4A92-A502-2600D5204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>
                <a:solidFill>
                  <a:srgbClr val="C00000"/>
                </a:solidFill>
              </a:rPr>
              <a:t>2. </a:t>
            </a:r>
            <a:r>
              <a:rPr lang="en-US" sz="2800" b="1" dirty="0" err="1">
                <a:solidFill>
                  <a:srgbClr val="C00000"/>
                </a:solidFill>
              </a:rPr>
              <a:t>Phối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hợp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giữa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kênh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chữ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kênh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hình</a:t>
            </a:r>
            <a:r>
              <a:rPr lang="en-US" sz="2800" b="1" dirty="0">
                <a:solidFill>
                  <a:srgbClr val="C00000"/>
                </a:solidFill>
              </a:rPr>
              <a:t>: 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 err="1">
                <a:solidFill>
                  <a:srgbClr val="C00000"/>
                </a:solidFill>
              </a:rPr>
              <a:t>Tăng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hình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ảnh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minh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họa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giảm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thiểu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kênh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chữ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  <a:r>
              <a:rPr lang="en-US" sz="2800" dirty="0">
                <a:solidFill>
                  <a:srgbClr val="C00000"/>
                </a:solidFill>
              </a:rPr>
              <a:t/>
            </a:r>
            <a:br>
              <a:rPr lang="en-US" sz="2800" dirty="0">
                <a:solidFill>
                  <a:srgbClr val="C00000"/>
                </a:solidFill>
              </a:rPr>
            </a:b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D997AE7-1292-4117-94F3-417DF7BDC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295401"/>
            <a:ext cx="6637330" cy="190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A4FBFF-E2DE-4092-9A5B-C2E053DE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678680"/>
            <a:ext cx="6019800" cy="25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9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/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PHẦN THỨ HAI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 err="1">
                <a:solidFill>
                  <a:srgbClr val="C00000"/>
                </a:solidFill>
              </a:rPr>
              <a:t>Cấu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trúc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sách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52578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1. SGK </a:t>
            </a:r>
            <a:r>
              <a:rPr lang="en-US" b="1" i="1" dirty="0" err="1">
                <a:solidFill>
                  <a:srgbClr val="FF0000"/>
                </a:solidFill>
              </a:rPr>
              <a:t>Toán</a:t>
            </a:r>
            <a:r>
              <a:rPr lang="en-US" b="1" i="1" dirty="0">
                <a:solidFill>
                  <a:srgbClr val="FF0000"/>
                </a:solidFill>
              </a:rPr>
              <a:t> 5 </a:t>
            </a:r>
            <a:r>
              <a:rPr lang="en-US" b="1" i="1" dirty="0" err="1">
                <a:solidFill>
                  <a:srgbClr val="FF0000"/>
                </a:solidFill>
              </a:rPr>
              <a:t>gồm</a:t>
            </a:r>
            <a:r>
              <a:rPr lang="en-US" b="1" i="1" dirty="0">
                <a:solidFill>
                  <a:srgbClr val="FF0000"/>
                </a:solidFill>
              </a:rPr>
              <a:t> 2 </a:t>
            </a:r>
            <a:r>
              <a:rPr lang="en-US" b="1" i="1" dirty="0" err="1">
                <a:solidFill>
                  <a:srgbClr val="FF0000"/>
                </a:solidFill>
              </a:rPr>
              <a:t>tập</a:t>
            </a:r>
            <a:r>
              <a:rPr lang="en-US" b="1" i="1" dirty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en-US" dirty="0"/>
              <a:t> </a:t>
            </a:r>
            <a:r>
              <a:rPr lang="en-US" b="1" dirty="0" err="1"/>
              <a:t>Tập</a:t>
            </a:r>
            <a:r>
              <a:rPr lang="en-US" b="1" dirty="0"/>
              <a:t> 1 </a:t>
            </a:r>
            <a:r>
              <a:rPr lang="en-US" b="1" dirty="0" err="1"/>
              <a:t>gồm</a:t>
            </a:r>
            <a:r>
              <a:rPr lang="en-US" b="1" dirty="0"/>
              <a:t> 90 </a:t>
            </a:r>
            <a:r>
              <a:rPr lang="en-US" b="1" dirty="0" err="1"/>
              <a:t>tiết</a:t>
            </a:r>
            <a:r>
              <a:rPr lang="en-US" b="1" dirty="0"/>
              <a:t> 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kì</a:t>
            </a:r>
            <a:r>
              <a:rPr lang="en-US" b="1" dirty="0"/>
              <a:t> 1;</a:t>
            </a:r>
          </a:p>
          <a:p>
            <a:pPr lvl="0"/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 2 </a:t>
            </a:r>
            <a:r>
              <a:rPr lang="en-US" b="1" dirty="0" err="1"/>
              <a:t>gồm</a:t>
            </a:r>
            <a:r>
              <a:rPr lang="en-US" b="1" dirty="0"/>
              <a:t> 85 </a:t>
            </a:r>
            <a:r>
              <a:rPr lang="en-US" b="1" dirty="0" err="1"/>
              <a:t>tiết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kì</a:t>
            </a:r>
            <a:r>
              <a:rPr lang="en-US" b="1" dirty="0"/>
              <a:t> 2. </a:t>
            </a:r>
          </a:p>
          <a:p>
            <a:pPr lvl="0"/>
            <a:r>
              <a:rPr lang="en-US" b="1" dirty="0" err="1"/>
              <a:t>Nội</a:t>
            </a:r>
            <a:r>
              <a:rPr lang="en-US" b="1" dirty="0"/>
              <a:t> dung 175 </a:t>
            </a:r>
            <a:r>
              <a:rPr lang="en-US" b="1" dirty="0" err="1"/>
              <a:t>tiết</a:t>
            </a:r>
            <a:r>
              <a:rPr lang="en-US" b="1" dirty="0"/>
              <a:t> </a:t>
            </a:r>
            <a:r>
              <a:rPr lang="en-US" b="1" dirty="0" err="1"/>
              <a:t>bám</a:t>
            </a:r>
            <a:r>
              <a:rPr lang="en-US" b="1" dirty="0"/>
              <a:t> </a:t>
            </a:r>
            <a:r>
              <a:rPr lang="en-US" b="1" dirty="0" err="1"/>
              <a:t>sát</a:t>
            </a:r>
            <a:r>
              <a:rPr lang="en-US" b="1" dirty="0"/>
              <a:t> </a:t>
            </a:r>
            <a:r>
              <a:rPr lang="en-US" b="1" dirty="0" err="1"/>
              <a:t>chương</a:t>
            </a:r>
            <a:r>
              <a:rPr lang="en-US" b="1" dirty="0"/>
              <a:t> </a:t>
            </a:r>
            <a:r>
              <a:rPr lang="en-US" b="1" dirty="0" err="1"/>
              <a:t>trình</a:t>
            </a:r>
            <a:r>
              <a:rPr lang="en-US" b="1" dirty="0"/>
              <a:t> (CT) </a:t>
            </a:r>
            <a:r>
              <a:rPr lang="en-US" b="1" dirty="0" err="1"/>
              <a:t>môn</a:t>
            </a:r>
            <a:r>
              <a:rPr lang="en-US" b="1" dirty="0"/>
              <a:t> </a:t>
            </a:r>
            <a:r>
              <a:rPr lang="en-US" b="1" dirty="0" err="1"/>
              <a:t>Toán</a:t>
            </a:r>
            <a:r>
              <a:rPr lang="en-US" b="1" dirty="0"/>
              <a:t> do </a:t>
            </a:r>
            <a:r>
              <a:rPr lang="en-US" b="1" dirty="0" err="1"/>
              <a:t>Bộ</a:t>
            </a:r>
            <a:r>
              <a:rPr lang="en-US" b="1" dirty="0"/>
              <a:t> GD&amp;ĐT ban </a:t>
            </a:r>
            <a:r>
              <a:rPr lang="en-US" b="1" dirty="0" err="1"/>
              <a:t>hành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Thông</a:t>
            </a:r>
            <a:r>
              <a:rPr lang="en-US" b="1" dirty="0"/>
              <a:t> </a:t>
            </a:r>
            <a:r>
              <a:rPr lang="en-US" b="1" dirty="0" err="1"/>
              <a:t>tư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32/2018/TT-BGDĐT </a:t>
            </a:r>
            <a:r>
              <a:rPr lang="en-US" b="1" dirty="0" err="1"/>
              <a:t>ngày</a:t>
            </a:r>
            <a:r>
              <a:rPr lang="en-US" b="1" dirty="0"/>
              <a:t> 26/12/2018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0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BDCC6-AD58-4BBE-962A-697B0640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F8D8B2-9905-4D4E-B0D3-685E2580E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74638"/>
            <a:ext cx="5090806" cy="3230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0DF6A-4D88-4E48-BD58-776998952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606" y="270156"/>
            <a:ext cx="3586162" cy="3082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CD4BAB-F717-4707-B247-B5A1943E1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6200"/>
            <a:ext cx="9144000" cy="257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09517-4B8E-4137-8BD6-0D9A742E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b="1" dirty="0">
                <a:solidFill>
                  <a:srgbClr val="C00000"/>
                </a:solidFill>
              </a:rPr>
              <a:t>3. </a:t>
            </a:r>
            <a:r>
              <a:rPr lang="en-US" sz="3600" b="1" dirty="0" err="1">
                <a:solidFill>
                  <a:srgbClr val="C00000"/>
                </a:solidFill>
              </a:rPr>
              <a:t>Hệ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thống</a:t>
            </a:r>
            <a:r>
              <a:rPr lang="en-US" sz="3600" b="1" dirty="0">
                <a:solidFill>
                  <a:srgbClr val="C00000"/>
                </a:solidFill>
              </a:rPr>
              <a:t> Logo </a:t>
            </a:r>
            <a:r>
              <a:rPr lang="en-US" sz="3600" b="1" dirty="0" err="1">
                <a:solidFill>
                  <a:srgbClr val="C00000"/>
                </a:solidFill>
              </a:rPr>
              <a:t>cho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các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hoạt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động</a:t>
            </a:r>
            <a:r>
              <a:rPr lang="en-US" sz="3600" b="1" dirty="0">
                <a:solidFill>
                  <a:srgbClr val="C00000"/>
                </a:solidFill>
              </a:rPr>
              <a:t>: </a:t>
            </a:r>
            <a:r>
              <a:rPr lang="en-US" sz="3600" b="1" dirty="0" err="1">
                <a:solidFill>
                  <a:srgbClr val="C00000"/>
                </a:solidFill>
              </a:rPr>
              <a:t>Khám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phá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err="1">
                <a:solidFill>
                  <a:srgbClr val="C00000"/>
                </a:solidFill>
              </a:rPr>
              <a:t>Thực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hành</a:t>
            </a:r>
            <a:r>
              <a:rPr lang="en-US" sz="3600" b="1" dirty="0">
                <a:solidFill>
                  <a:srgbClr val="C00000"/>
                </a:solidFill>
              </a:rPr>
              <a:t> - </a:t>
            </a:r>
            <a:r>
              <a:rPr lang="en-US" sz="3600" b="1" dirty="0" err="1">
                <a:solidFill>
                  <a:srgbClr val="C00000"/>
                </a:solidFill>
              </a:rPr>
              <a:t>Luyện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tập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và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Vận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dụng</a:t>
            </a:r>
            <a:r>
              <a:rPr lang="en-US" sz="3600" b="1" dirty="0">
                <a:solidFill>
                  <a:srgbClr val="C00000"/>
                </a:solidFill>
              </a:rPr>
              <a:t>.</a:t>
            </a:r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8EBB4-2E6B-4D0B-B645-1F7BF9CF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047" y="1295400"/>
            <a:ext cx="4415906" cy="523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A1C23-C6D9-4396-BFC6-71E8046E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PHẦN THỨ TƯ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BỘ HỌC LIỆU TOÁN 5 BÌNH MINH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101A571C-E195-4338-8C73-A79C9FC20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60974F-84CC-4A24-A508-4C041D915804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447800"/>
            <a:ext cx="8305800" cy="5105399"/>
            <a:chOff x="25234" y="23264"/>
            <a:chExt cx="56451" cy="290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21DC1B3-881F-416D-B113-FF241C57EC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34" y="23264"/>
              <a:ext cx="56451" cy="29071"/>
              <a:chOff x="0" y="0"/>
              <a:chExt cx="56453" cy="2907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9DA93A4-8EEB-4EA1-B774-3217AA9E2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56453" cy="29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25" tIns="91425" rIns="91425" bIns="91425" anchor="ctr" anchorCtr="0" upright="1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 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8" name="Rounded Rectangle 3">
                <a:extLst>
                  <a:ext uri="{FF2B5EF4-FFF2-40B4-BE49-F238E27FC236}">
                    <a16:creationId xmlns:a16="http://schemas.microsoft.com/office/drawing/2014/main" id="{F83A0426-8E2A-4654-9EEE-17110F671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3425"/>
                <a:ext cx="11042" cy="7385"/>
              </a:xfrm>
              <a:prstGeom prst="roundRect">
                <a:avLst>
                  <a:gd name="adj" fmla="val 16667"/>
                </a:avLst>
              </a:prstGeom>
              <a:solidFill>
                <a:schemeClr val="lt1">
                  <a:lumMod val="100000"/>
                  <a:lumOff val="0"/>
                </a:schemeClr>
              </a:solidFill>
              <a:ln w="12700">
                <a:solidFill>
                  <a:schemeClr val="dk1">
                    <a:lumMod val="100000"/>
                    <a:lumOff val="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0" vert="horz" wrap="square" lIns="91425" tIns="45698" rIns="91425" bIns="45698" anchor="ctr" anchorCtr="0" upright="1">
                <a:noAutofit/>
              </a:bodyPr>
              <a:lstStyle/>
              <a:p>
                <a:pPr marL="0" marR="0" algn="ctr">
                  <a:lnSpc>
                    <a:spcPct val="113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Bộ học liệu </a:t>
                </a:r>
                <a:br>
                  <a:rPr lang="pt-BR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pt-BR" sz="1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Toán 4</a:t>
                </a:r>
                <a:endParaRPr lang="en-US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328112C-49CC-4A04-A3A0-FDF79B7916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78" y="0"/>
                <a:ext cx="31075" cy="29070"/>
                <a:chOff x="25378" y="0"/>
                <a:chExt cx="31075" cy="29071"/>
              </a:xfrm>
            </p:grpSpPr>
            <p:sp>
              <p:nvSpPr>
                <p:cNvPr id="15" name="Rounded Rectangle 5">
                  <a:extLst>
                    <a:ext uri="{FF2B5EF4-FFF2-40B4-BE49-F238E27FC236}">
                      <a16:creationId xmlns:a16="http://schemas.microsoft.com/office/drawing/2014/main" id="{097417C8-BB7B-4942-8617-61B058978C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65" y="0"/>
                  <a:ext cx="22534" cy="5797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>
                    <a:lumMod val="100000"/>
                    <a:lumOff val="0"/>
                  </a:schemeClr>
                </a:solidFill>
                <a:ln w="12700">
                  <a:solidFill>
                    <a:schemeClr val="dk1">
                      <a:lumMod val="100000"/>
                      <a:lumOff val="0"/>
                    </a:schemeClr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0" vert="horz" wrap="square" lIns="91425" tIns="36000" rIns="91425" bIns="36000" anchor="ctr" anchorCtr="0" upright="1">
                  <a:noAutofit/>
                </a:bodyPr>
                <a:lstStyle/>
                <a:p>
                  <a:pPr marL="0" marR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20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1. Sách giáo khoa Toán 5</a:t>
                  </a:r>
                  <a:endParaRPr lang="en-US" sz="2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Rounded Rectangle 6">
                  <a:extLst>
                    <a:ext uri="{FF2B5EF4-FFF2-40B4-BE49-F238E27FC236}">
                      <a16:creationId xmlns:a16="http://schemas.microsoft.com/office/drawing/2014/main" id="{6D46B822-9C31-4EBC-A584-B5D7489C40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21" y="7250"/>
                  <a:ext cx="23570" cy="5798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>
                    <a:lumMod val="100000"/>
                    <a:lumOff val="0"/>
                  </a:schemeClr>
                </a:solidFill>
                <a:ln w="12700">
                  <a:solidFill>
                    <a:schemeClr val="dk1">
                      <a:lumMod val="100000"/>
                      <a:lumOff val="0"/>
                    </a:schemeClr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0" vert="horz" wrap="square" lIns="91425" tIns="36000" rIns="91425" bIns="36000" anchor="ctr" anchorCtr="0" upright="1">
                  <a:noAutofit/>
                </a:bodyPr>
                <a:lstStyle/>
                <a:p>
                  <a:pPr marL="0" marR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2400" b="1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2. Vở thực hành Toán 5</a:t>
                  </a:r>
                  <a:endParaRPr lang="en-US" sz="24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endParaRPr>
                </a:p>
              </p:txBody>
            </p:sp>
            <p:sp>
              <p:nvSpPr>
                <p:cNvPr id="17" name="Rounded Rectangle 7">
                  <a:extLst>
                    <a:ext uri="{FF2B5EF4-FFF2-40B4-BE49-F238E27FC236}">
                      <a16:creationId xmlns:a16="http://schemas.microsoft.com/office/drawing/2014/main" id="{675D4B83-DB34-4738-AE4F-269759276E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78" y="14191"/>
                  <a:ext cx="30821" cy="5798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>
                    <a:lumMod val="100000"/>
                    <a:lumOff val="0"/>
                  </a:schemeClr>
                </a:solidFill>
                <a:ln w="12700">
                  <a:solidFill>
                    <a:schemeClr val="dk1">
                      <a:lumMod val="100000"/>
                      <a:lumOff val="0"/>
                    </a:schemeClr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0" vert="horz" wrap="square" lIns="91425" tIns="36000" rIns="91425" bIns="36000" anchor="ctr" anchorCtr="0" upright="1"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2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3. </a:t>
                  </a:r>
                  <a:r>
                    <a:rPr lang="pt-BR" sz="20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Sách Hướng dẫn dạy học       Toán 5</a:t>
                  </a:r>
                  <a:endParaRPr lang="en-US" sz="2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Rounded Rectangle 8">
                  <a:extLst>
                    <a:ext uri="{FF2B5EF4-FFF2-40B4-BE49-F238E27FC236}">
                      <a16:creationId xmlns:a16="http://schemas.microsoft.com/office/drawing/2014/main" id="{85661504-D9F9-4A8C-A104-BE33A9D393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29" y="23274"/>
                  <a:ext cx="23824" cy="5797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>
                    <a:lumMod val="100000"/>
                    <a:lumOff val="0"/>
                  </a:schemeClr>
                </a:solidFill>
                <a:ln w="12700">
                  <a:solidFill>
                    <a:schemeClr val="dk1">
                      <a:lumMod val="100000"/>
                      <a:lumOff val="0"/>
                    </a:schemeClr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0" vert="horz" wrap="square" lIns="91425" tIns="36000" rIns="91425" bIns="36000" anchor="ctr" anchorCtr="0" upright="1">
                  <a:noAutofit/>
                </a:bodyPr>
                <a:lstStyle/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20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4. Bộ đồ dùng dạy học</a:t>
                  </a:r>
                </a:p>
                <a:p>
                  <a:pPr marL="0" marR="0" algn="ctr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20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Toán 5</a:t>
                  </a:r>
                  <a:endParaRPr lang="en-US" sz="2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DB3E514-E71B-4B6C-B877-FAE756DADB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38" y="2898"/>
                <a:ext cx="23127" cy="23274"/>
                <a:chOff x="10538" y="2898"/>
                <a:chExt cx="23126" cy="23274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27C8F930-359D-4B9F-AC5F-5C74AB36016F}"/>
                    </a:ext>
                  </a:extLst>
                </p:cNvPr>
                <p:cNvCxnSpPr>
                  <a:cxnSpLocks noChangeShapeType="1"/>
                  <a:endCxn id="15" idx="1"/>
                </p:cNvCxnSpPr>
                <p:nvPr/>
              </p:nvCxnSpPr>
              <p:spPr bwMode="auto">
                <a:xfrm flipV="1">
                  <a:off x="10993" y="2898"/>
                  <a:ext cx="22671" cy="14155"/>
                </a:xfrm>
                <a:prstGeom prst="straightConnector1">
                  <a:avLst/>
                </a:prstGeom>
                <a:noFill/>
                <a:ln w="9525">
                  <a:solidFill>
                    <a:schemeClr val="dk1">
                      <a:lumMod val="100000"/>
                      <a:lumOff val="0"/>
                    </a:schemeClr>
                  </a:solidFill>
                  <a:miter lim="800000"/>
                  <a:headEnd type="none" w="sm" len="sm"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17F33947-60BB-4831-94E5-43EB2C0C5E33}"/>
                    </a:ext>
                  </a:extLst>
                </p:cNvPr>
                <p:cNvCxnSpPr>
                  <a:cxnSpLocks noChangeShapeType="1"/>
                  <a:endCxn id="18" idx="1"/>
                </p:cNvCxnSpPr>
                <p:nvPr/>
              </p:nvCxnSpPr>
              <p:spPr bwMode="auto">
                <a:xfrm>
                  <a:off x="10993" y="17070"/>
                  <a:ext cx="21635" cy="9102"/>
                </a:xfrm>
                <a:prstGeom prst="straightConnector1">
                  <a:avLst/>
                </a:prstGeom>
                <a:noFill/>
                <a:ln w="9525">
                  <a:solidFill>
                    <a:schemeClr val="dk1">
                      <a:lumMod val="100000"/>
                      <a:lumOff val="0"/>
                    </a:schemeClr>
                  </a:solidFill>
                  <a:miter lim="800000"/>
                  <a:headEnd type="none" w="sm" len="sm"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3650E3BC-4799-4734-A278-CFFB7C515517}"/>
                    </a:ext>
                  </a:extLst>
                </p:cNvPr>
                <p:cNvCxnSpPr>
                  <a:cxnSpLocks noChangeShapeType="1"/>
                  <a:endCxn id="16" idx="1"/>
                </p:cNvCxnSpPr>
                <p:nvPr/>
              </p:nvCxnSpPr>
              <p:spPr bwMode="auto">
                <a:xfrm flipV="1">
                  <a:off x="10538" y="10149"/>
                  <a:ext cx="21582" cy="7021"/>
                </a:xfrm>
                <a:prstGeom prst="straightConnector1">
                  <a:avLst/>
                </a:prstGeom>
                <a:noFill/>
                <a:ln w="9525">
                  <a:solidFill>
                    <a:schemeClr val="dk1">
                      <a:lumMod val="100000"/>
                      <a:lumOff val="0"/>
                    </a:schemeClr>
                  </a:solidFill>
                  <a:miter lim="800000"/>
                  <a:headEnd type="none" w="sm" len="sm"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CCE146F4-B0D0-432F-B209-AC7B6C367AF1}"/>
                    </a:ext>
                  </a:extLst>
                </p:cNvPr>
                <p:cNvCxnSpPr>
                  <a:cxnSpLocks noChangeShapeType="1"/>
                  <a:endCxn id="17" idx="1"/>
                </p:cNvCxnSpPr>
                <p:nvPr/>
              </p:nvCxnSpPr>
              <p:spPr bwMode="auto">
                <a:xfrm>
                  <a:off x="11046" y="17017"/>
                  <a:ext cx="14331" cy="72"/>
                </a:xfrm>
                <a:prstGeom prst="straightConnector1">
                  <a:avLst/>
                </a:prstGeom>
                <a:noFill/>
                <a:ln w="9525">
                  <a:solidFill>
                    <a:schemeClr val="dk1">
                      <a:lumMod val="100000"/>
                      <a:lumOff val="0"/>
                    </a:schemeClr>
                  </a:solidFill>
                  <a:miter lim="800000"/>
                  <a:headEnd type="none" w="sm" len="sm"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19" name="Rectangle 22">
            <a:extLst>
              <a:ext uri="{FF2B5EF4-FFF2-40B4-BE49-F238E27FC236}">
                <a16:creationId xmlns:a16="http://schemas.microsoft.com/office/drawing/2014/main" id="{14554B9A-25BB-47C4-820C-5829A4AB1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639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22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BD0C1-1189-4444-B2FC-7745602D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2. VỞ THỰC HÀNH TOÁN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03472-2505-47C5-ADC0-6FC0BBD53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9831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    </a:t>
            </a:r>
            <a:r>
              <a:rPr lang="en-US" b="1" dirty="0" err="1"/>
              <a:t>Vì</a:t>
            </a:r>
            <a:r>
              <a:rPr lang="en-US" b="1" dirty="0"/>
              <a:t> SGK đ</a:t>
            </a:r>
            <a:r>
              <a:rPr lang="vi-VN" b="1" dirty="0"/>
              <a:t>ư</a:t>
            </a:r>
            <a:r>
              <a:rPr lang="en-US" b="1" dirty="0" err="1"/>
              <a:t>ợc</a:t>
            </a:r>
            <a:r>
              <a:rPr lang="en-US" b="1" dirty="0"/>
              <a:t> </a:t>
            </a:r>
            <a:r>
              <a:rPr lang="en-US" b="1" dirty="0" err="1"/>
              <a:t>thiết</a:t>
            </a:r>
            <a:r>
              <a:rPr lang="en-US" b="1" dirty="0"/>
              <a:t> </a:t>
            </a:r>
            <a:r>
              <a:rPr lang="en-US" b="1" dirty="0" err="1"/>
              <a:t>kế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yêu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Bộ</a:t>
            </a:r>
            <a:r>
              <a:rPr lang="en-US" b="1" dirty="0"/>
              <a:t> GD&amp;ĐT: </a:t>
            </a:r>
            <a:r>
              <a:rPr lang="en-US" b="1" dirty="0">
                <a:solidFill>
                  <a:srgbClr val="FF0000"/>
                </a:solidFill>
              </a:rPr>
              <a:t>KHÔNG TẠO CƠ HỘI CHO HS VIẾT VÀO SGK</a:t>
            </a:r>
            <a:r>
              <a:rPr lang="en-US" b="1" dirty="0"/>
              <a:t> </a:t>
            </a:r>
            <a:r>
              <a:rPr lang="en-US" b="1" dirty="0" err="1"/>
              <a:t>nên</a:t>
            </a:r>
            <a:r>
              <a:rPr lang="en-US" b="1" dirty="0"/>
              <a:t> </a:t>
            </a:r>
            <a:r>
              <a:rPr lang="en-US" b="1" dirty="0" err="1"/>
              <a:t>chúng</a:t>
            </a:r>
            <a:r>
              <a:rPr lang="en-US" b="1" dirty="0"/>
              <a:t> </a:t>
            </a:r>
            <a:r>
              <a:rPr lang="en-US" b="1" dirty="0" err="1"/>
              <a:t>tôi</a:t>
            </a:r>
            <a:r>
              <a:rPr lang="en-US" b="1" dirty="0"/>
              <a:t> </a:t>
            </a:r>
            <a:r>
              <a:rPr lang="en-US" b="1" dirty="0" err="1"/>
              <a:t>thiết</a:t>
            </a:r>
            <a:r>
              <a:rPr lang="en-US" b="1" dirty="0"/>
              <a:t> </a:t>
            </a:r>
            <a:r>
              <a:rPr lang="en-US" b="1" dirty="0" err="1"/>
              <a:t>kế</a:t>
            </a:r>
            <a:r>
              <a:rPr lang="en-US" b="1" dirty="0"/>
              <a:t> VỞ THỰC HÀNH TOÁN 4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yêu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:</a:t>
            </a:r>
          </a:p>
          <a:p>
            <a:r>
              <a:rPr lang="en-US" b="1" dirty="0" err="1"/>
              <a:t>Nội</a:t>
            </a:r>
            <a:r>
              <a:rPr lang="en-US" b="1" dirty="0"/>
              <a:t> dung </a:t>
            </a:r>
            <a:r>
              <a:rPr lang="en-US" b="1" dirty="0" err="1"/>
              <a:t>gồm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tiết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SGK.</a:t>
            </a:r>
          </a:p>
          <a:p>
            <a:r>
              <a:rPr lang="en-US" b="1" dirty="0" err="1"/>
              <a:t>Chuyển</a:t>
            </a:r>
            <a:r>
              <a:rPr lang="en-US" b="1" dirty="0"/>
              <a:t> </a:t>
            </a:r>
            <a:r>
              <a:rPr lang="en-US" b="1" dirty="0" err="1"/>
              <a:t>dạng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HS </a:t>
            </a:r>
            <a:r>
              <a:rPr lang="en-US" b="1" dirty="0" err="1"/>
              <a:t>làm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trực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VTH: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trắc</a:t>
            </a:r>
            <a:r>
              <a:rPr lang="en-US" b="1" dirty="0"/>
              <a:t> </a:t>
            </a:r>
            <a:r>
              <a:rPr lang="en-US" b="1" dirty="0" err="1"/>
              <a:t>nghiệm</a:t>
            </a:r>
            <a:r>
              <a:rPr lang="en-US" b="1" dirty="0"/>
              <a:t> </a:t>
            </a:r>
            <a:r>
              <a:rPr lang="en-US" b="1" dirty="0" err="1"/>
              <a:t>hoặc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chỗ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HS </a:t>
            </a:r>
            <a:r>
              <a:rPr lang="en-US" b="1" dirty="0" err="1"/>
              <a:t>làm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, </a:t>
            </a:r>
            <a:r>
              <a:rPr lang="en-US" b="1" dirty="0" err="1"/>
              <a:t>đối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tự</a:t>
            </a:r>
            <a:r>
              <a:rPr lang="en-US" b="1" dirty="0"/>
              <a:t> </a:t>
            </a:r>
            <a:r>
              <a:rPr lang="en-US" b="1" dirty="0" err="1"/>
              <a:t>luận</a:t>
            </a:r>
            <a:r>
              <a:rPr lang="en-US" b="1" dirty="0"/>
              <a:t>.</a:t>
            </a:r>
          </a:p>
          <a:p>
            <a:r>
              <a:rPr lang="en-US" b="1" dirty="0"/>
              <a:t>HS </a:t>
            </a:r>
            <a:r>
              <a:rPr lang="en-US" b="1" dirty="0" err="1"/>
              <a:t>dùng</a:t>
            </a:r>
            <a:r>
              <a:rPr lang="en-US" b="1" dirty="0"/>
              <a:t> VTH </a:t>
            </a:r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vở</a:t>
            </a:r>
            <a:r>
              <a:rPr lang="en-US" b="1" dirty="0"/>
              <a:t> </a:t>
            </a:r>
            <a:r>
              <a:rPr lang="en-US" b="1" dirty="0" err="1"/>
              <a:t>ghi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môn</a:t>
            </a:r>
            <a:r>
              <a:rPr lang="en-US" b="1" dirty="0"/>
              <a:t> </a:t>
            </a:r>
            <a:r>
              <a:rPr lang="en-US" b="1" dirty="0" err="1"/>
              <a:t>Toán</a:t>
            </a:r>
            <a:endParaRPr lang="en-US" b="1" dirty="0"/>
          </a:p>
          <a:p>
            <a:r>
              <a:rPr lang="en-US" b="1" dirty="0"/>
              <a:t>GV </a:t>
            </a:r>
            <a:r>
              <a:rPr lang="en-US" b="1" dirty="0" err="1"/>
              <a:t>dùng</a:t>
            </a:r>
            <a:r>
              <a:rPr lang="en-US" b="1" dirty="0"/>
              <a:t> VTH </a:t>
            </a:r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việc</a:t>
            </a:r>
            <a:r>
              <a:rPr lang="en-US" b="1" dirty="0"/>
              <a:t> </a:t>
            </a:r>
            <a:r>
              <a:rPr lang="en-US" b="1" dirty="0" err="1"/>
              <a:t>thiết</a:t>
            </a:r>
            <a:r>
              <a:rPr lang="en-US" b="1" dirty="0"/>
              <a:t> </a:t>
            </a:r>
            <a:r>
              <a:rPr lang="en-US" b="1" dirty="0" err="1"/>
              <a:t>kế</a:t>
            </a:r>
            <a:r>
              <a:rPr lang="en-US" b="1" dirty="0"/>
              <a:t> PHIẾU BÀI TẬP</a:t>
            </a:r>
          </a:p>
        </p:txBody>
      </p:sp>
    </p:spTree>
    <p:extLst>
      <p:ext uri="{BB962C8B-B14F-4D97-AF65-F5344CB8AC3E}">
        <p14:creationId xmlns:p14="http://schemas.microsoft.com/office/powerpoint/2010/main" val="36265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962F1-74A6-42C0-A0C1-18B260ECB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3. HD DẠY HỌC (SGV) TOÁN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B2C7-FBCC-4D89-AEBB-EE81C5F61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  </a:t>
            </a:r>
            <a:r>
              <a:rPr lang="en-US" b="1" dirty="0" err="1"/>
              <a:t>Nội</a:t>
            </a:r>
            <a:r>
              <a:rPr lang="en-US" b="1" dirty="0"/>
              <a:t> dung </a:t>
            </a:r>
            <a:r>
              <a:rPr lang="en-US" b="1" dirty="0" err="1"/>
              <a:t>sách</a:t>
            </a:r>
            <a:r>
              <a:rPr lang="en-US" b="1" dirty="0"/>
              <a:t> </a:t>
            </a:r>
            <a:r>
              <a:rPr lang="en-US" b="1" dirty="0" err="1"/>
              <a:t>gồm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phần</a:t>
            </a:r>
            <a:r>
              <a:rPr lang="en-US" b="1" dirty="0"/>
              <a:t>:</a:t>
            </a:r>
          </a:p>
          <a:p>
            <a:r>
              <a:rPr lang="en-US" b="1" dirty="0" err="1"/>
              <a:t>Tổng</a:t>
            </a:r>
            <a:r>
              <a:rPr lang="en-US" b="1" dirty="0"/>
              <a:t> </a:t>
            </a:r>
            <a:r>
              <a:rPr lang="en-US" b="1" dirty="0" err="1"/>
              <a:t>quan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CT </a:t>
            </a:r>
            <a:r>
              <a:rPr lang="en-US" b="1" dirty="0" err="1"/>
              <a:t>môn</a:t>
            </a:r>
            <a:r>
              <a:rPr lang="en-US" b="1" dirty="0"/>
              <a:t> </a:t>
            </a:r>
            <a:r>
              <a:rPr lang="en-US" b="1" dirty="0" err="1"/>
              <a:t>Toán</a:t>
            </a:r>
            <a:r>
              <a:rPr lang="en-US" b="1" dirty="0"/>
              <a:t> </a:t>
            </a:r>
            <a:r>
              <a:rPr lang="en-US" b="1" dirty="0" err="1"/>
              <a:t>lớp</a:t>
            </a:r>
            <a:r>
              <a:rPr lang="en-US" b="1" dirty="0"/>
              <a:t> 5</a:t>
            </a:r>
          </a:p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 </a:t>
            </a:r>
            <a:r>
              <a:rPr lang="en-US" b="1" dirty="0" err="1"/>
              <a:t>dạy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tiết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SGK: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tác</a:t>
            </a:r>
            <a:r>
              <a:rPr lang="en-US" b="1" dirty="0"/>
              <a:t> </a:t>
            </a:r>
            <a:r>
              <a:rPr lang="en-US" b="1" dirty="0" err="1"/>
              <a:t>giả</a:t>
            </a:r>
            <a:r>
              <a:rPr lang="en-US" b="1" dirty="0"/>
              <a:t> HD </a:t>
            </a:r>
            <a:r>
              <a:rPr lang="en-US" b="1" dirty="0" err="1"/>
              <a:t>dạy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từng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tác</a:t>
            </a:r>
            <a:r>
              <a:rPr lang="en-US" b="1" dirty="0"/>
              <a:t> </a:t>
            </a:r>
            <a:r>
              <a:rPr lang="en-US" b="1" dirty="0" err="1"/>
              <a:t>giả</a:t>
            </a:r>
            <a:r>
              <a:rPr lang="en-US" b="1" dirty="0"/>
              <a:t> đ</a:t>
            </a:r>
            <a:r>
              <a:rPr lang="vi-VN" b="1" dirty="0"/>
              <a:t>ư</a:t>
            </a:r>
            <a:r>
              <a:rPr lang="en-US" b="1" dirty="0"/>
              <a:t>a ra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sự</a:t>
            </a:r>
            <a:r>
              <a:rPr lang="en-US" b="1" dirty="0"/>
              <a:t> </a:t>
            </a:r>
            <a:r>
              <a:rPr lang="en-US" b="1" dirty="0" err="1"/>
              <a:t>lựa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: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vùng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điều</a:t>
            </a:r>
            <a:r>
              <a:rPr lang="en-US" b="1" dirty="0"/>
              <a:t> </a:t>
            </a:r>
            <a:r>
              <a:rPr lang="en-US" b="1" dirty="0" err="1"/>
              <a:t>kiện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vùng</a:t>
            </a:r>
            <a:r>
              <a:rPr lang="en-US" b="1" dirty="0"/>
              <a:t> </a:t>
            </a:r>
            <a:r>
              <a:rPr lang="en-US" b="1" dirty="0" err="1"/>
              <a:t>khó</a:t>
            </a:r>
            <a:r>
              <a:rPr lang="en-US" b="1" dirty="0"/>
              <a:t> </a:t>
            </a:r>
            <a:r>
              <a:rPr lang="en-US" b="1" dirty="0" err="1"/>
              <a:t>khăn</a:t>
            </a:r>
            <a:endParaRPr lang="en-US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err="1"/>
              <a:t>Các</a:t>
            </a:r>
            <a:r>
              <a:rPr lang="en-US" b="1" dirty="0"/>
              <a:t> HĐ </a:t>
            </a:r>
            <a:r>
              <a:rPr lang="en-US" b="1" dirty="0" err="1"/>
              <a:t>dạy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tiết</a:t>
            </a:r>
            <a:r>
              <a:rPr lang="en-US" b="1" dirty="0"/>
              <a:t> đ</a:t>
            </a:r>
            <a:r>
              <a:rPr lang="vi-VN" b="1" dirty="0"/>
              <a:t>ư</a:t>
            </a:r>
            <a:r>
              <a:rPr lang="en-US" b="1" dirty="0" err="1"/>
              <a:t>ợc</a:t>
            </a:r>
            <a:r>
              <a:rPr lang="en-US" b="1" dirty="0"/>
              <a:t> </a:t>
            </a:r>
            <a:r>
              <a:rPr lang="en-US" b="1" dirty="0" err="1"/>
              <a:t>trình</a:t>
            </a:r>
            <a:r>
              <a:rPr lang="en-US" b="1" dirty="0"/>
              <a:t> </a:t>
            </a:r>
            <a:r>
              <a:rPr lang="en-US" b="1" dirty="0" err="1"/>
              <a:t>bày</a:t>
            </a:r>
            <a:r>
              <a:rPr lang="en-US" b="1" dirty="0"/>
              <a:t> </a:t>
            </a:r>
            <a:r>
              <a:rPr lang="en-US" b="1" dirty="0" err="1"/>
              <a:t>thống</a:t>
            </a:r>
            <a:r>
              <a:rPr lang="en-US" b="1" dirty="0"/>
              <a:t> </a:t>
            </a:r>
            <a:r>
              <a:rPr lang="en-US" b="1" dirty="0" err="1"/>
              <a:t>nhất</a:t>
            </a:r>
            <a:r>
              <a:rPr lang="en-US" b="1" dirty="0"/>
              <a:t>, </a:t>
            </a:r>
            <a:r>
              <a:rPr lang="en-US" b="1" dirty="0" err="1"/>
              <a:t>gồm</a:t>
            </a:r>
            <a:r>
              <a:rPr lang="en-US" b="1" dirty="0"/>
              <a:t>: </a:t>
            </a:r>
            <a:r>
              <a:rPr lang="en-US" b="1" dirty="0" err="1"/>
              <a:t>Khởi</a:t>
            </a:r>
            <a:r>
              <a:rPr lang="en-US" b="1" dirty="0"/>
              <a:t> </a:t>
            </a:r>
            <a:r>
              <a:rPr lang="en-US" b="1" dirty="0" err="1"/>
              <a:t>động</a:t>
            </a:r>
            <a:r>
              <a:rPr lang="en-US" b="1" dirty="0"/>
              <a:t> (</a:t>
            </a:r>
            <a:r>
              <a:rPr lang="en-US" b="1" dirty="0" err="1"/>
              <a:t>mở</a:t>
            </a:r>
            <a:r>
              <a:rPr lang="en-US" b="1" dirty="0"/>
              <a:t> </a:t>
            </a:r>
            <a:r>
              <a:rPr lang="en-US" b="1" dirty="0" err="1"/>
              <a:t>đầu</a:t>
            </a:r>
            <a:r>
              <a:rPr lang="en-US" b="1" dirty="0"/>
              <a:t>), </a:t>
            </a:r>
            <a:r>
              <a:rPr lang="en-US" b="1" dirty="0" err="1"/>
              <a:t>Khám</a:t>
            </a:r>
            <a:r>
              <a:rPr lang="en-US" b="1" dirty="0"/>
              <a:t> </a:t>
            </a:r>
            <a:r>
              <a:rPr lang="en-US" b="1" dirty="0" err="1"/>
              <a:t>phá</a:t>
            </a:r>
            <a:r>
              <a:rPr lang="en-US" b="1" dirty="0"/>
              <a:t>,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hành</a:t>
            </a:r>
            <a:r>
              <a:rPr lang="en-US" b="1" dirty="0"/>
              <a:t> – </a:t>
            </a:r>
            <a:r>
              <a:rPr lang="en-US" b="1" dirty="0" err="1"/>
              <a:t>Luyện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, </a:t>
            </a:r>
            <a:r>
              <a:rPr lang="en-US" b="1" dirty="0" err="1"/>
              <a:t>Vận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Củng</a:t>
            </a:r>
            <a:r>
              <a:rPr lang="en-US" b="1" dirty="0"/>
              <a:t> </a:t>
            </a:r>
            <a:r>
              <a:rPr lang="en-US" b="1" dirty="0" err="1"/>
              <a:t>cố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16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242E-1B9C-424E-9337-0BDA0F2D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4. BỘ ĐỒ DUNG DẠY HỌC TOÁN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0D22E-5A87-4F0F-A13B-D58B252BA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 err="1"/>
              <a:t>Bộ</a:t>
            </a:r>
            <a:r>
              <a:rPr lang="en-US" b="1" dirty="0"/>
              <a:t> ĐDDH </a:t>
            </a:r>
            <a:r>
              <a:rPr lang="en-US" b="1" dirty="0" err="1"/>
              <a:t>Toán</a:t>
            </a:r>
            <a:r>
              <a:rPr lang="en-US" b="1" dirty="0"/>
              <a:t> 4 </a:t>
            </a:r>
            <a:r>
              <a:rPr lang="en-US" b="1" dirty="0" err="1"/>
              <a:t>gồm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phần</a:t>
            </a:r>
            <a:r>
              <a:rPr lang="en-US" b="1" dirty="0"/>
              <a:t>:</a:t>
            </a:r>
          </a:p>
          <a:p>
            <a:r>
              <a:rPr lang="en-US" b="1" dirty="0"/>
              <a:t>ĐDDH </a:t>
            </a:r>
            <a:r>
              <a:rPr lang="en-US" b="1" dirty="0" err="1"/>
              <a:t>ảo</a:t>
            </a:r>
            <a:r>
              <a:rPr lang="en-US" b="1" dirty="0"/>
              <a:t>: </a:t>
            </a:r>
            <a:r>
              <a:rPr lang="en-US" b="1" dirty="0" err="1"/>
              <a:t>gồm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slide </a:t>
            </a:r>
            <a:r>
              <a:rPr lang="en-US" b="1" dirty="0" err="1"/>
              <a:t>trình</a:t>
            </a:r>
            <a:r>
              <a:rPr lang="en-US" b="1" dirty="0"/>
              <a:t> </a:t>
            </a:r>
            <a:r>
              <a:rPr lang="en-US" b="1" dirty="0" err="1"/>
              <a:t>chiếu</a:t>
            </a:r>
            <a:r>
              <a:rPr lang="en-US" b="1" dirty="0"/>
              <a:t>, </a:t>
            </a:r>
            <a:r>
              <a:rPr lang="en-US" b="1" dirty="0" err="1"/>
              <a:t>các</a:t>
            </a:r>
            <a:r>
              <a:rPr lang="en-US" b="1" dirty="0"/>
              <a:t> video </a:t>
            </a:r>
            <a:r>
              <a:rPr lang="en-US" b="1" dirty="0" err="1"/>
              <a:t>phục</a:t>
            </a:r>
            <a:r>
              <a:rPr lang="en-US" b="1" dirty="0"/>
              <a:t> </a:t>
            </a:r>
            <a:r>
              <a:rPr lang="en-US" b="1" dirty="0" err="1"/>
              <a:t>vụ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tiết</a:t>
            </a:r>
            <a:r>
              <a:rPr lang="en-US" b="1" dirty="0"/>
              <a:t> </a:t>
            </a:r>
            <a:r>
              <a:rPr lang="en-US" b="1" dirty="0" err="1"/>
              <a:t>dạy</a:t>
            </a:r>
            <a:r>
              <a:rPr lang="en-US" b="1" dirty="0"/>
              <a:t> (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download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trang</a:t>
            </a:r>
            <a:r>
              <a:rPr lang="en-US" b="1" dirty="0"/>
              <a:t> web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công</a:t>
            </a:r>
            <a:r>
              <a:rPr lang="en-US" b="1" dirty="0"/>
              <a:t> ty, </a:t>
            </a:r>
            <a:r>
              <a:rPr lang="en-US" b="1" dirty="0" err="1"/>
              <a:t>hoặc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nhóm</a:t>
            </a:r>
            <a:r>
              <a:rPr lang="en-US" b="1" dirty="0"/>
              <a:t> ZALO “</a:t>
            </a:r>
            <a:r>
              <a:rPr lang="en-US" b="1" dirty="0" err="1"/>
              <a:t>Sách</a:t>
            </a:r>
            <a:r>
              <a:rPr lang="en-US" b="1" dirty="0"/>
              <a:t> </a:t>
            </a:r>
            <a:r>
              <a:rPr lang="en-US" b="1" dirty="0" err="1"/>
              <a:t>Toán</a:t>
            </a:r>
            <a:r>
              <a:rPr lang="en-US" b="1" dirty="0"/>
              <a:t> </a:t>
            </a:r>
            <a:r>
              <a:rPr lang="en-US" b="1" dirty="0" err="1"/>
              <a:t>Bình</a:t>
            </a:r>
            <a:r>
              <a:rPr lang="en-US" b="1" dirty="0"/>
              <a:t> Minh” –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diễn</a:t>
            </a:r>
            <a:r>
              <a:rPr lang="en-US" b="1" dirty="0"/>
              <a:t> </a:t>
            </a:r>
            <a:r>
              <a:rPr lang="en-US" b="1" dirty="0" err="1"/>
              <a:t>đàn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GV </a:t>
            </a:r>
            <a:r>
              <a:rPr lang="en-US" b="1" dirty="0" err="1"/>
              <a:t>trao</a:t>
            </a:r>
            <a:r>
              <a:rPr lang="en-US" b="1" dirty="0"/>
              <a:t> </a:t>
            </a:r>
            <a:r>
              <a:rPr lang="en-US" b="1" dirty="0" err="1"/>
              <a:t>đổi</a:t>
            </a:r>
            <a:r>
              <a:rPr lang="en-US" b="1" dirty="0"/>
              <a:t> </a:t>
            </a:r>
            <a:r>
              <a:rPr lang="en-US" b="1" dirty="0" err="1"/>
              <a:t>kinh</a:t>
            </a:r>
            <a:r>
              <a:rPr lang="en-US" b="1" dirty="0"/>
              <a:t> </a:t>
            </a:r>
            <a:r>
              <a:rPr lang="en-US" b="1" dirty="0" err="1"/>
              <a:t>nghiệm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dạy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SGK </a:t>
            </a:r>
            <a:r>
              <a:rPr lang="en-US" b="1" dirty="0" err="1"/>
              <a:t>Toán</a:t>
            </a:r>
            <a:r>
              <a:rPr lang="en-US" b="1" dirty="0"/>
              <a:t> 5 </a:t>
            </a:r>
            <a:r>
              <a:rPr lang="en-US" b="1" dirty="0" err="1"/>
              <a:t>Bình</a:t>
            </a:r>
            <a:r>
              <a:rPr lang="en-US" b="1" dirty="0"/>
              <a:t> Minh)</a:t>
            </a:r>
          </a:p>
          <a:p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vật</a:t>
            </a:r>
            <a:r>
              <a:rPr lang="en-US" b="1" dirty="0"/>
              <a:t> </a:t>
            </a:r>
            <a:r>
              <a:rPr lang="en-US" b="1" dirty="0" err="1"/>
              <a:t>thật</a:t>
            </a:r>
            <a:r>
              <a:rPr lang="en-US" b="1" dirty="0"/>
              <a:t>: </a:t>
            </a:r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chung</a:t>
            </a:r>
            <a:r>
              <a:rPr lang="en-US" b="1" dirty="0"/>
              <a:t> </a:t>
            </a:r>
            <a:r>
              <a:rPr lang="en-US" b="1" dirty="0" err="1"/>
              <a:t>bộ</a:t>
            </a:r>
            <a:r>
              <a:rPr lang="en-US" b="1" dirty="0"/>
              <a:t> ĐDDH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Bộ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658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1967-EB82-4D56-867C-1AF87A60D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23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PHẦN THỨ NĂM: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GIỚI THIỆU ĐÔI ĐIỀU VỀ BỘ SGK TOÁN  BÌNH MINH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>
                <a:solidFill>
                  <a:srgbClr val="FF0000"/>
                </a:solidFill>
              </a:rPr>
              <a:t>bộ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gồm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438B8C-78DD-4ECB-A446-BDD1BBAC3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15" t="5656" r="11755" b="53366"/>
          <a:stretch/>
        </p:blipFill>
        <p:spPr>
          <a:xfrm rot="16200000">
            <a:off x="1132705" y="2960127"/>
            <a:ext cx="3982991" cy="2743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891093-C770-44F2-A962-A8F5B2C1B8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53333" r="13464" b="5556"/>
          <a:stretch/>
        </p:blipFill>
        <p:spPr>
          <a:xfrm rot="16200000">
            <a:off x="4775416" y="2945238"/>
            <a:ext cx="3936569" cy="2819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AED769-3DCA-4330-B42D-6B5EC0506E92}"/>
              </a:ext>
            </a:extLst>
          </p:cNvPr>
          <p:cNvSpPr txBox="1"/>
          <p:nvPr/>
        </p:nvSpPr>
        <p:spPr>
          <a:xfrm>
            <a:off x="838200" y="1752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SGK </a:t>
            </a:r>
            <a:r>
              <a:rPr lang="en-US" sz="2400" b="1" dirty="0" err="1"/>
              <a:t>Toán</a:t>
            </a:r>
            <a:r>
              <a:rPr lang="en-US" sz="2400" b="1" dirty="0"/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2509259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F89B34-C17F-40FB-9B7D-DC7103F69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r="1667" b="2762"/>
          <a:stretch/>
        </p:blipFill>
        <p:spPr>
          <a:xfrm>
            <a:off x="2057400" y="100263"/>
            <a:ext cx="4572000" cy="6657474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30DCD8-49E5-4BA7-ADED-36D24B2E095C}"/>
              </a:ext>
            </a:extLst>
          </p:cNvPr>
          <p:cNvSpPr/>
          <p:nvPr/>
        </p:nvSpPr>
        <p:spPr>
          <a:xfrm>
            <a:off x="2476500" y="3809999"/>
            <a:ext cx="4076700" cy="685801"/>
          </a:xfrm>
          <a:prstGeom prst="rect">
            <a:avLst/>
          </a:prstGeom>
          <a:solidFill>
            <a:srgbClr val="FFFA25">
              <a:alpha val="21961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006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76CE-0FE6-4C30-ABD6-5FCD0F6B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/>
              <a:t>SGK </a:t>
            </a:r>
            <a:r>
              <a:rPr lang="en-US" sz="3200" b="1" dirty="0" err="1"/>
              <a:t>Toán</a:t>
            </a:r>
            <a:r>
              <a:rPr lang="en-US" sz="3200" b="1" dirty="0"/>
              <a:t> 3: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8D2529-3831-44C3-A17F-3C5CE5DEC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371600"/>
            <a:ext cx="6724650" cy="441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622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C12E-BA80-4072-8647-0B1A74484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25506C-346E-49BD-8F33-391B68F08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381000"/>
            <a:ext cx="6781800" cy="7089621"/>
          </a:xfrm>
        </p:spPr>
      </p:pic>
    </p:spTree>
    <p:extLst>
      <p:ext uri="{BB962C8B-B14F-4D97-AF65-F5344CB8AC3E}">
        <p14:creationId xmlns:p14="http://schemas.microsoft.com/office/powerpoint/2010/main" val="805384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/>
            </a:r>
            <a:br>
              <a:rPr lang="en-US" sz="3200" b="1" i="1" dirty="0">
                <a:solidFill>
                  <a:srgbClr val="FF0000"/>
                </a:solidFill>
              </a:rPr>
            </a:br>
            <a:r>
              <a:rPr lang="en-US" sz="3200" b="1" i="1" dirty="0">
                <a:solidFill>
                  <a:srgbClr val="FF0000"/>
                </a:solidFill>
              </a:rPr>
              <a:t>2.  </a:t>
            </a:r>
            <a:r>
              <a:rPr lang="en-US" sz="3200" b="1" i="1" dirty="0" err="1">
                <a:solidFill>
                  <a:srgbClr val="FF0000"/>
                </a:solidFill>
              </a:rPr>
              <a:t>Các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chủ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đề</a:t>
            </a:r>
            <a:r>
              <a:rPr lang="en-US" sz="3200" dirty="0">
                <a:solidFill>
                  <a:srgbClr val="FF0000"/>
                </a:solidFill>
              </a:rPr>
              <a:t/>
            </a:r>
            <a:br>
              <a:rPr lang="en-US" sz="3200" dirty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763000" cy="6019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i="1" dirty="0"/>
              <a:t>SGK </a:t>
            </a:r>
            <a:r>
              <a:rPr lang="en-US" b="1" i="1" dirty="0" err="1"/>
              <a:t>Toán</a:t>
            </a:r>
            <a:r>
              <a:rPr lang="en-US" b="1" i="1" dirty="0"/>
              <a:t> 5 </a:t>
            </a:r>
            <a:r>
              <a:rPr lang="en-US" b="1" i="1" dirty="0" err="1"/>
              <a:t>được</a:t>
            </a:r>
            <a:r>
              <a:rPr lang="en-US" b="1" i="1" dirty="0"/>
              <a:t> </a:t>
            </a:r>
            <a:r>
              <a:rPr lang="en-US" b="1" i="1" dirty="0" err="1"/>
              <a:t>phân</a:t>
            </a:r>
            <a:r>
              <a:rPr lang="en-US" b="1" i="1" dirty="0"/>
              <a:t> chia </a:t>
            </a:r>
            <a:r>
              <a:rPr lang="en-US" b="1" i="1" dirty="0" err="1"/>
              <a:t>thành</a:t>
            </a:r>
            <a:r>
              <a:rPr lang="en-US" b="1" i="1" dirty="0"/>
              <a:t> 7 </a:t>
            </a:r>
            <a:r>
              <a:rPr lang="en-US" b="1" i="1" dirty="0" err="1"/>
              <a:t>chủ</a:t>
            </a:r>
            <a:r>
              <a:rPr lang="en-US" b="1" i="1" dirty="0"/>
              <a:t> </a:t>
            </a:r>
            <a:r>
              <a:rPr lang="en-US" b="1" i="1" dirty="0" err="1"/>
              <a:t>đề</a:t>
            </a:r>
            <a:r>
              <a:rPr lang="en-US" b="1" i="1" dirty="0"/>
              <a:t>: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  </a:t>
            </a:r>
            <a:r>
              <a:rPr lang="en-US" b="1" dirty="0" err="1">
                <a:solidFill>
                  <a:srgbClr val="FF0000"/>
                </a:solidFill>
              </a:rPr>
              <a:t>Chủ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đề</a:t>
            </a:r>
            <a:r>
              <a:rPr lang="en-US" b="1" dirty="0">
                <a:solidFill>
                  <a:srgbClr val="FF0000"/>
                </a:solidFill>
              </a:rPr>
              <a:t> 1. </a:t>
            </a:r>
            <a:r>
              <a:rPr lang="en-US" b="1" dirty="0" err="1"/>
              <a:t>Ôn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bổ</a:t>
            </a:r>
            <a:r>
              <a:rPr lang="en-US" b="1" dirty="0"/>
              <a:t> sung</a:t>
            </a:r>
          </a:p>
          <a:p>
            <a:pPr marL="0" indent="0">
              <a:buNone/>
            </a:pPr>
            <a:r>
              <a:rPr lang="en-US" b="1" dirty="0"/>
              <a:t>  </a:t>
            </a:r>
            <a:r>
              <a:rPr lang="en-US" b="1" dirty="0" err="1">
                <a:solidFill>
                  <a:srgbClr val="FF0000"/>
                </a:solidFill>
              </a:rPr>
              <a:t>Chủ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đề</a:t>
            </a:r>
            <a:r>
              <a:rPr lang="en-US" b="1" dirty="0">
                <a:solidFill>
                  <a:srgbClr val="FF0000"/>
                </a:solidFill>
              </a:rPr>
              <a:t> 2.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thập</a:t>
            </a:r>
            <a:r>
              <a:rPr lang="en-US" b="1" dirty="0"/>
              <a:t> </a:t>
            </a:r>
            <a:r>
              <a:rPr lang="en-US" b="1" dirty="0" err="1"/>
              <a:t>phân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/>
              <a:t>  </a:t>
            </a:r>
            <a:r>
              <a:rPr lang="en-US" b="1" dirty="0" err="1">
                <a:solidFill>
                  <a:srgbClr val="FF0000"/>
                </a:solidFill>
              </a:rPr>
              <a:t>Chủ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đề</a:t>
            </a:r>
            <a:r>
              <a:rPr lang="en-US" b="1" dirty="0">
                <a:solidFill>
                  <a:srgbClr val="FF0000"/>
                </a:solidFill>
              </a:rPr>
              <a:t> 3. </a:t>
            </a:r>
            <a:r>
              <a:rPr lang="en-US" b="1" dirty="0" err="1"/>
              <a:t>Các</a:t>
            </a:r>
            <a:r>
              <a:rPr lang="en-US" b="1" dirty="0"/>
              <a:t>  </a:t>
            </a:r>
            <a:r>
              <a:rPr lang="en-US" b="1" dirty="0" err="1"/>
              <a:t>phép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thập</a:t>
            </a:r>
            <a:r>
              <a:rPr lang="en-US" b="1" dirty="0"/>
              <a:t> </a:t>
            </a:r>
            <a:r>
              <a:rPr lang="en-US" b="1" dirty="0" err="1"/>
              <a:t>phân</a:t>
            </a:r>
            <a:endParaRPr lang="vi-VN" b="1" dirty="0"/>
          </a:p>
          <a:p>
            <a:pPr marL="0" indent="0">
              <a:buNone/>
            </a:pPr>
            <a:r>
              <a:rPr lang="en-SG" b="1" dirty="0"/>
              <a:t>  </a:t>
            </a:r>
            <a:r>
              <a:rPr lang="en-US" b="1" dirty="0" err="1">
                <a:solidFill>
                  <a:srgbClr val="FF0000"/>
                </a:solidFill>
              </a:rPr>
              <a:t>Chủ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vi-VN" b="1" dirty="0">
                <a:solidFill>
                  <a:srgbClr val="FF0000"/>
                </a:solidFill>
              </a:rPr>
              <a:t>4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</a:t>
            </a:r>
            <a:r>
              <a:rPr lang="en-US" b="1" dirty="0" err="1">
                <a:solidFill>
                  <a:srgbClr val="FF0000"/>
                </a:solidFill>
              </a:rPr>
              <a:t>Chủ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đề</a:t>
            </a:r>
            <a:r>
              <a:rPr lang="en-US" b="1" dirty="0">
                <a:solidFill>
                  <a:srgbClr val="FF0000"/>
                </a:solidFill>
              </a:rPr>
              <a:t> 5. </a:t>
            </a:r>
            <a:r>
              <a:rPr lang="en-US" b="1" dirty="0" err="1"/>
              <a:t>Tỉ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phần</a:t>
            </a:r>
            <a:r>
              <a:rPr lang="en-US" b="1" dirty="0"/>
              <a:t> </a:t>
            </a:r>
            <a:r>
              <a:rPr lang="en-US" b="1" dirty="0" err="1"/>
              <a:t>trămn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</a:t>
            </a:r>
            <a:r>
              <a:rPr lang="en-US" b="1" dirty="0" err="1">
                <a:solidFill>
                  <a:srgbClr val="FF0000"/>
                </a:solidFill>
              </a:rPr>
              <a:t>Chủ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đề</a:t>
            </a:r>
            <a:r>
              <a:rPr lang="en-US" b="1" dirty="0">
                <a:solidFill>
                  <a:srgbClr val="FF0000"/>
                </a:solidFill>
              </a:rPr>
              <a:t> 6.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lường</a:t>
            </a: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</a:t>
            </a:r>
            <a:r>
              <a:rPr lang="en-US" b="1" dirty="0" err="1">
                <a:solidFill>
                  <a:srgbClr val="FF0000"/>
                </a:solidFill>
              </a:rPr>
              <a:t>Chủ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đề</a:t>
            </a:r>
            <a:r>
              <a:rPr lang="en-US" b="1" dirty="0">
                <a:solidFill>
                  <a:srgbClr val="FF0000"/>
                </a:solidFill>
              </a:rPr>
              <a:t> 7. </a:t>
            </a:r>
            <a:r>
              <a:rPr lang="en-US" b="1" dirty="0" err="1"/>
              <a:t>Ôn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 </a:t>
            </a:r>
            <a:r>
              <a:rPr lang="en-US" b="1" dirty="0" err="1"/>
              <a:t>cuối</a:t>
            </a:r>
            <a:r>
              <a:rPr lang="en-US" b="1" dirty="0"/>
              <a:t> </a:t>
            </a:r>
            <a:r>
              <a:rPr lang="en-US" b="1" dirty="0" err="1"/>
              <a:t>năm</a:t>
            </a:r>
            <a:endParaRPr lang="en-US" b="1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dung </a:t>
            </a:r>
            <a:r>
              <a:rPr lang="en-US" b="1" dirty="0" err="1"/>
              <a:t>về</a:t>
            </a:r>
            <a:r>
              <a:rPr lang="en-US" b="1" dirty="0"/>
              <a:t> “</a:t>
            </a:r>
            <a:r>
              <a:rPr lang="en-US" b="1" dirty="0" err="1"/>
              <a:t>Yếu</a:t>
            </a:r>
            <a:r>
              <a:rPr lang="en-US" b="1" dirty="0"/>
              <a:t> </a:t>
            </a:r>
            <a:r>
              <a:rPr lang="en-US" b="1" dirty="0" err="1"/>
              <a:t>tố</a:t>
            </a:r>
            <a:r>
              <a:rPr lang="en-US" b="1" dirty="0"/>
              <a:t> </a:t>
            </a:r>
            <a:r>
              <a:rPr lang="en-US" b="1" dirty="0" err="1"/>
              <a:t>thống</a:t>
            </a:r>
            <a:r>
              <a:rPr lang="en-US" b="1" dirty="0"/>
              <a:t> </a:t>
            </a:r>
            <a:r>
              <a:rPr lang="en-US" b="1" dirty="0" err="1"/>
              <a:t>kê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xác</a:t>
            </a:r>
            <a:r>
              <a:rPr lang="en-US" b="1" dirty="0"/>
              <a:t> </a:t>
            </a:r>
            <a:r>
              <a:rPr lang="en-US" b="1" dirty="0" err="1"/>
              <a:t>suất</a:t>
            </a:r>
            <a:r>
              <a:rPr lang="en-US" b="1" dirty="0"/>
              <a:t>” , </a:t>
            </a:r>
            <a:r>
              <a:rPr lang="en-SG" b="1" dirty="0"/>
              <a:t>“</a:t>
            </a:r>
            <a:r>
              <a:rPr lang="en-US" b="1" dirty="0" err="1"/>
              <a:t>Trải</a:t>
            </a:r>
            <a:r>
              <a:rPr lang="en-US" b="1" dirty="0"/>
              <a:t> </a:t>
            </a:r>
            <a:r>
              <a:rPr lang="en-US" b="1" dirty="0" err="1"/>
              <a:t>nghiệm</a:t>
            </a:r>
            <a:r>
              <a:rPr lang="en-US" b="1" dirty="0"/>
              <a:t> </a:t>
            </a:r>
            <a:r>
              <a:rPr lang="en-US" b="1" dirty="0" err="1"/>
              <a:t>Toán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” </a:t>
            </a:r>
            <a:r>
              <a:rPr lang="en-US" b="1" dirty="0" err="1"/>
              <a:t>được</a:t>
            </a:r>
            <a:r>
              <a:rPr lang="en-US" b="1" dirty="0"/>
              <a:t> </a:t>
            </a:r>
            <a:r>
              <a:rPr lang="en-US" b="1" dirty="0" err="1"/>
              <a:t>tích</a:t>
            </a:r>
            <a:r>
              <a:rPr lang="en-US" b="1" dirty="0"/>
              <a:t> </a:t>
            </a:r>
            <a:r>
              <a:rPr lang="en-US" b="1" dirty="0" err="1"/>
              <a:t>hợp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chủ</a:t>
            </a:r>
            <a:r>
              <a:rPr lang="en-US" b="1" dirty="0"/>
              <a:t> </a:t>
            </a:r>
            <a:r>
              <a:rPr lang="en-US" b="1" dirty="0" err="1"/>
              <a:t>đề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(</a:t>
            </a:r>
            <a:r>
              <a:rPr lang="en-US" b="1" dirty="0" err="1"/>
              <a:t>phù</a:t>
            </a:r>
            <a:r>
              <a:rPr lang="en-US" b="1" dirty="0"/>
              <a:t> </a:t>
            </a:r>
            <a:r>
              <a:rPr lang="en-US" b="1" dirty="0" err="1"/>
              <a:t>hợp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kĩ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toán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vòng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).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76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8458200" cy="9144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latin typeface="Arial" pitchFamily="34" charset="0"/>
                <a:cs typeface="Arial" pitchFamily="34" charset="0"/>
              </a:rPr>
              <a:t>SGK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Toán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4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1E598-84FF-4872-BEDD-30A80B304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81200"/>
            <a:ext cx="3330052" cy="451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B03EEC-78A4-478C-8E03-9E77E858B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950" y="1981201"/>
            <a:ext cx="3345301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59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182173"/>
            <a:ext cx="8284464" cy="1279274"/>
          </a:xfrm>
        </p:spPr>
        <p:txBody>
          <a:bodyPr>
            <a:normAutofit/>
          </a:bodyPr>
          <a:lstStyle/>
          <a:p>
            <a:r>
              <a:rPr lang="en-US" sz="2800" b="1" dirty="0"/>
              <a:t>SGK </a:t>
            </a:r>
            <a:r>
              <a:rPr lang="en-US" sz="2800" b="1" dirty="0" err="1"/>
              <a:t>Toán</a:t>
            </a:r>
            <a:r>
              <a:rPr lang="en-US" sz="2800" b="1" dirty="0"/>
              <a:t> 1 </a:t>
            </a:r>
            <a:br>
              <a:rPr lang="en-US" sz="2800" b="1" dirty="0"/>
            </a:br>
            <a:r>
              <a:rPr lang="en-US" sz="2800" b="1" dirty="0"/>
              <a:t>VÌ SỰ BÌNH ĐẲNG VÀ DÂN CHỦ TRONG GIÁO DỤC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9" y="1466702"/>
            <a:ext cx="2960716" cy="41296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17879"/>
            <a:ext cx="2887333" cy="4027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B6E3DB-0491-479A-96D5-FA02145F8D59}"/>
              </a:ext>
            </a:extLst>
          </p:cNvPr>
          <p:cNvSpPr txBox="1"/>
          <p:nvPr/>
        </p:nvSpPr>
        <p:spPr>
          <a:xfrm>
            <a:off x="762000" y="57912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BỐN BỘ SGK TOÁN 1, 2, 3, 4 TRÊN ĐÂY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  do </a:t>
            </a:r>
            <a:r>
              <a:rPr lang="en-US" sz="3200" b="1" dirty="0" err="1">
                <a:solidFill>
                  <a:srgbClr val="FF0000"/>
                </a:solidFill>
              </a:rPr>
              <a:t>cùng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nhóm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soạn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cùng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lý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7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5"/>
          <p:cNvSpPr>
            <a:spLocks noChangeArrowheads="1"/>
          </p:cNvSpPr>
          <p:nvPr/>
        </p:nvSpPr>
        <p:spPr bwMode="auto">
          <a:xfrm>
            <a:off x="919162" y="2396698"/>
            <a:ext cx="72389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6000" b="1" dirty="0">
                <a:solidFill>
                  <a:srgbClr val="C00000"/>
                </a:solidFill>
                <a:latin typeface="+mj-lt"/>
              </a:rPr>
              <a:t>XIN TRÂN TRỌNG CẢM ƠN!</a:t>
            </a:r>
            <a:endParaRPr lang="en-US" altLang="en-US" sz="60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113666" name="Group 5"/>
          <p:cNvGrpSpPr>
            <a:grpSpLocks/>
          </p:cNvGrpSpPr>
          <p:nvPr/>
        </p:nvGrpSpPr>
        <p:grpSpPr bwMode="auto">
          <a:xfrm>
            <a:off x="0" y="1074739"/>
            <a:ext cx="9144000" cy="223837"/>
            <a:chOff x="0" y="5844619"/>
            <a:chExt cx="12192000" cy="565608"/>
          </a:xfrm>
        </p:grpSpPr>
        <p:sp>
          <p:nvSpPr>
            <p:cNvPr id="7" name="Rectangle 6"/>
            <p:cNvSpPr/>
            <p:nvPr/>
          </p:nvSpPr>
          <p:spPr>
            <a:xfrm>
              <a:off x="0" y="5844619"/>
              <a:ext cx="2451100" cy="5656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35238" y="5844619"/>
              <a:ext cx="9656762" cy="5656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11763"/>
            <a:ext cx="193833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17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/>
            </a:r>
            <a:br>
              <a:rPr lang="en-US" b="1" i="1" dirty="0">
                <a:solidFill>
                  <a:srgbClr val="FF0000"/>
                </a:solidFill>
              </a:rPr>
            </a:br>
            <a:r>
              <a:rPr lang="en-US" b="1" i="1" dirty="0">
                <a:solidFill>
                  <a:srgbClr val="FF0000"/>
                </a:solidFill>
              </a:rPr>
              <a:t>3. SGK </a:t>
            </a:r>
            <a:r>
              <a:rPr lang="en-US" b="1" i="1" dirty="0" err="1">
                <a:solidFill>
                  <a:srgbClr val="FF0000"/>
                </a:solidFill>
              </a:rPr>
              <a:t>biên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soạn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theo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từng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tiết</a:t>
            </a:r>
            <a:r>
              <a:rPr lang="en-US" b="1" i="1" dirty="0">
                <a:solidFill>
                  <a:srgbClr val="FF0000"/>
                </a:solidFill>
              </a:rPr>
              <a:t>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105400"/>
          </a:xfrm>
        </p:spPr>
        <p:txBody>
          <a:bodyPr/>
          <a:lstStyle/>
          <a:p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1 </a:t>
            </a:r>
            <a:r>
              <a:rPr lang="en-US" b="1" dirty="0" err="1"/>
              <a:t>tiết</a:t>
            </a:r>
            <a:r>
              <a:rPr lang="en-US" b="1" dirty="0"/>
              <a:t> (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tiết</a:t>
            </a:r>
            <a:r>
              <a:rPr lang="en-US" b="1" dirty="0"/>
              <a:t> </a:t>
            </a:r>
            <a:r>
              <a:rPr lang="en-US" b="1" dirty="0" err="1"/>
              <a:t>dạy</a:t>
            </a:r>
            <a:r>
              <a:rPr lang="en-US" b="1" dirty="0"/>
              <a:t> </a:t>
            </a:r>
            <a:r>
              <a:rPr lang="en-US" b="1" dirty="0" err="1"/>
              <a:t>kiến</a:t>
            </a:r>
            <a:r>
              <a:rPr lang="en-US" b="1" dirty="0"/>
              <a:t> </a:t>
            </a:r>
            <a:r>
              <a:rPr lang="en-US" b="1" dirty="0" err="1"/>
              <a:t>thức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, </a:t>
            </a:r>
            <a:r>
              <a:rPr lang="en-US" b="1" dirty="0" err="1"/>
              <a:t>tiết</a:t>
            </a:r>
            <a:r>
              <a:rPr lang="en-US" b="1" dirty="0"/>
              <a:t> </a:t>
            </a:r>
            <a:r>
              <a:rPr lang="en-US" b="1" dirty="0" err="1"/>
              <a:t>luyện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 </a:t>
            </a:r>
            <a:r>
              <a:rPr lang="en-US" b="1" dirty="0" err="1"/>
              <a:t>hoặc</a:t>
            </a:r>
            <a:r>
              <a:rPr lang="en-US" b="1" dirty="0"/>
              <a:t> </a:t>
            </a:r>
            <a:r>
              <a:rPr lang="en-US" b="1" dirty="0" err="1"/>
              <a:t>ôn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). </a:t>
            </a:r>
          </a:p>
          <a:p>
            <a:pPr lvl="0"/>
            <a:r>
              <a:rPr lang="en-US" b="1" dirty="0"/>
              <a:t>Sau </a:t>
            </a:r>
            <a:r>
              <a:rPr lang="en-US" b="1" dirty="0" err="1"/>
              <a:t>mỗi</a:t>
            </a:r>
            <a:r>
              <a:rPr lang="en-US" b="1" dirty="0"/>
              <a:t> “</a:t>
            </a:r>
            <a:r>
              <a:rPr lang="en-US" b="1" dirty="0" err="1"/>
              <a:t>nhóm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”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tiết</a:t>
            </a:r>
            <a:r>
              <a:rPr lang="en-US" b="1" dirty="0"/>
              <a:t> LUYỆN TẬP CHUNG</a:t>
            </a:r>
          </a:p>
          <a:p>
            <a:pPr lvl="0"/>
            <a:r>
              <a:rPr lang="en-US" b="1" dirty="0"/>
              <a:t>Sau </a:t>
            </a:r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chủ</a:t>
            </a:r>
            <a:r>
              <a:rPr lang="en-US" b="1" dirty="0"/>
              <a:t> </a:t>
            </a:r>
            <a:r>
              <a:rPr lang="en-US" b="1" dirty="0" err="1"/>
              <a:t>đề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tiết</a:t>
            </a:r>
            <a:r>
              <a:rPr lang="en-US" b="1" dirty="0"/>
              <a:t> ÔN TẬP CHỦ ĐỀ</a:t>
            </a:r>
          </a:p>
          <a:p>
            <a:pPr lvl="0"/>
            <a:r>
              <a:rPr lang="en-US" b="1" dirty="0" err="1"/>
              <a:t>Giữa</a:t>
            </a:r>
            <a:r>
              <a:rPr lang="en-US" b="1" dirty="0"/>
              <a:t> </a:t>
            </a:r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kì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tiết</a:t>
            </a:r>
            <a:r>
              <a:rPr lang="en-US" b="1" dirty="0"/>
              <a:t> ÔN TẬP GIỮA HỌC KÌ</a:t>
            </a:r>
          </a:p>
          <a:p>
            <a:pPr lvl="0"/>
            <a:r>
              <a:rPr lang="en-US" b="1" dirty="0"/>
              <a:t> </a:t>
            </a:r>
            <a:r>
              <a:rPr lang="en-US" b="1" dirty="0" err="1"/>
              <a:t>Cuối</a:t>
            </a:r>
            <a:r>
              <a:rPr lang="en-US" b="1" dirty="0"/>
              <a:t> </a:t>
            </a:r>
            <a:r>
              <a:rPr lang="en-US" b="1" dirty="0" err="1"/>
              <a:t>mỗi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kì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tiết</a:t>
            </a:r>
            <a:r>
              <a:rPr lang="en-US" b="1" dirty="0"/>
              <a:t> ÔN TẬP CUỐI HỌC KÌ (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từng</a:t>
            </a:r>
            <a:r>
              <a:rPr lang="en-US" b="1" dirty="0"/>
              <a:t> </a:t>
            </a:r>
            <a:r>
              <a:rPr lang="en-US" b="1" dirty="0" err="1"/>
              <a:t>chủ</a:t>
            </a:r>
            <a:r>
              <a:rPr lang="en-US" b="1" dirty="0"/>
              <a:t> </a:t>
            </a:r>
            <a:r>
              <a:rPr lang="en-US" b="1" dirty="0" err="1"/>
              <a:t>đề</a:t>
            </a:r>
            <a:r>
              <a:rPr lang="en-US" b="1" dirty="0"/>
              <a:t>).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73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FFC57-E1C5-4829-8F74-BA03AF6D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2"/>
            <a:ext cx="4419600" cy="914398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C00000"/>
                </a:solidFill>
              </a:rPr>
              <a:t>PHẦN THỨ BA.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 err="1">
                <a:solidFill>
                  <a:srgbClr val="C00000"/>
                </a:solidFill>
              </a:rPr>
              <a:t>Một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điểm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mới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trong</a:t>
            </a:r>
            <a:r>
              <a:rPr lang="en-US" sz="3200" b="1" dirty="0">
                <a:solidFill>
                  <a:srgbClr val="C00000"/>
                </a:solidFill>
              </a:rPr>
              <a:t/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 SGK </a:t>
            </a:r>
            <a:r>
              <a:rPr lang="en-US" sz="3200" b="1" dirty="0" err="1">
                <a:solidFill>
                  <a:srgbClr val="C00000"/>
                </a:solidFill>
              </a:rPr>
              <a:t>Toán</a:t>
            </a:r>
            <a:r>
              <a:rPr lang="en-US" sz="3200" b="1" dirty="0">
                <a:solidFill>
                  <a:srgbClr val="C00000"/>
                </a:solidFill>
              </a:rPr>
              <a:t> 4 BÌNH MINH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2F5A080-C534-4BD3-B066-83D58ACC8F0A}"/>
              </a:ext>
            </a:extLst>
          </p:cNvPr>
          <p:cNvSpPr txBox="1">
            <a:spLocks/>
          </p:cNvSpPr>
          <p:nvPr/>
        </p:nvSpPr>
        <p:spPr>
          <a:xfrm>
            <a:off x="4800600" y="417785"/>
            <a:ext cx="4187349" cy="914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AutoNum type="alphaUcPeriod"/>
            </a:pPr>
            <a:r>
              <a:rPr lang="en-US" sz="2400" b="1" dirty="0" err="1">
                <a:solidFill>
                  <a:schemeClr val="tx2"/>
                </a:solidFill>
              </a:rPr>
              <a:t>Mới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về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nội</a:t>
            </a:r>
            <a:r>
              <a:rPr lang="en-US" sz="2400" b="1" dirty="0">
                <a:solidFill>
                  <a:schemeClr val="tx2"/>
                </a:solidFill>
              </a:rPr>
              <a:t> dung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1. </a:t>
            </a:r>
            <a:r>
              <a:rPr lang="en-US" sz="2400" b="1" dirty="0" err="1">
                <a:solidFill>
                  <a:srgbClr val="C00000"/>
                </a:solidFill>
              </a:rPr>
              <a:t>Bài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toán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về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tìm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hai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số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biết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tổng</a:t>
            </a:r>
            <a:r>
              <a:rPr lang="en-US" sz="2400" b="1" dirty="0">
                <a:solidFill>
                  <a:srgbClr val="C00000"/>
                </a:solidFill>
              </a:rPr>
              <a:t> (</a:t>
            </a:r>
            <a:r>
              <a:rPr lang="en-US" sz="2400" b="1" dirty="0" err="1">
                <a:solidFill>
                  <a:srgbClr val="C00000"/>
                </a:solidFill>
              </a:rPr>
              <a:t>hoặc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hiệu</a:t>
            </a:r>
            <a:r>
              <a:rPr lang="en-US" sz="2400" b="1" dirty="0">
                <a:solidFill>
                  <a:srgbClr val="C00000"/>
                </a:solidFill>
              </a:rPr>
              <a:t>) </a:t>
            </a:r>
            <a:r>
              <a:rPr lang="en-US" sz="2400" b="1" dirty="0" err="1">
                <a:solidFill>
                  <a:srgbClr val="C00000"/>
                </a:solidFill>
              </a:rPr>
              <a:t>và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tỉ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số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của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chúng</a:t>
            </a:r>
            <a:endParaRPr lang="en-US" sz="2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b="1" dirty="0"/>
          </a:p>
          <a:p>
            <a:pPr marL="0" indent="0">
              <a:buFont typeface="Arial" pitchFamily="34" charset="0"/>
              <a:buNone/>
            </a:pPr>
            <a:endParaRPr lang="en-US" b="1" dirty="0"/>
          </a:p>
          <a:p>
            <a:pPr marL="0" indent="0">
              <a:buFont typeface="Arial" pitchFamily="34" charset="0"/>
              <a:buNone/>
            </a:pPr>
            <a:endParaRPr lang="en-US" b="1" dirty="0"/>
          </a:p>
          <a:p>
            <a:pPr marL="0" indent="0">
              <a:buFont typeface="Arial" pitchFamily="34" charset="0"/>
              <a:buNone/>
            </a:pPr>
            <a:endParaRPr lang="en-US" b="1" dirty="0"/>
          </a:p>
          <a:p>
            <a:pPr marL="0" indent="0">
              <a:buFont typeface="Arial" pitchFamily="34" charset="0"/>
              <a:buNone/>
            </a:pPr>
            <a:endParaRPr lang="en-US" b="1" dirty="0"/>
          </a:p>
          <a:p>
            <a:pPr marL="0" indent="0">
              <a:buFont typeface="Arial" pitchFamily="34" charset="0"/>
              <a:buNone/>
            </a:pPr>
            <a:endParaRPr lang="en-US" b="1" dirty="0"/>
          </a:p>
          <a:p>
            <a:pPr marL="514350" indent="-514350">
              <a:buFont typeface="Arial" pitchFamily="34" charset="0"/>
              <a:buAutoNum type="arabicPeriod"/>
            </a:pP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B71EB-3AAB-4716-AC1D-861C032D3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3650898" cy="518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B62CD-75DA-435E-9102-9259D6837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837" y="1622612"/>
            <a:ext cx="3604817" cy="53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8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9A203-DBE7-42CA-8E34-5E77E8EA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2. </a:t>
            </a:r>
            <a:r>
              <a:rPr lang="en-US" sz="3200" b="1" dirty="0" err="1">
                <a:solidFill>
                  <a:srgbClr val="FF0000"/>
                </a:solidFill>
              </a:rPr>
              <a:t>Quy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mẫu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</a:rPr>
              <a:t>sánh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mẫu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lớn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</a:rPr>
              <a:t>hết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mẫu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nhỏ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C411EA-9C2E-4FBC-9F6C-7B8473130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600200"/>
            <a:ext cx="6781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1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FA0E-9009-4E31-AA9D-3928DD99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3. </a:t>
            </a:r>
            <a:r>
              <a:rPr lang="en-US" b="1" dirty="0" err="1">
                <a:solidFill>
                  <a:srgbClr val="FF0000"/>
                </a:solidFill>
              </a:rPr>
              <a:t>Cộng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trừ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các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số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mẫu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số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lớn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không</a:t>
            </a:r>
            <a:r>
              <a:rPr lang="en-US" b="1" dirty="0">
                <a:solidFill>
                  <a:srgbClr val="FF0000"/>
                </a:solidFill>
              </a:rPr>
              <a:t> chia </a:t>
            </a:r>
            <a:r>
              <a:rPr lang="en-US" b="1" dirty="0" err="1">
                <a:solidFill>
                  <a:srgbClr val="FF0000"/>
                </a:solidFill>
              </a:rPr>
              <a:t>hết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mẫu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số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nhỏ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B2C515-51F7-4A4F-82F8-ED6E01B0F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8"/>
            <a:ext cx="4267200" cy="3177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E9E438-B3E9-435F-B38D-D7729381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79681"/>
            <a:ext cx="4191000" cy="317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5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GIỚI THIỆU SGK TOÁN 3. với địa phương. Oanh BS hình 8.2.2022</Template>
  <TotalTime>3587</TotalTime>
  <Words>1068</Words>
  <Application>Microsoft Office PowerPoint</Application>
  <PresentationFormat>On-screen Show (4:3)</PresentationFormat>
  <Paragraphs>150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Times New Roman</vt:lpstr>
      <vt:lpstr>Wingdings</vt:lpstr>
      <vt:lpstr>Office Theme</vt:lpstr>
      <vt:lpstr>GIỚI THIỆU BẢN MẪU  SGK TOÁN 5 - BÌNH MINH</vt:lpstr>
      <vt:lpstr>NỘI DUNG</vt:lpstr>
      <vt:lpstr> PHẦN THỨ NHẤT Tập thể tác giả </vt:lpstr>
      <vt:lpstr> PHẦN THỨ HAI Cấu trúc sách </vt:lpstr>
      <vt:lpstr> 2.  Các chủ đề </vt:lpstr>
      <vt:lpstr> 3. SGK biên soạn theo từng tiết: </vt:lpstr>
      <vt:lpstr>PHẦN THỨ BA.  Một số điểm mới trong  SGK Toán 4 BÌNH MINH </vt:lpstr>
      <vt:lpstr>2. Quy đồng mẫu số và so sánh các phân số khi mẫu số lớn không chia hết cho mẫu số nhỏ</vt:lpstr>
      <vt:lpstr>3. Cộng, trừ các phân số khi mẫu số lớn không chia hết cho mẫu số nhỏ</vt:lpstr>
      <vt:lpstr>4. Làm tròn số thập phân</vt:lpstr>
      <vt:lpstr>5. Khái niệm về tam giác nhọn, tam giác tù và tam giác đều</vt:lpstr>
      <vt:lpstr>6. Tỉ lệ bản đồ</vt:lpstr>
      <vt:lpstr>7. Tỉ số của số lần lập lại của một khả năng xảy ra   </vt:lpstr>
      <vt:lpstr>8. Làm quen với vận tốc -kí hiệu vận tốc </vt:lpstr>
      <vt:lpstr>9. Tích hợp các kĩ năng về thống kê: thu thập, phân loại và biểu diễn số liệu thống kê</vt:lpstr>
      <vt:lpstr>   10. Hoạt động trải nghiệm Thông qua HĐTN để HS:   </vt:lpstr>
      <vt:lpstr>Phát hiện cơ hội vận dụng kiến thức bài học  để xử lí những tình huống gặp trong cuộc sống Tác giả đã thiết kế 6 tiết về HĐTN toán học chẳng hạn: </vt:lpstr>
      <vt:lpstr>PowerPoint Presentation</vt:lpstr>
      <vt:lpstr>PowerPoint Presentation</vt:lpstr>
      <vt:lpstr>8. Giảm tải</vt:lpstr>
      <vt:lpstr>PowerPoint Presentation</vt:lpstr>
      <vt:lpstr>B. Mới về phương pháp 1. Hình thành k.n. số thập phân thông qua các biểu tượng và phân số thập phân  </vt:lpstr>
      <vt:lpstr>3. Hình thành quy tắc cộng và trừ số thập phân</vt:lpstr>
      <vt:lpstr>4. Hình thành quy tắc nhân số thập phân  thông qua nhân phân số thập phân</vt:lpstr>
      <vt:lpstr>5. Xây dựng công thức tính diện tích hình thang</vt:lpstr>
      <vt:lpstr>6. Xây dựng công thức tính chu vi và diện tích hình tròn</vt:lpstr>
      <vt:lpstr> B. Mới về phương pháp </vt:lpstr>
      <vt:lpstr>PowerPoint Presentation</vt:lpstr>
      <vt:lpstr> 2. Tái hiện kiến thức đã biết làm cầu nối  dẫn HS vào bài mới </vt:lpstr>
      <vt:lpstr>                            3. Logic phát triển năng lực: Học xong bài này em làm được gì trong cuộc sống? Bắt đầu từ tình huống trong  thực tế  bài học   trang bị kiến thức  và kĩ năng trong bài học   vận dụng kiến thức  kĩ năng đã biết để xử lí  tình huống trong cuộc sống. </vt:lpstr>
      <vt:lpstr>   </vt:lpstr>
      <vt:lpstr> 7. Tích hợp GD môi trường, GD STEM, thể thao, quyền    quyền trẻ em, quan tâm đến người khuyết tật: </vt:lpstr>
      <vt:lpstr>PowerPoint Presentation</vt:lpstr>
      <vt:lpstr>PowerPoint Presentation</vt:lpstr>
      <vt:lpstr> 8. Sử dụng hệ thống bóng nói, bóng nghĩ:  </vt:lpstr>
      <vt:lpstr> 9. Gợi ý một số trò chơi để học toán  </vt:lpstr>
      <vt:lpstr> C. Mới về hình thức </vt:lpstr>
      <vt:lpstr>PowerPoint Presentation</vt:lpstr>
      <vt:lpstr> 2. Phối hợp giữa kênh chữ và kênh hình:  Tăng hình ảnh minh họa, giảm thiểu kênh chữ. </vt:lpstr>
      <vt:lpstr>PowerPoint Presentation</vt:lpstr>
      <vt:lpstr> 3. Hệ thống Logo cho các hoạt động: Khám phá, Thực hành - Luyện tập và Vận dụng. </vt:lpstr>
      <vt:lpstr>PHẦN THỨ TƯ BỘ HỌC LIỆU TOÁN 5 BÌNH MINH</vt:lpstr>
      <vt:lpstr>2. VỞ THỰC HÀNH TOÁN 4</vt:lpstr>
      <vt:lpstr>3. HD DẠY HỌC (SGV) TOÁN 5</vt:lpstr>
      <vt:lpstr>4. BỘ ĐỒ DUNG DẠY HỌC TOÁN 5</vt:lpstr>
      <vt:lpstr>PHẦN THỨ NĂM:  GIỚI THIỆU ĐÔI ĐIỀU VỀ BỘ SGK TOÁN  BÌNH MINH bộ sách gồm:</vt:lpstr>
      <vt:lpstr>PowerPoint Presentation</vt:lpstr>
      <vt:lpstr>SGK Toán 3:</vt:lpstr>
      <vt:lpstr>PowerPoint Presentation</vt:lpstr>
      <vt:lpstr> SGK Toán 4 </vt:lpstr>
      <vt:lpstr>SGK Toán 1  VÌ SỰ BÌNH ĐẲNG VÀ DÂN CHỦ TRONG GIÁO DỤC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GIỚI THIỆU BẢN MẪU  SGK TOÁN 3 - BÌNH MINH </dc:title>
  <dc:creator>Admin</dc:creator>
  <cp:lastModifiedBy>ADMIN</cp:lastModifiedBy>
  <cp:revision>75</cp:revision>
  <cp:lastPrinted>2021-09-14T11:01:44Z</cp:lastPrinted>
  <dcterms:created xsi:type="dcterms:W3CDTF">2022-02-10T02:12:38Z</dcterms:created>
  <dcterms:modified xsi:type="dcterms:W3CDTF">2024-01-25T07:41:13Z</dcterms:modified>
</cp:coreProperties>
</file>