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337" r:id="rId4"/>
    <p:sldId id="370" r:id="rId5"/>
    <p:sldId id="371" r:id="rId6"/>
    <p:sldId id="372" r:id="rId7"/>
    <p:sldId id="380" r:id="rId8"/>
    <p:sldId id="404" r:id="rId9"/>
    <p:sldId id="381" r:id="rId10"/>
    <p:sldId id="395" r:id="rId11"/>
    <p:sldId id="390" r:id="rId12"/>
    <p:sldId id="398" r:id="rId13"/>
    <p:sldId id="392" r:id="rId14"/>
    <p:sldId id="374" r:id="rId15"/>
    <p:sldId id="375" r:id="rId16"/>
    <p:sldId id="376" r:id="rId17"/>
    <p:sldId id="377" r:id="rId18"/>
    <p:sldId id="378" r:id="rId19"/>
    <p:sldId id="379" r:id="rId20"/>
    <p:sldId id="394" r:id="rId21"/>
    <p:sldId id="397" r:id="rId22"/>
    <p:sldId id="399" r:id="rId23"/>
    <p:sldId id="407" r:id="rId24"/>
    <p:sldId id="408" r:id="rId25"/>
    <p:sldId id="409" r:id="rId26"/>
    <p:sldId id="384" r:id="rId27"/>
    <p:sldId id="385" r:id="rId28"/>
    <p:sldId id="386" r:id="rId29"/>
    <p:sldId id="387" r:id="rId30"/>
    <p:sldId id="327" r:id="rId31"/>
    <p:sldId id="401" r:id="rId32"/>
    <p:sldId id="402" r:id="rId33"/>
    <p:sldId id="406" r:id="rId34"/>
    <p:sldId id="403" r:id="rId35"/>
    <p:sldId id="396" r:id="rId36"/>
    <p:sldId id="304" r:id="rId37"/>
    <p:sldId id="400" r:id="rId38"/>
    <p:sldId id="3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25"/>
    <a:srgbClr val="E6E100"/>
    <a:srgbClr val="6A6800"/>
    <a:srgbClr val="FF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660"/>
  </p:normalViewPr>
  <p:slideViewPr>
    <p:cSldViewPr>
      <p:cViewPr varScale="1">
        <p:scale>
          <a:sx n="113" d="100"/>
          <a:sy n="113" d="100"/>
        </p:scale>
        <p:origin x="49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3235-348B-4C39-A3DB-E116D7DF718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F1E1-65D2-46D4-A42F-8FA8B97A8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4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7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3DB8-A620-4E5A-80FA-D78CB9058B3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5625-5FD8-4C3B-B35C-77D897B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458200" cy="15541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HƯỚNG DẪN DẠY HỌC CÁC MẠCH NỘI DUNG THEO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 TOÁN 4 - BÌNH MINH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A07DE-1C2A-4507-B5BC-B4E66376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Kĩ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thuật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62" y="1710231"/>
            <a:ext cx="8059275" cy="4305901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3505200" y="3733800"/>
            <a:ext cx="4114800" cy="19050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tròn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7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4AEF9-10F2-448D-AEE6-100107E8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Ước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lượng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kết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phép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595181"/>
            <a:ext cx="7996250" cy="45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chứa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(1, 2, </a:t>
            </a: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).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tiễn</a:t>
            </a:r>
            <a:r>
              <a:rPr lang="en-US" dirty="0" smtClean="0"/>
              <a:t>,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nạp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Rèn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ở </a:t>
            </a:r>
            <a:r>
              <a:rPr lang="en-US" dirty="0" err="1" smtClean="0"/>
              <a:t>lớp</a:t>
            </a:r>
            <a:r>
              <a:rPr lang="en-US" dirty="0" smtClean="0"/>
              <a:t> 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4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PHÂN SỐ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phép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dirty="0"/>
              <a:t>: 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;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 smtClean="0"/>
              <a:t>. </a:t>
            </a:r>
            <a:r>
              <a:rPr lang="en-US" dirty="0" err="1" smtClean="0"/>
              <a:t>Cộng</a:t>
            </a:r>
            <a:r>
              <a:rPr lang="en-US" dirty="0"/>
              <a:t>,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, chia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8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Dạy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niệm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,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05000"/>
            <a:ext cx="8458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5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76200"/>
            <a:ext cx="5011582" cy="329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6562" y="3733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98" y="3733800"/>
            <a:ext cx="521896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-960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nhau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809"/>
            <a:ext cx="9144000" cy="64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47" y="1504681"/>
            <a:ext cx="6470926" cy="4515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endParaRPr lang="en-US" sz="2400" b="1" dirty="0" smtClean="0"/>
          </a:p>
          <a:p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dạy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khám</a:t>
            </a:r>
            <a:r>
              <a:rPr lang="en-US" sz="2400" dirty="0" smtClean="0"/>
              <a:t> </a:t>
            </a:r>
            <a:r>
              <a:rPr lang="en-US" sz="2400" dirty="0" err="1" smtClean="0"/>
              <a:t>phá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0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đồng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596" y="1600200"/>
            <a:ext cx="54128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532"/>
            <a:ext cx="8229600" cy="1143000"/>
          </a:xfrm>
        </p:spPr>
        <p:txBody>
          <a:bodyPr/>
          <a:lstStyle/>
          <a:p>
            <a:r>
              <a:rPr lang="en-US" b="1" dirty="0" smtClean="0"/>
              <a:t>So </a:t>
            </a:r>
            <a:r>
              <a:rPr lang="en-US" b="1" dirty="0" err="1" smtClean="0"/>
              <a:t>sánh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23186"/>
            <a:ext cx="4258269" cy="1000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5468113" cy="2372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219200"/>
            <a:ext cx="35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Cùng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(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92345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)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354362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58548" y="354362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6400800" y="2286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11113" y="4419600"/>
            <a:ext cx="323087" cy="195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34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42456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NỘI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743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PHẦN </a:t>
            </a:r>
            <a:r>
              <a:rPr lang="en-US" b="1" dirty="0">
                <a:solidFill>
                  <a:srgbClr val="FF0000"/>
                </a:solidFill>
              </a:rPr>
              <a:t>THỨ NHẤT. </a:t>
            </a:r>
            <a:r>
              <a:rPr lang="en-US" b="1" dirty="0" smtClean="0"/>
              <a:t>DẠY HỌC SỐ VÀ PHÉP TÍNH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PHẦN THỨ HAI. </a:t>
            </a:r>
            <a:r>
              <a:rPr lang="en-US" b="1" dirty="0" smtClean="0"/>
              <a:t>DẠY HỌC HÌNH HỌC.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PHẦN THỨ BA. </a:t>
            </a:r>
            <a:r>
              <a:rPr lang="en-US" b="1" dirty="0" smtClean="0"/>
              <a:t>DẠY HỌC ĐO LƯỜNG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PHẦN THỨ TƯ. </a:t>
            </a:r>
            <a:r>
              <a:rPr lang="en-US" b="1" dirty="0" smtClean="0"/>
              <a:t>DẠY HỌC THỐNG KÊ, XÁC SUẤT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F8EB4-68FA-4A7B-9C6F-61E5186C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5.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tắc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nhân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phân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6BBCB-CF9B-43D5-B2E9-AF461155CD73}"/>
              </a:ext>
            </a:extLst>
          </p:cNvPr>
          <p:cNvSpPr txBox="1"/>
          <p:nvPr/>
        </p:nvSpPr>
        <p:spPr>
          <a:xfrm>
            <a:off x="381000" y="9906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trực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,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dắt</a:t>
            </a:r>
            <a:r>
              <a:rPr lang="en-US" sz="2400" b="1" dirty="0"/>
              <a:t> HS </a:t>
            </a:r>
            <a:r>
              <a:rPr lang="en-US" sz="2400" b="1" dirty="0" err="1"/>
              <a:t>tìm</a:t>
            </a:r>
            <a:r>
              <a:rPr lang="en-US" sz="2400" b="1" dirty="0"/>
              <a:t> ra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, </a:t>
            </a:r>
            <a:r>
              <a:rPr lang="en-US" sz="2400" b="1" dirty="0" err="1"/>
              <a:t>tránh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áp</a:t>
            </a:r>
            <a:r>
              <a:rPr lang="en-US" sz="2400" b="1" dirty="0"/>
              <a:t> </a:t>
            </a:r>
            <a:r>
              <a:rPr lang="en-US" sz="2400" b="1" dirty="0" err="1"/>
              <a:t>đặt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78"/>
            <a:ext cx="8821381" cy="6838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57200"/>
            <a:ext cx="836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: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,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Phép</a:t>
            </a:r>
            <a:r>
              <a:rPr lang="en-US" b="1" dirty="0" smtClean="0">
                <a:solidFill>
                  <a:srgbClr val="FF0000"/>
                </a:solidFill>
              </a:rPr>
              <a:t> chia </a:t>
            </a:r>
            <a:r>
              <a:rPr lang="en-US" b="1" dirty="0" err="1" smtClean="0">
                <a:solidFill>
                  <a:srgbClr val="FF0000"/>
                </a:solidFill>
              </a:rPr>
              <a:t>phân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072" y="1646237"/>
            <a:ext cx="66638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toán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1/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/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3/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				</a:t>
            </a:r>
            <a:r>
              <a:rPr lang="en-US" sz="2400" b="1" dirty="0" err="1" smtClean="0">
                <a:solidFill>
                  <a:srgbClr val="FF0000"/>
                </a:solidFill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cộng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i="1" dirty="0" err="1" smtClean="0"/>
              <a:t>Phương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pháp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học</a:t>
            </a:r>
            <a:r>
              <a:rPr lang="en-US" sz="2400" dirty="0" smtClean="0"/>
              <a:t>: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trực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,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. </a:t>
            </a:r>
            <a:r>
              <a:rPr lang="en-US" sz="2400" dirty="0" err="1" smtClean="0"/>
              <a:t>Giúp</a:t>
            </a:r>
            <a:r>
              <a:rPr lang="en-US" sz="2400" dirty="0" smtClean="0"/>
              <a:t> HS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cộng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tắc</a:t>
            </a:r>
            <a:r>
              <a:rPr lang="en-US" sz="2400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5106113" cy="2381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5" y="4267200"/>
            <a:ext cx="5420481" cy="57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200398"/>
            <a:ext cx="541095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05000"/>
            <a:ext cx="7086601" cy="784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05200"/>
            <a:ext cx="7010401" cy="694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166" y="2689588"/>
            <a:ext cx="7831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pháp</a:t>
            </a:r>
            <a:r>
              <a:rPr lang="en-US" i="1" dirty="0"/>
              <a:t> </a:t>
            </a:r>
            <a:r>
              <a:rPr lang="en-US" i="1" dirty="0" err="1"/>
              <a:t>dạy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: 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HS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logic (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/>
              <a:t>biết</a:t>
            </a:r>
            <a:r>
              <a:rPr lang="en-US" dirty="0"/>
              <a:t> 2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đuwocj</a:t>
            </a:r>
            <a:r>
              <a:rPr lang="en-US" dirty="0" smtClean="0"/>
              <a:t> </a:t>
            </a:r>
            <a:r>
              <a:rPr lang="en-US" dirty="0" err="1" smtClean="0"/>
              <a:t>thưởng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quyển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, ta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quyển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, …)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6166" y="4368908"/>
            <a:ext cx="7831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pháp</a:t>
            </a:r>
            <a:r>
              <a:rPr lang="en-US" i="1" dirty="0"/>
              <a:t> </a:t>
            </a:r>
            <a:r>
              <a:rPr lang="en-US" i="1" dirty="0" err="1"/>
              <a:t>dạy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: 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HS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logic </a:t>
            </a:r>
            <a:r>
              <a:rPr lang="en-US" dirty="0" smtClean="0"/>
              <a:t>(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smtClean="0"/>
              <a:t>18 m </a:t>
            </a:r>
            <a:r>
              <a:rPr lang="en-US" dirty="0" err="1" smtClean="0"/>
              <a:t>vải</a:t>
            </a:r>
            <a:r>
              <a:rPr lang="en-US" dirty="0" smtClean="0"/>
              <a:t> may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, ta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may </a:t>
            </a:r>
            <a:r>
              <a:rPr lang="en-US" dirty="0" err="1" smtClean="0"/>
              <a:t>hế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mét</a:t>
            </a:r>
            <a:r>
              <a:rPr lang="en-US" dirty="0" smtClean="0"/>
              <a:t> </a:t>
            </a:r>
            <a:r>
              <a:rPr lang="en-US" dirty="0" err="1" smtClean="0"/>
              <a:t>vải</a:t>
            </a:r>
            <a:r>
              <a:rPr lang="en-US" dirty="0" smtClean="0"/>
              <a:t>, …)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8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trước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025262"/>
            <a:ext cx="4658375" cy="1171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1111772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pháp</a:t>
            </a:r>
            <a:r>
              <a:rPr lang="en-US" i="1" dirty="0" smtClean="0"/>
              <a:t> </a:t>
            </a:r>
            <a:r>
              <a:rPr lang="en-US" i="1" dirty="0" err="1" smtClean="0"/>
              <a:t>dạy</a:t>
            </a:r>
            <a:r>
              <a:rPr lang="en-US" i="1" dirty="0" smtClean="0"/>
              <a:t> </a:t>
            </a:r>
            <a:r>
              <a:rPr lang="en-US" i="1" dirty="0" err="1" smtClean="0"/>
              <a:t>học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minh </a:t>
            </a:r>
            <a:r>
              <a:rPr lang="en-US" dirty="0" err="1" smtClean="0"/>
              <a:t>hoạ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56266" y="3352800"/>
            <a:ext cx="7230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</a:rPr>
              <a:t> - </a:t>
            </a:r>
            <a:r>
              <a:rPr lang="en-US" dirty="0" err="1" smtClean="0">
                <a:latin typeface="Tahoma" panose="020B0604030504040204" pitchFamily="34" charset="0"/>
              </a:rPr>
              <a:t>Phân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tích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để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tìm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giá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trị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ứng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với</a:t>
            </a:r>
            <a:r>
              <a:rPr lang="en-US" dirty="0" smtClean="0">
                <a:latin typeface="Tahoma" panose="020B0604030504040204" pitchFamily="34" charset="0"/>
              </a:rPr>
              <a:t> 2 </a:t>
            </a:r>
            <a:r>
              <a:rPr lang="en-US" dirty="0" err="1" smtClean="0">
                <a:latin typeface="Tahoma" panose="020B0604030504040204" pitchFamily="34" charset="0"/>
              </a:rPr>
              <a:t>đoạn</a:t>
            </a:r>
            <a:r>
              <a:rPr lang="en-US" dirty="0" smtClean="0">
                <a:latin typeface="Tahoma" panose="020B0604030504040204" pitchFamily="34" charset="0"/>
              </a:rPr>
              <a:t>, ta </a:t>
            </a:r>
            <a:r>
              <a:rPr lang="en-US" dirty="0" err="1" smtClean="0">
                <a:latin typeface="Tahoma" panose="020B0604030504040204" pitchFamily="34" charset="0"/>
              </a:rPr>
              <a:t>tìm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giá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trị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ứng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với</a:t>
            </a:r>
            <a:r>
              <a:rPr lang="en-US" dirty="0" smtClean="0">
                <a:latin typeface="Tahoma" panose="020B0604030504040204" pitchFamily="34" charset="0"/>
              </a:rPr>
              <a:t> 1 </a:t>
            </a:r>
            <a:r>
              <a:rPr lang="en-US" dirty="0" err="1" smtClean="0">
                <a:latin typeface="Tahoma" panose="020B0604030504040204" pitchFamily="34" charset="0"/>
              </a:rPr>
              <a:t>đoạn</a:t>
            </a:r>
            <a:r>
              <a:rPr lang="en-US" dirty="0" smtClean="0">
                <a:latin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</a:rPr>
              <a:t>tức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là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tìm</a:t>
            </a:r>
            <a:r>
              <a:rPr lang="en-US" dirty="0" smtClean="0">
                <a:latin typeface="Tahoma" panose="020B0604030504040204" pitchFamily="34" charset="0"/>
              </a:rPr>
              <a:t> 1/3 </a:t>
            </a:r>
            <a:r>
              <a:rPr lang="en-US" dirty="0" err="1" smtClean="0">
                <a:latin typeface="Tahoma" panose="020B0604030504040204" pitchFamily="34" charset="0"/>
              </a:rPr>
              <a:t>của</a:t>
            </a:r>
            <a:r>
              <a:rPr lang="en-US" dirty="0" smtClean="0">
                <a:latin typeface="Tahoma" panose="020B0604030504040204" pitchFamily="34" charset="0"/>
              </a:rPr>
              <a:t> 15, …. </a:t>
            </a:r>
            <a:r>
              <a:rPr lang="en-US" dirty="0" err="1" smtClean="0">
                <a:latin typeface="Tahoma" panose="020B0604030504040204" pitchFamily="34" charset="0"/>
              </a:rPr>
              <a:t>Rồi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phân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tích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tiếp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để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đi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đến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phép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nhân</a:t>
            </a:r>
            <a:r>
              <a:rPr lang="en-US" dirty="0" smtClean="0">
                <a:latin typeface="Tahoma" panose="020B0604030504040204" pitchFamily="34" charset="0"/>
              </a:rPr>
              <a:t>: 15 x 2/3</a:t>
            </a:r>
          </a:p>
          <a:p>
            <a:endParaRPr lang="en-US" dirty="0" smtClean="0">
              <a:latin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</a:rPr>
              <a:t>-  </a:t>
            </a:r>
            <a:r>
              <a:rPr lang="en-US" dirty="0" err="1" smtClean="0">
                <a:latin typeface="Tahoma" panose="020B0604030504040204" pitchFamily="34" charset="0"/>
              </a:rPr>
              <a:t>Gợi</a:t>
            </a:r>
            <a:r>
              <a:rPr lang="en-US" dirty="0" smtClean="0">
                <a:latin typeface="Tahoma" panose="020B0604030504040204" pitchFamily="34" charset="0"/>
              </a:rPr>
              <a:t> ý </a:t>
            </a:r>
            <a:r>
              <a:rPr lang="en-US" dirty="0" err="1" smtClean="0">
                <a:latin typeface="Tahoma" panose="020B0604030504040204" pitchFamily="34" charset="0"/>
              </a:rPr>
              <a:t>để</a:t>
            </a:r>
            <a:r>
              <a:rPr lang="en-US" dirty="0" smtClean="0">
                <a:latin typeface="Tahoma" panose="020B0604030504040204" pitchFamily="34" charset="0"/>
              </a:rPr>
              <a:t> HS </a:t>
            </a:r>
            <a:r>
              <a:rPr lang="en-US" dirty="0" err="1" smtClean="0">
                <a:latin typeface="Tahoma" panose="020B0604030504040204" pitchFamily="34" charset="0"/>
              </a:rPr>
              <a:t>nêu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quy</a:t>
            </a:r>
            <a:r>
              <a:rPr lang="en-US" dirty="0" smtClean="0">
                <a:latin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</a:rPr>
              <a:t>tắc</a:t>
            </a:r>
            <a:r>
              <a:rPr lang="en-US" dirty="0" smtClean="0">
                <a:latin typeface="Tahoma" panose="020B0604030504040204" pitchFamily="34" charset="0"/>
              </a:rPr>
              <a:t>:</a:t>
            </a:r>
            <a:endParaRPr lang="en-US" dirty="0">
              <a:latin typeface="Tahoma" panose="020B0604030504040204" pitchFamily="34" charset="0"/>
            </a:endParaRPr>
          </a:p>
          <a:p>
            <a:r>
              <a:rPr lang="en-US" b="1" i="1" dirty="0" err="1" smtClean="0">
                <a:latin typeface="Tahoma" panose="020B0604030504040204" pitchFamily="34" charset="0"/>
              </a:rPr>
              <a:t>Muốn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tìm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phân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số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của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một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số</a:t>
            </a:r>
            <a:r>
              <a:rPr lang="en-US" b="1" i="1" dirty="0" smtClean="0">
                <a:latin typeface="Tahoma" panose="020B0604030504040204" pitchFamily="34" charset="0"/>
              </a:rPr>
              <a:t>, ta </a:t>
            </a:r>
            <a:r>
              <a:rPr lang="en-US" b="1" i="1" dirty="0" err="1" smtClean="0">
                <a:latin typeface="Tahoma" panose="020B0604030504040204" pitchFamily="34" charset="0"/>
              </a:rPr>
              <a:t>lấy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số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đó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nhân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với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phân</a:t>
            </a:r>
            <a:r>
              <a:rPr lang="en-US" b="1" i="1" dirty="0" smtClean="0">
                <a:latin typeface="Tahoma" panose="020B0604030504040204" pitchFamily="34" charset="0"/>
              </a:rPr>
              <a:t> </a:t>
            </a:r>
            <a:r>
              <a:rPr lang="en-US" b="1" i="1" dirty="0" err="1" smtClean="0">
                <a:latin typeface="Tahoma" panose="020B0604030504040204" pitchFamily="34" charset="0"/>
              </a:rPr>
              <a:t>số</a:t>
            </a: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1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II. DẠY </a:t>
            </a:r>
            <a:r>
              <a:rPr lang="en-US" b="1" dirty="0" smtClean="0">
                <a:solidFill>
                  <a:srgbClr val="FF0000"/>
                </a:solidFill>
              </a:rPr>
              <a:t>HỌC ĐO LƯỜNG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 smtClean="0"/>
              <a:t>lượng</a:t>
            </a:r>
            <a:r>
              <a:rPr lang="en-US" b="1" dirty="0" smtClean="0"/>
              <a:t>; </a:t>
            </a:r>
            <a:r>
              <a:rPr lang="en-US" b="1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tích;Thời</a:t>
            </a:r>
            <a:r>
              <a:rPr lang="en-US" b="1" dirty="0" smtClean="0"/>
              <a:t> </a:t>
            </a:r>
            <a:r>
              <a:rPr lang="en-US" b="1" dirty="0" err="1" smtClean="0"/>
              <a:t>gian;Góc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GV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/>
              <a:t>HS: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,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: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26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 err="1">
                <a:solidFill>
                  <a:srgbClr val="FF0000"/>
                </a:solidFill>
              </a:rPr>
              <a:t>Khối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lượng</a:t>
            </a: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b="1" dirty="0" err="1" smtClean="0">
                <a:solidFill>
                  <a:srgbClr val="FF0000"/>
                </a:solidFill>
              </a:rPr>
              <a:t>Yến</a:t>
            </a:r>
            <a:r>
              <a:rPr lang="en-US" sz="3300" b="1" dirty="0" smtClean="0">
                <a:solidFill>
                  <a:srgbClr val="FF0000"/>
                </a:solidFill>
              </a:rPr>
              <a:t>, </a:t>
            </a:r>
            <a:r>
              <a:rPr lang="en-US" sz="3300" b="1" dirty="0" err="1" smtClean="0">
                <a:solidFill>
                  <a:srgbClr val="FF0000"/>
                </a:solidFill>
              </a:rPr>
              <a:t>tạ</a:t>
            </a:r>
            <a:r>
              <a:rPr lang="en-US" sz="3300" b="1" dirty="0" smtClean="0">
                <a:solidFill>
                  <a:srgbClr val="FF0000"/>
                </a:solidFill>
              </a:rPr>
              <a:t>, </a:t>
            </a:r>
            <a:r>
              <a:rPr lang="en-US" sz="3300" b="1" dirty="0" err="1" smtClean="0">
                <a:solidFill>
                  <a:srgbClr val="FF0000"/>
                </a:solidFill>
              </a:rPr>
              <a:t>tấn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.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 smtClean="0"/>
              <a:t>Mối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: </a:t>
            </a:r>
            <a:endParaRPr lang="en-US" sz="2800" dirty="0" smtClean="0"/>
          </a:p>
          <a:p>
            <a:pPr marL="400050" lvl="1" indent="0"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yến</a:t>
            </a:r>
            <a:r>
              <a:rPr lang="en-US" sz="2400" dirty="0" smtClean="0"/>
              <a:t> =10 kg.</a:t>
            </a:r>
          </a:p>
          <a:p>
            <a:pPr marL="400050" lvl="1" indent="0"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tạ</a:t>
            </a:r>
            <a:r>
              <a:rPr lang="en-US" sz="2400" dirty="0" smtClean="0"/>
              <a:t> = 10 </a:t>
            </a:r>
            <a:r>
              <a:rPr lang="en-US" sz="2400" dirty="0" err="1" smtClean="0"/>
              <a:t>yến</a:t>
            </a:r>
            <a:r>
              <a:rPr lang="en-US" sz="2400" dirty="0" smtClean="0"/>
              <a:t>; 1 </a:t>
            </a:r>
            <a:r>
              <a:rPr lang="en-US" sz="2400" dirty="0" err="1" smtClean="0"/>
              <a:t>tạ</a:t>
            </a:r>
            <a:r>
              <a:rPr lang="en-US" sz="2400" dirty="0" smtClean="0"/>
              <a:t> = 100 kg;</a:t>
            </a:r>
          </a:p>
          <a:p>
            <a:pPr marL="400050" lvl="1" indent="0"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tấn</a:t>
            </a:r>
            <a:r>
              <a:rPr lang="en-US" sz="2400" dirty="0" smtClean="0"/>
              <a:t> = 10 </a:t>
            </a:r>
            <a:r>
              <a:rPr lang="en-US" sz="2400" dirty="0" err="1" smtClean="0"/>
              <a:t>tạ</a:t>
            </a:r>
            <a:r>
              <a:rPr lang="en-US" sz="2400" dirty="0" smtClean="0"/>
              <a:t> = 1000 kg.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Gợi</a:t>
            </a:r>
            <a:r>
              <a:rPr lang="en-US" sz="2800" dirty="0" smtClean="0"/>
              <a:t> ý HS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liền</a:t>
            </a:r>
            <a:r>
              <a:rPr lang="en-US" sz="2800" dirty="0" smtClean="0"/>
              <a:t> </a:t>
            </a:r>
            <a:r>
              <a:rPr lang="en-US" sz="2800" dirty="0" err="1" smtClean="0"/>
              <a:t>kề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Giúp</a:t>
            </a:r>
            <a:r>
              <a:rPr lang="en-US" sz="2800" dirty="0" smtClean="0"/>
              <a:t> HS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,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tiễn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971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tích</a:t>
            </a:r>
            <a:r>
              <a:rPr lang="en-US" dirty="0"/>
              <a:t/>
            </a:r>
            <a:br>
              <a:rPr lang="en-US" dirty="0"/>
            </a:br>
            <a:r>
              <a:rPr lang="en-US" sz="3300" dirty="0" err="1">
                <a:solidFill>
                  <a:srgbClr val="FF0000"/>
                </a:solidFill>
              </a:rPr>
              <a:t>Đề</a:t>
            </a:r>
            <a:r>
              <a:rPr lang="en-US" sz="3300" dirty="0">
                <a:solidFill>
                  <a:srgbClr val="FF0000"/>
                </a:solidFill>
              </a:rPr>
              <a:t> - xi – </a:t>
            </a:r>
            <a:r>
              <a:rPr lang="en-US" sz="3300" dirty="0" err="1">
                <a:solidFill>
                  <a:srgbClr val="FF0000"/>
                </a:solidFill>
              </a:rPr>
              <a:t>mét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vuông</a:t>
            </a:r>
            <a:r>
              <a:rPr lang="en-US" sz="3300" dirty="0">
                <a:solidFill>
                  <a:srgbClr val="FF0000"/>
                </a:solidFill>
              </a:rPr>
              <a:t>, </a:t>
            </a:r>
            <a:r>
              <a:rPr lang="en-US" sz="3300" dirty="0" err="1">
                <a:solidFill>
                  <a:srgbClr val="FF0000"/>
                </a:solidFill>
              </a:rPr>
              <a:t>mét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vuông</a:t>
            </a:r>
            <a:r>
              <a:rPr lang="en-US" sz="3300" dirty="0">
                <a:solidFill>
                  <a:srgbClr val="FF0000"/>
                </a:solidFill>
              </a:rPr>
              <a:t>, mi-li-</a:t>
            </a:r>
            <a:r>
              <a:rPr lang="en-US" sz="3300" dirty="0" err="1">
                <a:solidFill>
                  <a:srgbClr val="FF0000"/>
                </a:solidFill>
              </a:rPr>
              <a:t>mét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vuông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pháp</a:t>
            </a:r>
            <a:r>
              <a:rPr lang="en-US" i="1" dirty="0" smtClean="0"/>
              <a:t> </a:t>
            </a:r>
            <a:r>
              <a:rPr lang="en-US" i="1" dirty="0" err="1" smtClean="0"/>
              <a:t>dạy</a:t>
            </a:r>
            <a:r>
              <a:rPr lang="en-US" i="1" dirty="0" smtClean="0"/>
              <a:t> </a:t>
            </a:r>
            <a:r>
              <a:rPr lang="en-US" i="1" dirty="0" err="1" smtClean="0"/>
              <a:t>học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Cho HS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(dm</a:t>
            </a:r>
            <a:r>
              <a:rPr lang="en-US" baseline="30000" dirty="0" smtClean="0"/>
              <a:t>2</a:t>
            </a:r>
            <a:r>
              <a:rPr lang="en-US" dirty="0" smtClean="0"/>
              <a:t>, m</a:t>
            </a:r>
            <a:r>
              <a:rPr lang="en-US" baseline="30000" dirty="0" smtClean="0"/>
              <a:t>2</a:t>
            </a:r>
            <a:r>
              <a:rPr lang="en-US" dirty="0" smtClean="0"/>
              <a:t>). </a:t>
            </a:r>
            <a:r>
              <a:rPr lang="en-US" dirty="0" err="1" smtClean="0"/>
              <a:t>S</a:t>
            </a:r>
            <a:r>
              <a:rPr lang="en-US" dirty="0" err="1" smtClean="0"/>
              <a:t>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HS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smtClean="0"/>
              <a:t>dm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,</a:t>
            </a:r>
            <a:r>
              <a:rPr lang="en-US" dirty="0" smtClean="0"/>
              <a:t> mm</a:t>
            </a:r>
            <a:r>
              <a:rPr lang="en-US" baseline="30000" dirty="0" smtClean="0"/>
              <a:t>2 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baseline="-25000" dirty="0"/>
              <a:t> </a:t>
            </a:r>
            <a:r>
              <a:rPr lang="en-US" dirty="0" smtClean="0"/>
              <a:t>-</a:t>
            </a:r>
            <a:r>
              <a:rPr lang="en-US" baseline="-25000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HS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cm</a:t>
            </a:r>
            <a:r>
              <a:rPr lang="en-US" baseline="30000" dirty="0" smtClean="0"/>
              <a:t>2</a:t>
            </a:r>
            <a:r>
              <a:rPr lang="en-US" baseline="-25000" dirty="0"/>
              <a:t> ,</a:t>
            </a:r>
            <a:r>
              <a:rPr lang="en-US" dirty="0" smtClean="0"/>
              <a:t> dm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,</a:t>
            </a:r>
            <a:r>
              <a:rPr lang="en-US" dirty="0" smtClean="0"/>
              <a:t> m</a:t>
            </a:r>
            <a:r>
              <a:rPr lang="en-US" baseline="30000" dirty="0" smtClean="0"/>
              <a:t>2 </a:t>
            </a:r>
            <a:r>
              <a:rPr lang="en-US" baseline="30000" dirty="0" smtClean="0"/>
              <a:t>, </a:t>
            </a:r>
            <a:r>
              <a:rPr lang="en-US" sz="3500" dirty="0" smtClean="0"/>
              <a:t>mm</a:t>
            </a:r>
            <a:r>
              <a:rPr lang="en-US" baseline="30000" dirty="0" smtClean="0"/>
              <a:t>2 </a:t>
            </a:r>
            <a:r>
              <a:rPr lang="en-US" baseline="-25000" dirty="0" smtClean="0"/>
              <a:t>.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Giúp</a:t>
            </a:r>
            <a:r>
              <a:rPr lang="en-US" dirty="0" smtClean="0"/>
              <a:t> HS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kề</a:t>
            </a:r>
            <a:r>
              <a:rPr lang="en-US" dirty="0" smtClean="0"/>
              <a:t>  (</a:t>
            </a:r>
            <a:r>
              <a:rPr lang="en-US" dirty="0" err="1" smtClean="0"/>
              <a:t>có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kề</a:t>
            </a:r>
            <a:r>
              <a:rPr lang="en-US" dirty="0" smtClean="0"/>
              <a:t>).</a:t>
            </a:r>
          </a:p>
          <a:p>
            <a:pPr>
              <a:buFontTx/>
              <a:buChar char="-"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,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tiễn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baseline="-25000" dirty="0"/>
              <a:t> </a:t>
            </a:r>
            <a:r>
              <a:rPr lang="en-US" dirty="0" smtClean="0"/>
              <a:t>Cho HS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/>
              <a:t>ư</a:t>
            </a:r>
            <a:r>
              <a:rPr lang="en-US" dirty="0" err="1" smtClean="0"/>
              <a:t>ớc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,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48485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 err="1">
                <a:solidFill>
                  <a:srgbClr val="FF0000"/>
                </a:solidFill>
              </a:rPr>
              <a:t>Thời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gian</a:t>
            </a: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b="1" dirty="0" err="1" smtClean="0">
                <a:solidFill>
                  <a:srgbClr val="FF0000"/>
                </a:solidFill>
              </a:rPr>
              <a:t>Giây</a:t>
            </a:r>
            <a:r>
              <a:rPr lang="en-US" sz="3300" b="1" dirty="0" smtClean="0">
                <a:solidFill>
                  <a:srgbClr val="FF0000"/>
                </a:solidFill>
              </a:rPr>
              <a:t>, </a:t>
            </a:r>
            <a:r>
              <a:rPr lang="en-US" sz="3300" b="1" dirty="0" err="1" smtClean="0">
                <a:solidFill>
                  <a:srgbClr val="FF0000"/>
                </a:solidFill>
              </a:rPr>
              <a:t>thế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kỉ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Giây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pháp</a:t>
            </a:r>
            <a:r>
              <a:rPr lang="en-US" i="1" dirty="0" smtClean="0"/>
              <a:t> </a:t>
            </a:r>
            <a:r>
              <a:rPr lang="en-US" i="1" dirty="0" err="1" smtClean="0"/>
              <a:t>dạy</a:t>
            </a:r>
            <a:r>
              <a:rPr lang="en-US" i="1" dirty="0" smtClean="0"/>
              <a:t> </a:t>
            </a:r>
            <a:r>
              <a:rPr lang="en-US" i="1" dirty="0" err="1" smtClean="0"/>
              <a:t>học</a:t>
            </a:r>
            <a:r>
              <a:rPr lang="en-US" i="1" dirty="0" smtClean="0"/>
              <a:t>: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giây</a:t>
            </a:r>
            <a:r>
              <a:rPr lang="en-US" dirty="0" smtClean="0"/>
              <a:t> </a:t>
            </a:r>
            <a:r>
              <a:rPr lang="en-US" dirty="0" err="1" smtClean="0"/>
              <a:t>trênđồng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, </a:t>
            </a:r>
            <a:r>
              <a:rPr lang="en-US" dirty="0" err="1" smtClean="0"/>
              <a:t>giúp</a:t>
            </a:r>
            <a:r>
              <a:rPr lang="en-US" dirty="0" smtClean="0"/>
              <a:t> HS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giây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1 </a:t>
            </a:r>
            <a:r>
              <a:rPr lang="en-US" dirty="0" err="1" smtClean="0"/>
              <a:t>vạch</a:t>
            </a:r>
            <a:r>
              <a:rPr lang="en-US" dirty="0" smtClean="0"/>
              <a:t>. </a:t>
            </a:r>
            <a:r>
              <a:rPr lang="en-US" dirty="0" err="1" smtClean="0"/>
              <a:t>Giúp</a:t>
            </a:r>
            <a:r>
              <a:rPr lang="en-US" dirty="0" smtClean="0"/>
              <a:t> HS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ban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giây</a:t>
            </a:r>
            <a:r>
              <a:rPr lang="en-US" dirty="0" smtClean="0"/>
              <a:t>. HS 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1 </a:t>
            </a:r>
            <a:r>
              <a:rPr lang="en-US" dirty="0" err="1" smtClean="0"/>
              <a:t>phút</a:t>
            </a:r>
            <a:r>
              <a:rPr lang="en-US" dirty="0" smtClean="0"/>
              <a:t> = 60 </a:t>
            </a:r>
            <a:r>
              <a:rPr lang="en-US" dirty="0" err="1" smtClean="0"/>
              <a:t>giây</a:t>
            </a:r>
            <a:r>
              <a:rPr lang="en-US" dirty="0" smtClean="0"/>
              <a:t>.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Thế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kỉ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GV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,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F23FD-0354-4D48-8DBE-AA3334DC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I. DẠY </a:t>
            </a:r>
            <a:r>
              <a:rPr lang="en-US" sz="3200" b="1" dirty="0" smtClean="0">
                <a:solidFill>
                  <a:srgbClr val="C00000"/>
                </a:solidFill>
              </a:rPr>
              <a:t>HỌC SỐ VÀ PHÉP TÍNH Ở LỚP 4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6120CA-7A93-472B-8047-36394325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: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triệu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pháp</a:t>
            </a:r>
            <a:r>
              <a:rPr lang="en-US" i="1" dirty="0" smtClean="0"/>
              <a:t> </a:t>
            </a:r>
            <a:r>
              <a:rPr lang="en-US" i="1" dirty="0" err="1" smtClean="0"/>
              <a:t>dạy</a:t>
            </a:r>
            <a:r>
              <a:rPr lang="en-US" i="1" dirty="0" smtClean="0"/>
              <a:t> </a:t>
            </a:r>
            <a:r>
              <a:rPr lang="en-US" i="1" dirty="0" err="1" smtClean="0"/>
              <a:t>học</a:t>
            </a:r>
            <a:r>
              <a:rPr lang="en-US" i="1" dirty="0" smtClean="0"/>
              <a:t>: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,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ở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smtClean="0"/>
              <a:t>Ba,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6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,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9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/>
              <a:t>tiên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HS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6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/>
              <a:t>6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triệu</a:t>
            </a:r>
            <a:r>
              <a:rPr lang="en-US" dirty="0"/>
              <a:t>,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để</a:t>
            </a:r>
            <a:r>
              <a:rPr lang="en-US" dirty="0"/>
              <a:t> HS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9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3C650-CA93-4198-BDF2-3EE511F2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Đo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góc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11" y="2743200"/>
            <a:ext cx="6358633" cy="3408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793044"/>
            <a:ext cx="739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Phương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pháp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dạy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học</a:t>
            </a:r>
            <a:r>
              <a:rPr lang="en-US" sz="2600" i="1" dirty="0" smtClean="0"/>
              <a:t>:</a:t>
            </a:r>
          </a:p>
          <a:p>
            <a:r>
              <a:rPr lang="en-US" sz="2600" dirty="0" smtClean="0"/>
              <a:t>- </a:t>
            </a:r>
            <a:r>
              <a:rPr lang="en-US" sz="2600" dirty="0" err="1" smtClean="0"/>
              <a:t>Gợi</a:t>
            </a:r>
            <a:r>
              <a:rPr lang="en-US" sz="2600" dirty="0" smtClean="0"/>
              <a:t> </a:t>
            </a:r>
            <a:r>
              <a:rPr lang="en-US" sz="2600" dirty="0" err="1" smtClean="0"/>
              <a:t>nhu</a:t>
            </a:r>
            <a:r>
              <a:rPr lang="en-US" sz="2600" dirty="0" smtClean="0"/>
              <a:t> </a:t>
            </a:r>
            <a:r>
              <a:rPr lang="en-US" sz="2600" dirty="0" err="1" smtClean="0"/>
              <a:t>cầu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độ</a:t>
            </a:r>
            <a:r>
              <a:rPr lang="en-US" sz="2600" dirty="0" smtClean="0"/>
              <a:t> </a:t>
            </a:r>
            <a:r>
              <a:rPr lang="en-US" sz="2600" dirty="0" err="1" smtClean="0"/>
              <a:t>lớn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góc</a:t>
            </a:r>
            <a:endParaRPr lang="en-US" sz="2600" dirty="0" smtClean="0"/>
          </a:p>
          <a:p>
            <a:r>
              <a:rPr lang="en-US" sz="2600" dirty="0" smtClean="0"/>
              <a:t>- </a:t>
            </a:r>
            <a:r>
              <a:rPr lang="en-US" sz="2600" dirty="0" err="1" smtClean="0"/>
              <a:t>Giới</a:t>
            </a:r>
            <a:r>
              <a:rPr lang="en-US" sz="2600" dirty="0" smtClean="0"/>
              <a:t> </a:t>
            </a:r>
            <a:r>
              <a:rPr lang="en-US" sz="2600" dirty="0" err="1" smtClean="0"/>
              <a:t>thiệu</a:t>
            </a:r>
            <a:r>
              <a:rPr lang="en-US" sz="2600" dirty="0" smtClean="0"/>
              <a:t> </a:t>
            </a:r>
            <a:r>
              <a:rPr lang="en-US" sz="2600" dirty="0" err="1" smtClean="0"/>
              <a:t>đơn</a:t>
            </a:r>
            <a:r>
              <a:rPr lang="en-US" sz="2600" dirty="0" smtClean="0"/>
              <a:t> </a:t>
            </a:r>
            <a:r>
              <a:rPr lang="en-US" sz="2600" dirty="0" err="1" smtClean="0"/>
              <a:t>vị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góc</a:t>
            </a:r>
            <a:r>
              <a:rPr lang="en-US" sz="2600" dirty="0" smtClean="0"/>
              <a:t>: </a:t>
            </a:r>
            <a:r>
              <a:rPr lang="en-US" sz="2600" dirty="0" err="1" smtClean="0"/>
              <a:t>độ</a:t>
            </a:r>
            <a:endParaRPr lang="en-US" sz="2600" dirty="0" smtClean="0"/>
          </a:p>
          <a:p>
            <a:r>
              <a:rPr lang="en-US" sz="2600" dirty="0" smtClean="0"/>
              <a:t>- </a:t>
            </a:r>
            <a:r>
              <a:rPr lang="en-US" sz="2600" dirty="0" err="1" smtClean="0"/>
              <a:t>Giới</a:t>
            </a:r>
            <a:r>
              <a:rPr lang="en-US" sz="2600" dirty="0" smtClean="0"/>
              <a:t> </a:t>
            </a:r>
            <a:r>
              <a:rPr lang="en-US" sz="2600" dirty="0" err="1" smtClean="0"/>
              <a:t>thiệu</a:t>
            </a:r>
            <a:r>
              <a:rPr lang="en-US" sz="2600" dirty="0" smtClean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</a:t>
            </a:r>
            <a:r>
              <a:rPr lang="en-US" sz="2600" dirty="0" err="1" smtClean="0"/>
              <a:t>cụ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góc</a:t>
            </a:r>
            <a:r>
              <a:rPr lang="en-US" sz="2600" dirty="0" smtClean="0"/>
              <a:t>: </a:t>
            </a:r>
            <a:r>
              <a:rPr lang="en-US" sz="2600" dirty="0" err="1" smtClean="0"/>
              <a:t>thước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độ</a:t>
            </a:r>
            <a:r>
              <a:rPr lang="en-US" sz="2600" dirty="0" smtClean="0"/>
              <a:t>, </a:t>
            </a:r>
            <a:r>
              <a:rPr lang="en-US" sz="2600" dirty="0" err="1" smtClean="0"/>
              <a:t>thao</a:t>
            </a:r>
            <a:r>
              <a:rPr lang="en-US" sz="2600" dirty="0" smtClean="0"/>
              <a:t> </a:t>
            </a:r>
            <a:r>
              <a:rPr lang="en-US" sz="2600" dirty="0" err="1" smtClean="0"/>
              <a:t>tác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(</a:t>
            </a:r>
            <a:r>
              <a:rPr lang="en-US" sz="2600" dirty="0" err="1" smtClean="0"/>
              <a:t>Chỉ</a:t>
            </a:r>
            <a:r>
              <a:rPr lang="en-US" sz="2600" dirty="0" smtClean="0"/>
              <a:t> </a:t>
            </a:r>
            <a:r>
              <a:rPr lang="en-US" sz="2600" dirty="0" err="1" smtClean="0"/>
              <a:t>tập</a:t>
            </a:r>
            <a:r>
              <a:rPr lang="en-US" sz="2600" dirty="0" smtClean="0"/>
              <a:t> </a:t>
            </a:r>
            <a:r>
              <a:rPr lang="en-US" sz="2600" dirty="0" err="1" smtClean="0"/>
              <a:t>trung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góc</a:t>
            </a:r>
            <a:r>
              <a:rPr lang="en-US" sz="2600" dirty="0" smtClean="0"/>
              <a:t> 30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>, 60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90</a:t>
            </a:r>
            <a:r>
              <a:rPr lang="en-US" sz="2600" baseline="30000" dirty="0" smtClean="0"/>
              <a:t>o, </a:t>
            </a:r>
            <a:r>
              <a:rPr lang="en-US" sz="2600" dirty="0" smtClean="0"/>
              <a:t>120</a:t>
            </a:r>
            <a:r>
              <a:rPr lang="en-US" sz="2600" baseline="30000" dirty="0" smtClean="0"/>
              <a:t>o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180</a:t>
            </a:r>
            <a:r>
              <a:rPr lang="en-US" sz="2600" baseline="30000" dirty="0" smtClean="0"/>
              <a:t>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III. DẠY HỌC HÌNH </a:t>
            </a:r>
            <a:r>
              <a:rPr lang="en-US" b="1" dirty="0" smtClean="0">
                <a:solidFill>
                  <a:srgbClr val="FF0000"/>
                </a:solidFill>
              </a:rPr>
              <a:t>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nhọn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tù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bẹt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 err="1" smtClean="0"/>
              <a:t>Phương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học</a:t>
            </a:r>
            <a:r>
              <a:rPr lang="en-US" sz="2000" i="1" dirty="0" smtClean="0"/>
              <a:t>: </a:t>
            </a:r>
            <a:r>
              <a:rPr lang="en-US" sz="2000" dirty="0" smtClean="0"/>
              <a:t>GV </a:t>
            </a:r>
            <a:r>
              <a:rPr lang="en-US" sz="2000" dirty="0" err="1" smtClean="0"/>
              <a:t>cho</a:t>
            </a:r>
            <a:r>
              <a:rPr lang="en-US" sz="2000" dirty="0" smtClean="0"/>
              <a:t> HS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trực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,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.</a:t>
            </a:r>
            <a:br>
              <a:rPr lang="en-US" sz="2000" dirty="0" smtClean="0"/>
            </a:br>
            <a:r>
              <a:rPr lang="en-US" sz="2000" dirty="0" smtClean="0"/>
              <a:t> GV </a:t>
            </a:r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. </a:t>
            </a:r>
            <a:r>
              <a:rPr lang="en-US" sz="2000" dirty="0" err="1" smtClean="0"/>
              <a:t>Gợi</a:t>
            </a:r>
            <a:r>
              <a:rPr lang="en-US" sz="2000" dirty="0" smtClean="0"/>
              <a:t> ý HS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ê-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vuông</a:t>
            </a:r>
            <a:r>
              <a:rPr lang="en-US" sz="2000" dirty="0" smtClean="0"/>
              <a:t>,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nhọn</a:t>
            </a:r>
            <a:r>
              <a:rPr lang="en-US" sz="2000" dirty="0" smtClean="0"/>
              <a:t>,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tù</a:t>
            </a:r>
            <a:r>
              <a:rPr lang="en-US" sz="2000" dirty="0" smtClean="0"/>
              <a:t> hay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bẹt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6606965" cy="34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13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 err="1">
                <a:solidFill>
                  <a:srgbClr val="FF0000"/>
                </a:solidFill>
              </a:rPr>
              <a:t>Đường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thẳng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vuông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goc</a:t>
            </a:r>
            <a:r>
              <a:rPr lang="en-US" sz="3300" b="1" dirty="0">
                <a:solidFill>
                  <a:srgbClr val="FF0000"/>
                </a:solidFill>
              </a:rPr>
              <a:t/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Đường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thẳng</a:t>
            </a:r>
            <a:r>
              <a:rPr lang="en-US" sz="3300" b="1" dirty="0">
                <a:solidFill>
                  <a:srgbClr val="FF0000"/>
                </a:solidFill>
              </a:rPr>
              <a:t> song </a:t>
            </a:r>
            <a:r>
              <a:rPr lang="en-US" sz="3300" b="1" dirty="0" err="1">
                <a:solidFill>
                  <a:srgbClr val="FF0000"/>
                </a:solidFill>
              </a:rPr>
              <a:t>song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 err="1" smtClean="0"/>
              <a:t>Phương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pháp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học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trực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, GV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, </a:t>
            </a:r>
            <a:r>
              <a:rPr lang="en-US" sz="2400" dirty="0" err="1" smtClean="0"/>
              <a:t>giúp</a:t>
            </a:r>
            <a:r>
              <a:rPr lang="en-US" sz="2400" dirty="0" smtClean="0"/>
              <a:t> HS </a:t>
            </a:r>
            <a:r>
              <a:rPr lang="en-US" sz="2400" dirty="0" err="1" smtClean="0"/>
              <a:t>n</a:t>
            </a:r>
            <a:r>
              <a:rPr lang="en-US" sz="2400" dirty="0" err="1" smtClean="0"/>
              <a:t>ắm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song </a:t>
            </a:r>
            <a:r>
              <a:rPr lang="en-US" sz="2400" dirty="0" err="1" smtClean="0"/>
              <a:t>song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Hai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4 </a:t>
            </a:r>
            <a:r>
              <a:rPr lang="en-US" sz="2400" dirty="0" err="1" smtClean="0"/>
              <a:t>góc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Hai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song </a:t>
            </a:r>
            <a:r>
              <a:rPr lang="en-US" sz="2400" dirty="0" err="1" smtClean="0"/>
              <a:t>song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7600"/>
            <a:ext cx="2067213" cy="1486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84" y="3552810"/>
            <a:ext cx="1933845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hai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đường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thẳng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vuông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góc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hai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đường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thẳng</a:t>
            </a:r>
            <a:r>
              <a:rPr lang="en-US" sz="3000" b="1" dirty="0">
                <a:solidFill>
                  <a:srgbClr val="FF0000"/>
                </a:solidFill>
              </a:rPr>
              <a:t> song </a:t>
            </a:r>
            <a:r>
              <a:rPr lang="en-US" sz="3000" b="1" dirty="0" err="1">
                <a:solidFill>
                  <a:srgbClr val="FF0000"/>
                </a:solidFill>
              </a:rPr>
              <a:t>song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i="1" dirty="0" err="1" smtClean="0"/>
              <a:t>Phương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học</a:t>
            </a:r>
            <a:r>
              <a:rPr lang="en-US" sz="2000" dirty="0" smtClean="0"/>
              <a:t>: </a:t>
            </a:r>
            <a:r>
              <a:rPr lang="en-US" sz="1800" dirty="0" smtClean="0"/>
              <a:t>GV </a:t>
            </a:r>
            <a:r>
              <a:rPr lang="en-US" sz="1800" dirty="0" err="1" smtClean="0"/>
              <a:t>hướng</a:t>
            </a:r>
            <a:r>
              <a:rPr lang="en-US" sz="1800" dirty="0" smtClean="0"/>
              <a:t> </a:t>
            </a:r>
            <a:r>
              <a:rPr lang="en-US" sz="1800" dirty="0" err="1"/>
              <a:t>dẫn</a:t>
            </a:r>
            <a:r>
              <a:rPr lang="en-US" sz="1800" dirty="0"/>
              <a:t> </a:t>
            </a:r>
            <a:r>
              <a:rPr lang="en-US" sz="1800" dirty="0" smtClean="0"/>
              <a:t>HS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bước</a:t>
            </a:r>
            <a:r>
              <a:rPr lang="en-US" sz="1800" dirty="0" smtClean="0"/>
              <a:t> </a:t>
            </a:r>
            <a:r>
              <a:rPr lang="en-US" sz="1800" dirty="0" err="1" smtClean="0"/>
              <a:t>vẽ</a:t>
            </a:r>
            <a:r>
              <a:rPr lang="en-US" sz="1800" dirty="0" smtClean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vuông</a:t>
            </a:r>
            <a:r>
              <a:rPr lang="en-US" sz="1800" dirty="0"/>
              <a:t> </a:t>
            </a:r>
            <a:r>
              <a:rPr lang="en-US" sz="1800" dirty="0" err="1"/>
              <a:t>góc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song </a:t>
            </a:r>
            <a:r>
              <a:rPr lang="en-US" sz="1800" dirty="0" err="1" smtClean="0"/>
              <a:t>song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thước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ê-</a:t>
            </a:r>
            <a:r>
              <a:rPr lang="en-US" sz="1800" dirty="0" err="1" smtClean="0"/>
              <a:t>ke</a:t>
            </a:r>
            <a:r>
              <a:rPr lang="en-US" sz="18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en-US" sz="1800" dirty="0" err="1" smtClean="0"/>
              <a:t>Vẽ</a:t>
            </a:r>
            <a:r>
              <a:rPr lang="en-US" sz="1800" dirty="0" smtClean="0"/>
              <a:t> </a:t>
            </a:r>
            <a:r>
              <a:rPr lang="en-US" sz="1800" dirty="0" err="1" smtClean="0"/>
              <a:t>đường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qua M </a:t>
            </a:r>
            <a:r>
              <a:rPr lang="en-US" sz="1800" dirty="0" err="1" smtClean="0"/>
              <a:t>vuông</a:t>
            </a:r>
            <a:r>
              <a:rPr lang="en-US" sz="1800" dirty="0" smtClean="0"/>
              <a:t> </a:t>
            </a:r>
            <a:r>
              <a:rPr lang="en-US" sz="1800" dirty="0" err="1" smtClean="0"/>
              <a:t>góc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đường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AB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Vẽ</a:t>
            </a:r>
            <a:r>
              <a:rPr lang="en-US" sz="1800" dirty="0" smtClean="0"/>
              <a:t> </a:t>
            </a:r>
            <a:r>
              <a:rPr lang="en-US" sz="1800" dirty="0" err="1" smtClean="0"/>
              <a:t>đường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qua M, song </a:t>
            </a:r>
            <a:r>
              <a:rPr lang="en-US" sz="1800" dirty="0" err="1" smtClean="0"/>
              <a:t>song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đường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AB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900" dirty="0" smtClean="0"/>
              <a:t>- </a:t>
            </a:r>
            <a:r>
              <a:rPr lang="en-US" sz="1900" dirty="0" err="1" smtClean="0"/>
              <a:t>Luyện</a:t>
            </a:r>
            <a:r>
              <a:rPr lang="en-US" sz="1900" dirty="0" smtClean="0"/>
              <a:t> </a:t>
            </a:r>
            <a:r>
              <a:rPr lang="en-US" sz="1900" dirty="0" err="1" smtClean="0"/>
              <a:t>tập</a:t>
            </a:r>
            <a:r>
              <a:rPr lang="en-US" sz="1900" dirty="0" smtClean="0"/>
              <a:t> </a:t>
            </a:r>
            <a:r>
              <a:rPr lang="en-US" sz="1900" dirty="0" err="1" smtClean="0"/>
              <a:t>nhận</a:t>
            </a:r>
            <a:r>
              <a:rPr lang="en-US" sz="1900" dirty="0" smtClean="0"/>
              <a:t> </a:t>
            </a:r>
            <a:r>
              <a:rPr lang="en-US" sz="1900" dirty="0" err="1" smtClean="0"/>
              <a:t>dạng</a:t>
            </a:r>
            <a:r>
              <a:rPr lang="en-US" sz="1900" dirty="0" smtClean="0"/>
              <a:t> </a:t>
            </a:r>
            <a:r>
              <a:rPr lang="en-US" sz="1900" dirty="0" err="1" smtClean="0"/>
              <a:t>hình</a:t>
            </a:r>
            <a:r>
              <a:rPr lang="en-US" sz="1900" dirty="0" smtClean="0"/>
              <a:t>, </a:t>
            </a:r>
            <a:r>
              <a:rPr lang="en-US" sz="1900" dirty="0" err="1" smtClean="0"/>
              <a:t>gấp</a:t>
            </a:r>
            <a:r>
              <a:rPr lang="en-US" sz="1900" dirty="0" smtClean="0"/>
              <a:t> </a:t>
            </a:r>
            <a:r>
              <a:rPr lang="en-US" sz="1900" dirty="0" err="1" smtClean="0"/>
              <a:t>tạo</a:t>
            </a:r>
            <a:r>
              <a:rPr lang="en-US" sz="1900" dirty="0" smtClean="0"/>
              <a:t> </a:t>
            </a:r>
            <a:r>
              <a:rPr lang="en-US" sz="1900" dirty="0" err="1" smtClean="0"/>
              <a:t>các</a:t>
            </a:r>
            <a:r>
              <a:rPr lang="en-US" sz="1900" dirty="0" smtClean="0"/>
              <a:t> </a:t>
            </a:r>
            <a:r>
              <a:rPr lang="en-US" sz="1900" dirty="0" err="1" smtClean="0"/>
              <a:t>đường</a:t>
            </a:r>
            <a:r>
              <a:rPr lang="en-US" sz="1900" dirty="0" smtClean="0"/>
              <a:t> </a:t>
            </a:r>
            <a:r>
              <a:rPr lang="en-US" sz="1900" dirty="0" err="1" smtClean="0"/>
              <a:t>thẳng</a:t>
            </a:r>
            <a:r>
              <a:rPr lang="en-US" sz="1900" dirty="0" smtClean="0"/>
              <a:t> </a:t>
            </a:r>
            <a:r>
              <a:rPr lang="en-US" sz="1900" dirty="0" err="1" smtClean="0"/>
              <a:t>vuông</a:t>
            </a:r>
            <a:r>
              <a:rPr lang="en-US" sz="1900" dirty="0" smtClean="0"/>
              <a:t> </a:t>
            </a:r>
            <a:r>
              <a:rPr lang="en-US" sz="1900" dirty="0" err="1" smtClean="0"/>
              <a:t>góc</a:t>
            </a:r>
            <a:r>
              <a:rPr lang="en-US" sz="1900" dirty="0" smtClean="0"/>
              <a:t> </a:t>
            </a:r>
            <a:r>
              <a:rPr lang="en-US" sz="1900" dirty="0" err="1" smtClean="0"/>
              <a:t>và</a:t>
            </a:r>
            <a:r>
              <a:rPr lang="en-US" sz="1900" dirty="0" smtClean="0"/>
              <a:t> song </a:t>
            </a:r>
            <a:r>
              <a:rPr lang="en-US" sz="1900" dirty="0" err="1" smtClean="0"/>
              <a:t>song</a:t>
            </a:r>
            <a:r>
              <a:rPr lang="en-US" sz="19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42728"/>
            <a:ext cx="5620534" cy="1057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4038600"/>
            <a:ext cx="5257800" cy="13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37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Hình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bình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hành</a:t>
            </a:r>
            <a:r>
              <a:rPr lang="en-US" sz="3300" b="1" dirty="0" smtClean="0">
                <a:solidFill>
                  <a:srgbClr val="FF0000"/>
                </a:solidFill>
              </a:rPr>
              <a:t>,  </a:t>
            </a:r>
            <a:r>
              <a:rPr lang="en-US" sz="3300" b="1" dirty="0" err="1">
                <a:solidFill>
                  <a:srgbClr val="FF0000"/>
                </a:solidFill>
              </a:rPr>
              <a:t>Hình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thoi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i="1" dirty="0" err="1" smtClean="0"/>
              <a:t>Phương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pháp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dạy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học</a:t>
            </a:r>
            <a:r>
              <a:rPr lang="en-US" sz="2000" i="1" dirty="0" smtClean="0"/>
              <a:t>:</a:t>
            </a:r>
          </a:p>
          <a:p>
            <a:pPr marL="0" indent="0">
              <a:buNone/>
            </a:pPr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: </a:t>
            </a:r>
            <a:r>
              <a:rPr lang="en-US" sz="2000" dirty="0" err="1" smtClean="0"/>
              <a:t>Dạy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hành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en-US" sz="2000" dirty="0" smtClean="0"/>
              <a:t>      GV </a:t>
            </a:r>
            <a:r>
              <a:rPr lang="en-US" sz="2000" dirty="0" err="1" smtClean="0"/>
              <a:t>cho</a:t>
            </a:r>
            <a:r>
              <a:rPr lang="en-US" sz="2000" dirty="0" smtClean="0"/>
              <a:t> HS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tiễn</a:t>
            </a:r>
            <a:r>
              <a:rPr lang="en-US" sz="2000" dirty="0" smtClean="0"/>
              <a:t> (</a:t>
            </a:r>
            <a:r>
              <a:rPr lang="en-US" sz="2000" dirty="0" err="1" smtClean="0"/>
              <a:t>như</a:t>
            </a:r>
            <a:r>
              <a:rPr lang="en-US" sz="2000" dirty="0" smtClean="0"/>
              <a:t> SGK).</a:t>
            </a:r>
          </a:p>
          <a:p>
            <a:pPr>
              <a:buFontTx/>
              <a:buChar char="-"/>
            </a:pPr>
            <a:r>
              <a:rPr lang="en-US" sz="2000" dirty="0" smtClean="0"/>
              <a:t>HS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trực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, 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smtClean="0"/>
              <a:t>. 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 smtClean="0"/>
              <a:t>Luyện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, 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,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1" y="2196814"/>
            <a:ext cx="7611537" cy="1371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72" y="3653272"/>
            <a:ext cx="7725853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58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IV. DẠY HỌC THỐNG </a:t>
            </a:r>
            <a:r>
              <a:rPr lang="en-US" b="1" dirty="0" smtClean="0">
                <a:solidFill>
                  <a:srgbClr val="FF0000"/>
                </a:solidFill>
              </a:rPr>
              <a:t>KÊ, XÁC SUẤT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kê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03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EF97E-5A4B-40B9-9B10-DEEB9476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Dãy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kê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- GV </a:t>
            </a: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thiệu</a:t>
            </a:r>
            <a:r>
              <a:rPr lang="en-US" sz="2800" dirty="0" smtClean="0"/>
              <a:t> </a:t>
            </a:r>
            <a:r>
              <a:rPr lang="en-US" sz="2800" dirty="0" err="1" smtClean="0"/>
              <a:t>dãy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GV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,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thác</a:t>
            </a:r>
            <a:r>
              <a:rPr lang="en-US" sz="2800" dirty="0" smtClean="0"/>
              <a:t> </a:t>
            </a:r>
            <a:r>
              <a:rPr lang="en-US" sz="2800" dirty="0" err="1" smtClean="0"/>
              <a:t>dãy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37" y="1600200"/>
            <a:ext cx="6977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cột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err="1" smtClean="0"/>
              <a:t>Phương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pháp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học</a:t>
            </a:r>
            <a:r>
              <a:rPr lang="en-US" sz="2400" dirty="0" smtClean="0"/>
              <a:t>:</a:t>
            </a:r>
          </a:p>
          <a:p>
            <a:pPr>
              <a:buFontTx/>
              <a:buChar char="-"/>
            </a:pPr>
            <a:r>
              <a:rPr lang="en-US" sz="2400" dirty="0" smtClean="0"/>
              <a:t>GV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R</a:t>
            </a:r>
            <a:r>
              <a:rPr lang="en-US" sz="2400" dirty="0" err="1" smtClean="0"/>
              <a:t>èn</a:t>
            </a:r>
            <a:r>
              <a:rPr lang="en-US" sz="2400" dirty="0" smtClean="0"/>
              <a:t> </a:t>
            </a:r>
            <a:r>
              <a:rPr lang="en-US" sz="2400" dirty="0" err="1" smtClean="0"/>
              <a:t>luyện</a:t>
            </a:r>
            <a:r>
              <a:rPr lang="en-US" sz="2400" dirty="0" smtClean="0"/>
              <a:t> </a:t>
            </a:r>
            <a:r>
              <a:rPr lang="en-US" sz="2400" dirty="0" err="1" smtClean="0"/>
              <a:t>kĩ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,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Cho HS </a:t>
            </a:r>
            <a:r>
              <a:rPr lang="en-US" sz="2400" dirty="0" err="1"/>
              <a:t>đ</a:t>
            </a:r>
            <a:r>
              <a:rPr lang="en-US" sz="2400" dirty="0" err="1" smtClean="0"/>
              <a:t>iền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thiện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81400"/>
            <a:ext cx="2905530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2A74C-814F-4E7C-BD7A-6E9D7F28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X</a:t>
            </a:r>
            <a:r>
              <a:rPr lang="en-US" sz="2800" b="1" dirty="0" err="1" smtClean="0">
                <a:solidFill>
                  <a:srgbClr val="C00000"/>
                </a:solidFill>
              </a:rPr>
              <a:t>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suất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0"/>
            <a:ext cx="5896467" cy="58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437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359 607 128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981200"/>
            <a:ext cx="4576859" cy="252496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01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4627" y="1279010"/>
            <a:ext cx="6512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endParaRPr lang="en-US" alt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9010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/>
              <a:t>So </a:t>
            </a:r>
            <a:r>
              <a:rPr lang="en-US" sz="3300" b="1" dirty="0" err="1"/>
              <a:t>sánh</a:t>
            </a:r>
            <a:r>
              <a:rPr lang="en-US" sz="3300" b="1" dirty="0"/>
              <a:t> </a:t>
            </a:r>
            <a:r>
              <a:rPr lang="en-US" sz="3300" b="1" dirty="0" err="1"/>
              <a:t>số</a:t>
            </a:r>
            <a:r>
              <a:rPr lang="en-US" sz="3300" b="1" dirty="0"/>
              <a:t> </a:t>
            </a:r>
            <a:r>
              <a:rPr lang="en-US" sz="3300" b="1" dirty="0" err="1"/>
              <a:t>có</a:t>
            </a:r>
            <a:r>
              <a:rPr lang="en-US" sz="3300" b="1" dirty="0"/>
              <a:t> </a:t>
            </a:r>
            <a:r>
              <a:rPr lang="en-US" sz="3300" b="1" dirty="0" err="1"/>
              <a:t>nhiều</a:t>
            </a:r>
            <a:r>
              <a:rPr lang="en-US" sz="3300" b="1" dirty="0"/>
              <a:t> </a:t>
            </a:r>
            <a:r>
              <a:rPr lang="en-US" sz="3300" b="1" dirty="0" err="1"/>
              <a:t>chữ</a:t>
            </a:r>
            <a:r>
              <a:rPr lang="en-US" sz="3300" b="1" dirty="0"/>
              <a:t> </a:t>
            </a:r>
            <a:r>
              <a:rPr lang="en-US" sz="3300" b="1" dirty="0" err="1"/>
              <a:t>số</a:t>
            </a:r>
            <a:r>
              <a:rPr lang="en-US" sz="3300" b="1" dirty="0"/>
              <a:t>; 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err="1" smtClean="0"/>
              <a:t>Làm</a:t>
            </a:r>
            <a:r>
              <a:rPr lang="en-US" sz="3300" b="1" dirty="0" smtClean="0"/>
              <a:t> </a:t>
            </a:r>
            <a:r>
              <a:rPr lang="en-US" sz="3300" b="1" dirty="0" err="1"/>
              <a:t>tròn</a:t>
            </a:r>
            <a:r>
              <a:rPr lang="en-US" sz="3300" b="1" dirty="0"/>
              <a:t> </a:t>
            </a:r>
            <a:r>
              <a:rPr lang="en-US" sz="3300" b="1" dirty="0" err="1"/>
              <a:t>số</a:t>
            </a:r>
            <a:r>
              <a:rPr lang="en-US" sz="3300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100 </a:t>
            </a:r>
            <a:r>
              <a:rPr lang="en-US" dirty="0" smtClean="0"/>
              <a:t>000,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: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4 </a:t>
            </a:r>
            <a:r>
              <a:rPr lang="en-US" dirty="0" err="1" smtClean="0"/>
              <a:t>số</a:t>
            </a:r>
            <a:r>
              <a:rPr lang="en-US" dirty="0" smtClean="0"/>
              <a:t>,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(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) </a:t>
            </a:r>
            <a:r>
              <a:rPr lang="en-US" dirty="0" smtClean="0"/>
              <a:t>HS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3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pháp</a:t>
            </a:r>
            <a:r>
              <a:rPr lang="en-US" i="1" dirty="0" smtClean="0"/>
              <a:t> </a:t>
            </a:r>
            <a:r>
              <a:rPr lang="en-US" i="1" dirty="0" err="1" smtClean="0"/>
              <a:t>dạy</a:t>
            </a:r>
            <a:r>
              <a:rPr lang="en-US" i="1" dirty="0" smtClean="0"/>
              <a:t> </a:t>
            </a:r>
            <a:r>
              <a:rPr lang="en-US" i="1" dirty="0" err="1" smtClean="0"/>
              <a:t>học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Do HS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iết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,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,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 smtClean="0"/>
              <a:t>nghìn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HS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chục</a:t>
            </a:r>
            <a:r>
              <a:rPr lang="en-US" dirty="0" smtClean="0"/>
              <a:t> </a:t>
            </a:r>
            <a:r>
              <a:rPr lang="en-US" dirty="0" err="1" smtClean="0"/>
              <a:t>nghìn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nghìn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6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Phép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cộng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phép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trừ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chữ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Phương</a:t>
            </a:r>
            <a:r>
              <a:rPr lang="en-US" i="1" dirty="0" smtClean="0"/>
              <a:t> </a:t>
            </a:r>
            <a:r>
              <a:rPr lang="en-US" i="1" dirty="0" err="1" smtClean="0"/>
              <a:t>pháp</a:t>
            </a:r>
            <a:r>
              <a:rPr lang="en-US" i="1" dirty="0" smtClean="0"/>
              <a:t> </a:t>
            </a:r>
            <a:r>
              <a:rPr lang="en-US" i="1" dirty="0" err="1" smtClean="0"/>
              <a:t>dạy</a:t>
            </a:r>
            <a:r>
              <a:rPr lang="en-US" i="1" dirty="0" smtClean="0"/>
              <a:t> </a:t>
            </a:r>
            <a:r>
              <a:rPr lang="en-US" i="1" dirty="0" err="1" smtClean="0"/>
              <a:t>học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,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3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Gợi</a:t>
            </a:r>
            <a:r>
              <a:rPr lang="en-US" dirty="0" smtClean="0"/>
              <a:t> ý HS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700" dirty="0" smtClean="0"/>
              <a:t>32 x 84 = 32 x 80 + 32 x 4 = 2 560 + 128 = 2 688</a:t>
            </a:r>
          </a:p>
          <a:p>
            <a:pPr marL="0" indent="0">
              <a:buNone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Nhân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</a:rPr>
              <a:t> 2 </a:t>
            </a:r>
            <a:r>
              <a:rPr lang="en-US" sz="3000" b="1" dirty="0" err="1" smtClean="0">
                <a:solidFill>
                  <a:srgbClr val="FF0000"/>
                </a:solidFill>
              </a:rPr>
              <a:t>chữ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số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9997"/>
            <a:ext cx="1171739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</a:rPr>
              <a:t>Chia </a:t>
            </a:r>
            <a:r>
              <a:rPr lang="en-US" sz="3300" b="1" dirty="0" err="1" smtClean="0">
                <a:solidFill>
                  <a:srgbClr val="FF0000"/>
                </a:solidFill>
              </a:rPr>
              <a:t>cho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số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có</a:t>
            </a:r>
            <a:r>
              <a:rPr lang="en-US" sz="3300" b="1" dirty="0" smtClean="0">
                <a:solidFill>
                  <a:srgbClr val="FF0000"/>
                </a:solidFill>
              </a:rPr>
              <a:t> 1 </a:t>
            </a:r>
            <a:r>
              <a:rPr lang="en-US" sz="3300" b="1" dirty="0" err="1" smtClean="0">
                <a:solidFill>
                  <a:srgbClr val="FF0000"/>
                </a:solidFill>
              </a:rPr>
              <a:t>chữ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số</a:t>
            </a:r>
            <a:r>
              <a:rPr lang="en-US" sz="3300" b="1" dirty="0" smtClean="0">
                <a:solidFill>
                  <a:srgbClr val="FF0000"/>
                </a:solidFill>
              </a:rPr>
              <a:t>, 2 </a:t>
            </a:r>
            <a:r>
              <a:rPr lang="en-US" sz="3300" b="1" dirty="0" err="1" smtClean="0">
                <a:solidFill>
                  <a:srgbClr val="FF0000"/>
                </a:solidFill>
              </a:rPr>
              <a:t>chữ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số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luôn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HS.  GV </a:t>
            </a:r>
            <a:r>
              <a:rPr lang="en-US" sz="2000" b="1" dirty="0" err="1" smtClean="0"/>
              <a:t>cần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rèn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từng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phần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giúp</a:t>
            </a:r>
            <a:r>
              <a:rPr lang="en-US" sz="2000" b="1" dirty="0" smtClean="0"/>
              <a:t> HS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dễ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dàng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hơn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Kĩ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thuật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thương</a:t>
            </a:r>
            <a:r>
              <a:rPr lang="en-US" sz="2000" b="1" dirty="0" smtClean="0"/>
              <a:t> –  </a:t>
            </a:r>
            <a:r>
              <a:rPr lang="en-US" sz="2000" b="1" dirty="0" err="1" smtClean="0"/>
              <a:t>nhấm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từng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ở </a:t>
            </a:r>
            <a:r>
              <a:rPr lang="en-US" sz="2000" b="1" dirty="0" err="1" smtClean="0"/>
              <a:t>thương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Giai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đoạn</a:t>
            </a:r>
            <a:r>
              <a:rPr lang="en-US" sz="2000" b="1" dirty="0" smtClean="0"/>
              <a:t> 1. </a:t>
            </a:r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thuộc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phép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chia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dirty="0" smtClean="0"/>
              <a:t>.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dư</a:t>
            </a:r>
            <a:r>
              <a:rPr lang="en-US" sz="2000" dirty="0" smtClean="0"/>
              <a:t> .</a:t>
            </a:r>
          </a:p>
          <a:p>
            <a:pPr marL="0" indent="0">
              <a:buNone/>
            </a:pPr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  46: 7   	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6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3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89: 9          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smtClean="0"/>
              <a:t>9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smtClean="0"/>
              <a:t>8</a:t>
            </a:r>
          </a:p>
          <a:p>
            <a:pPr marL="0" indent="0">
              <a:buNone/>
            </a:pPr>
            <a:r>
              <a:rPr lang="en-US" sz="2000" dirty="0" smtClean="0"/>
              <a:t>           26 : 5        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smtClean="0"/>
              <a:t>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smtClean="0"/>
              <a:t>1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Giai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đoạn</a:t>
            </a:r>
            <a:r>
              <a:rPr lang="en-US" sz="2000" b="1" dirty="0" smtClean="0"/>
              <a:t> 2. </a:t>
            </a:r>
            <a:r>
              <a:rPr lang="en-US" sz="2000" dirty="0" err="1" smtClean="0"/>
              <a:t>Luyện</a:t>
            </a:r>
            <a:r>
              <a:rPr lang="en-US" sz="2000" dirty="0" smtClean="0"/>
              <a:t> chia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Ví</a:t>
            </a:r>
            <a:r>
              <a:rPr lang="en-US" sz="2000" dirty="0" smtClean="0"/>
              <a:t> </a:t>
            </a:r>
            <a:r>
              <a:rPr lang="en-US" sz="2000" dirty="0" err="1" smtClean="0"/>
              <a:t>dụ</a:t>
            </a:r>
            <a:r>
              <a:rPr lang="en-US" sz="2000" dirty="0" smtClean="0"/>
              <a:t> 346 : 7   			- 2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chia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7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- </a:t>
            </a:r>
            <a:r>
              <a:rPr lang="en-US" sz="2000" dirty="0" err="1" smtClean="0"/>
              <a:t>lấy</a:t>
            </a:r>
            <a:r>
              <a:rPr lang="en-US" sz="2000" dirty="0" smtClean="0"/>
              <a:t> 24, (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) 24 chia 7 				</a:t>
            </a:r>
            <a:r>
              <a:rPr lang="en-US" sz="2000" dirty="0" err="1" smtClean="0"/>
              <a:t>đượ</a:t>
            </a:r>
            <a:r>
              <a:rPr lang="en-US" sz="2000" dirty="0" smtClean="0"/>
              <a:t>	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 3  3,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3 , 3 </a:t>
            </a:r>
            <a:r>
              <a:rPr lang="en-US" sz="2000" dirty="0" err="1" smtClean="0"/>
              <a:t>nhân</a:t>
            </a:r>
            <a:r>
              <a:rPr lang="en-US" sz="2000" dirty="0" smtClean="0"/>
              <a:t> 7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21, 24 </a:t>
            </a:r>
            <a:r>
              <a:rPr lang="en-US" sz="2000" dirty="0" err="1" smtClean="0"/>
              <a:t>trừ</a:t>
            </a:r>
            <a:r>
              <a:rPr lang="en-US" sz="2000" dirty="0" smtClean="0"/>
              <a:t> 				21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3, </a:t>
            </a:r>
            <a:r>
              <a:rPr lang="en-US" sz="2000" dirty="0" err="1" smtClean="0"/>
              <a:t>hạ</a:t>
            </a:r>
            <a:r>
              <a:rPr lang="en-US" sz="2000" dirty="0" smtClean="0"/>
              <a:t> 6,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36, 36 chia 7 (</a:t>
            </a:r>
            <a:r>
              <a:rPr lang="en-US" sz="2000" dirty="0" err="1" smtClean="0"/>
              <a:t>ước</a:t>
            </a:r>
            <a:r>
              <a:rPr lang="en-US" sz="2000" dirty="0" smtClean="0"/>
              <a:t> 					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5,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5. 5 </a:t>
            </a:r>
            <a:r>
              <a:rPr lang="en-US" sz="2000" dirty="0" err="1" smtClean="0"/>
              <a:t>nhân</a:t>
            </a:r>
            <a:r>
              <a:rPr lang="en-US" sz="2000" dirty="0" smtClean="0"/>
              <a:t> 7 					</a:t>
            </a:r>
            <a:r>
              <a:rPr lang="en-US" sz="2000" dirty="0" err="1" smtClean="0"/>
              <a:t>bằng</a:t>
            </a:r>
            <a:r>
              <a:rPr lang="en-US" sz="2000" dirty="0" smtClean="0"/>
              <a:t> 35, 36 </a:t>
            </a:r>
            <a:r>
              <a:rPr lang="en-US" sz="2000" dirty="0" err="1" smtClean="0"/>
              <a:t>trừ</a:t>
            </a:r>
            <a:r>
              <a:rPr lang="en-US" sz="2000" dirty="0" smtClean="0"/>
              <a:t> 35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1.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    		</a:t>
            </a:r>
            <a:r>
              <a:rPr lang="en-US" sz="2000" dirty="0" err="1" smtClean="0"/>
              <a:t>Vậy</a:t>
            </a:r>
            <a:r>
              <a:rPr lang="en-US" sz="2000" dirty="0" smtClean="0"/>
              <a:t> 246 : 7 = 35 (</a:t>
            </a:r>
            <a:r>
              <a:rPr lang="en-US" sz="2000" dirty="0" err="1" smtClean="0"/>
              <a:t>dư</a:t>
            </a:r>
            <a:r>
              <a:rPr lang="en-US" sz="2000" dirty="0" smtClean="0"/>
              <a:t> 1).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81272"/>
            <a:ext cx="1219200" cy="82096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914900" y="2857500"/>
            <a:ext cx="3810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9501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GIỚI THIỆU SGK TOÁN 3. với địa phương. Oanh BS hình 8.2.2022</Template>
  <TotalTime>3639</TotalTime>
  <Words>1787</Words>
  <Application>Microsoft Office PowerPoint</Application>
  <PresentationFormat>On-screen Show (4:3)</PresentationFormat>
  <Paragraphs>178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Office Theme</vt:lpstr>
      <vt:lpstr> HƯỚNG DẪN DẠY HỌC CÁC MẠCH NỘI DUNG THEO SGK TOÁN 4 - BÌNH MINH </vt:lpstr>
      <vt:lpstr>NỘI DUNG</vt:lpstr>
      <vt:lpstr>I. DẠY HỌC SỐ VÀ PHÉP TÍNH Ở LỚP 4</vt:lpstr>
      <vt:lpstr> Đọc số 359 607 128</vt:lpstr>
      <vt:lpstr>So sánh số có nhiều chữ số;  Làm tròn số. </vt:lpstr>
      <vt:lpstr>Làm tròn số</vt:lpstr>
      <vt:lpstr>Phép cộng, phép trừ các số có nhiều chữ số  </vt:lpstr>
      <vt:lpstr>Nhân với số có 2 chữ số</vt:lpstr>
      <vt:lpstr>Chia cho số có 1 chữ số, 2 chữ số</vt:lpstr>
      <vt:lpstr>  Kĩ thuật chia cho số có hai chữ số </vt:lpstr>
      <vt:lpstr> Ước lượng kết quả của phép tính</vt:lpstr>
      <vt:lpstr>Biểu thức chứa chữ (1, 2, 3 chữ). </vt:lpstr>
      <vt:lpstr>PHÂN SỐ</vt:lpstr>
      <vt:lpstr>PowerPoint Presentation</vt:lpstr>
      <vt:lpstr>PowerPoint Presentation</vt:lpstr>
      <vt:lpstr>PowerPoint Presentation</vt:lpstr>
      <vt:lpstr>PowerPoint Presentation</vt:lpstr>
      <vt:lpstr>Quy đồng mẫu số hai phân số </vt:lpstr>
      <vt:lpstr>So sánh hai phân số</vt:lpstr>
      <vt:lpstr>5. Hình thành quy tắc nhân hai phân số</vt:lpstr>
      <vt:lpstr>Phép chia phân số</vt:lpstr>
      <vt:lpstr>Các bài toán</vt:lpstr>
      <vt:lpstr>    Tìm số trung bình cộng Phương pháp dạy học: Dùng hình ảnh trực quan, sơ đồ đoạn thẳng. Giúp HS có biểu tượng về số trung bình cộng và nêu được quy tắc. </vt:lpstr>
      <vt:lpstr>   Bài toán rút về đơn vị </vt:lpstr>
      <vt:lpstr>Tìm phân số của một số cho trước</vt:lpstr>
      <vt:lpstr>II. DẠY HỌC ĐO LƯỜNG</vt:lpstr>
      <vt:lpstr>Khối lượng Yến, tạ, tấn </vt:lpstr>
      <vt:lpstr>Diện tích Đề - xi – mét vuông, mét vuông, mi-li-mét vuông </vt:lpstr>
      <vt:lpstr>Thời gian Giây, thế kỉ </vt:lpstr>
      <vt:lpstr>Đo góc</vt:lpstr>
      <vt:lpstr>III. DẠY HỌC HÌNH HỌC</vt:lpstr>
      <vt:lpstr>Đường thẳng vuông goc  Đường thẳng song song </vt:lpstr>
      <vt:lpstr>Vẽ hai đường thẳng vuông góc và hai đường thẳng song song</vt:lpstr>
      <vt:lpstr> Hình bình hành,  Hình thoi </vt:lpstr>
      <vt:lpstr>IV. DẠY HỌC THỐNG KÊ, XÁC SUẤT</vt:lpstr>
      <vt:lpstr>                                       Dãy số liệu thống kê Phương pháp dạy học: - GV giới thiệu dãy số liệu - GV hướng dẫn đọc, khai thác dãy số liệu </vt:lpstr>
      <vt:lpstr> Biểu đồ cột</vt:lpstr>
      <vt:lpstr>Xác suất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BẢN MẪU  SGK TOÁN 3 - BÌNH MINH</dc:title>
  <dc:creator>Admin</dc:creator>
  <cp:lastModifiedBy>daothailai</cp:lastModifiedBy>
  <cp:revision>143</cp:revision>
  <cp:lastPrinted>2021-09-14T11:01:44Z</cp:lastPrinted>
  <dcterms:created xsi:type="dcterms:W3CDTF">2022-02-10T02:12:38Z</dcterms:created>
  <dcterms:modified xsi:type="dcterms:W3CDTF">2023-04-17T07:05:13Z</dcterms:modified>
</cp:coreProperties>
</file>