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2"/>
    <p:sldMasterId id="2147483654" r:id="rId3"/>
  </p:sldMasterIdLst>
  <p:notesMasterIdLst>
    <p:notesMasterId r:id="rId21"/>
  </p:notesMasterIdLst>
  <p:sldIdLst>
    <p:sldId id="468" r:id="rId4"/>
    <p:sldId id="467" r:id="rId5"/>
    <p:sldId id="455" r:id="rId6"/>
    <p:sldId id="456" r:id="rId7"/>
    <p:sldId id="459" r:id="rId8"/>
    <p:sldId id="442" r:id="rId9"/>
    <p:sldId id="458" r:id="rId10"/>
    <p:sldId id="457" r:id="rId11"/>
    <p:sldId id="460" r:id="rId12"/>
    <p:sldId id="446" r:id="rId13"/>
    <p:sldId id="461" r:id="rId14"/>
    <p:sldId id="463" r:id="rId15"/>
    <p:sldId id="462" r:id="rId16"/>
    <p:sldId id="443" r:id="rId17"/>
    <p:sldId id="465" r:id="rId18"/>
    <p:sldId id="466" r:id="rId19"/>
    <p:sldId id="451" r:id="rId20"/>
  </p:sldIdLst>
  <p:sldSz cx="13439775" cy="7559675"/>
  <p:notesSz cx="6858000" cy="9144000"/>
  <p:custDataLst>
    <p:tags r:id="rId22"/>
  </p:custDataLst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E58CA0"/>
    <a:srgbClr val="7DAA29"/>
    <a:srgbClr val="EC6665"/>
    <a:srgbClr val="029844"/>
    <a:srgbClr val="68A82F"/>
    <a:srgbClr val="59BB8E"/>
    <a:srgbClr val="78C4CB"/>
    <a:srgbClr val="B5BA5F"/>
    <a:srgbClr val="71C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57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A5268-FB0C-450E-96E9-03F931237804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6156D-592E-4B4D-8772-D689FB057A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1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203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272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288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57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5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3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226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43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268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795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551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631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0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5"/>
            </a:lvl1pPr>
            <a:lvl2pPr>
              <a:defRPr sz="3085"/>
            </a:lvl2pPr>
            <a:lvl3pPr>
              <a:defRPr sz="2645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5"/>
            </a:lvl1pPr>
            <a:lvl2pPr marL="504190" indent="0">
              <a:buNone/>
              <a:defRPr sz="3085"/>
            </a:lvl2pPr>
            <a:lvl3pPr marL="1007745" indent="0">
              <a:buNone/>
              <a:defRPr sz="2645"/>
            </a:lvl3pPr>
            <a:lvl4pPr marL="1511935" indent="0">
              <a:buNone/>
              <a:defRPr sz="2205"/>
            </a:lvl4pPr>
            <a:lvl5pPr marL="2016125" indent="0">
              <a:buNone/>
              <a:defRPr sz="2205"/>
            </a:lvl5pPr>
            <a:lvl6pPr marL="2519680" indent="0">
              <a:buNone/>
              <a:defRPr sz="2205"/>
            </a:lvl6pPr>
            <a:lvl7pPr marL="3023870" indent="0">
              <a:buNone/>
              <a:defRPr sz="2205"/>
            </a:lvl7pPr>
            <a:lvl8pPr marL="3528060" indent="0">
              <a:buNone/>
              <a:defRPr sz="2205"/>
            </a:lvl8pPr>
            <a:lvl9pPr marL="4031615" indent="0">
              <a:buNone/>
              <a:defRPr sz="220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50528" y="45474"/>
            <a:ext cx="13333949" cy="74604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3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25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8521" y="-4534208"/>
            <a:ext cx="8867906" cy="166145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50528" y="45474"/>
            <a:ext cx="13333949" cy="74604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3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25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8521" y="-4534208"/>
            <a:ext cx="8867906" cy="166145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2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5"/>
            </a:lvl1pPr>
            <a:lvl2pPr marL="504190" indent="0" algn="ctr">
              <a:buNone/>
              <a:defRPr sz="2205"/>
            </a:lvl2pPr>
            <a:lvl3pPr marL="1007745" indent="0" algn="ctr">
              <a:buNone/>
              <a:defRPr sz="1985"/>
            </a:lvl3pPr>
            <a:lvl4pPr marL="1511935" indent="0" algn="ctr">
              <a:buNone/>
              <a:defRPr sz="1765"/>
            </a:lvl4pPr>
            <a:lvl5pPr marL="2016125" indent="0" algn="ctr">
              <a:buNone/>
              <a:defRPr sz="1765"/>
            </a:lvl5pPr>
            <a:lvl6pPr marL="2519680" indent="0" algn="ctr">
              <a:buNone/>
              <a:defRPr sz="1765"/>
            </a:lvl6pPr>
            <a:lvl7pPr marL="3023870" indent="0" algn="ctr">
              <a:buNone/>
              <a:defRPr sz="1765"/>
            </a:lvl7pPr>
            <a:lvl8pPr marL="3528060" indent="0" algn="ctr">
              <a:buNone/>
              <a:defRPr sz="1765"/>
            </a:lvl8pPr>
            <a:lvl9pPr marL="4031615" indent="0" algn="ctr">
              <a:buNone/>
              <a:defRPr sz="176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1pPr>
            <a:lvl2pPr marL="50419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74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193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4pPr>
            <a:lvl5pPr marL="201612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5pPr>
            <a:lvl6pPr marL="251968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6pPr>
            <a:lvl7pPr marL="302387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7pPr>
            <a:lvl8pPr marL="352806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8pPr>
            <a:lvl9pPr marL="403161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 advTm="2000">
    <p:push dir="u"/>
  </p:transition>
  <p:txStyles>
    <p:titleStyle>
      <a:lvl1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534670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106870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60337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213804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200660" indent="-200660" algn="l" defTabSz="801370" rtl="0" fontAlgn="base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34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02030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40271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220472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605405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300609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40741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1pPr>
      <a:lvl2pPr marL="40068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2pPr>
      <a:lvl3pPr marL="80200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3pPr>
      <a:lvl4pPr marL="120269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5pPr>
      <a:lvl6pPr marL="200406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40538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80606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ransition spd="slow" advTm="2000">
    <p:push dir="u"/>
  </p:transition>
  <p:txStyles>
    <p:titleStyle>
      <a:lvl1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534670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106870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60337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213804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200660" indent="-200660" algn="l" defTabSz="801370" rtl="0" fontAlgn="base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34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02030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40271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220472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605405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300609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40741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1pPr>
      <a:lvl2pPr marL="40068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2pPr>
      <a:lvl3pPr marL="80200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3pPr>
      <a:lvl4pPr marL="120269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5pPr>
      <a:lvl6pPr marL="200406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40538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80606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ransition spd="slow" advTm="2000">
    <p:push dir="u"/>
  </p:transition>
  <p:txStyles>
    <p:titleStyle>
      <a:lvl1pPr algn="l" defTabSz="1007745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95" indent="-252095" algn="l" defTabSz="100774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84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3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177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596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7952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1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9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774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12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1968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387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06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161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" y="-1"/>
            <a:ext cx="13436062" cy="7559675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836910" y="1092276"/>
            <a:ext cx="9765957" cy="2417925"/>
          </a:xfrm>
          <a:prstGeom prst="rect">
            <a:avLst/>
          </a:prstGeom>
          <a:noFill/>
          <a:ln>
            <a:noFill/>
          </a:ln>
        </p:spPr>
        <p:txBody>
          <a:bodyPr wrap="square" lIns="100795" tIns="50397" rIns="100795" bIns="50397" rtlCol="0">
            <a:spAutoFit/>
          </a:bodyPr>
          <a:lstStyle/>
          <a:p>
            <a:pPr algn="ctr" defTabSz="1007892">
              <a:lnSpc>
                <a:spcPct val="110000"/>
              </a:lnSpc>
              <a:defRPr/>
            </a:pPr>
            <a:r>
              <a:rPr lang="en-US" altLang="zh-CN" sz="6614" kern="80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lang="en-US" altLang="zh-CN" sz="6614" kern="80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614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131</a:t>
            </a:r>
            <a:endParaRPr lang="en-US" altLang="zh-CN" sz="6614" kern="80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algn="ctr" defTabSz="1007892">
              <a:lnSpc>
                <a:spcPct val="110000"/>
              </a:lnSpc>
              <a:spcBef>
                <a:spcPts val="551"/>
              </a:spcBef>
              <a:defRPr/>
            </a:pPr>
            <a:r>
              <a:rPr lang="en-US" altLang="zh-CN" sz="6614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GIÂY, THẾ KỈ</a:t>
            </a:r>
            <a:endParaRPr lang="zh-CN" altLang="en-US" sz="6614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919313" y="4584388"/>
            <a:ext cx="8219294" cy="559791"/>
          </a:xfrm>
          <a:prstGeom prst="rect">
            <a:avLst/>
          </a:prstGeom>
        </p:spPr>
        <p:txBody>
          <a:bodyPr vert="horz" wrap="square" lIns="100796" tIns="50398" rIns="100796" bIns="50398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07943">
              <a:spcBef>
                <a:spcPts val="1102"/>
              </a:spcBef>
              <a:buNone/>
              <a:defRPr/>
            </a:pPr>
            <a:r>
              <a:rPr lang="en-US" sz="3307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3307" dirty="0" err="1">
                <a:solidFill>
                  <a:prstClr val="black"/>
                </a:solidFill>
                <a:latin typeface="Calibri" panose="020F0502020204030204"/>
              </a:rPr>
              <a:t>Sách</a:t>
            </a:r>
            <a:r>
              <a:rPr lang="en-US" sz="330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7" dirty="0" err="1">
                <a:solidFill>
                  <a:prstClr val="black"/>
                </a:solidFill>
                <a:latin typeface="Calibri" panose="020F0502020204030204"/>
              </a:rPr>
              <a:t>giáo</a:t>
            </a:r>
            <a:r>
              <a:rPr lang="en-US" sz="330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7" dirty="0" err="1">
                <a:solidFill>
                  <a:prstClr val="black"/>
                </a:solidFill>
                <a:latin typeface="Calibri" panose="020F0502020204030204"/>
              </a:rPr>
              <a:t>khoa</a:t>
            </a:r>
            <a:r>
              <a:rPr lang="en-US" sz="330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7" b="1" dirty="0" err="1">
                <a:solidFill>
                  <a:prstClr val="black"/>
                </a:solidFill>
                <a:latin typeface="Calibri" panose="020F0502020204030204"/>
              </a:rPr>
              <a:t>Toán</a:t>
            </a:r>
            <a:r>
              <a:rPr lang="en-US" sz="3307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7" b="1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lang="en-US" sz="330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7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en-US" sz="3307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7" b="1" dirty="0" err="1">
                <a:solidFill>
                  <a:prstClr val="black"/>
                </a:solidFill>
                <a:latin typeface="Calibri" panose="020F0502020204030204"/>
              </a:rPr>
              <a:t>Tập</a:t>
            </a:r>
            <a:r>
              <a:rPr lang="en-US" sz="3307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7" b="1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3307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7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US" sz="3307" dirty="0" err="1">
                <a:solidFill>
                  <a:prstClr val="black"/>
                </a:solidFill>
                <a:latin typeface="Calibri" panose="020F0502020204030204"/>
              </a:rPr>
              <a:t>Trang</a:t>
            </a:r>
            <a:r>
              <a:rPr lang="en-US" sz="330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7" dirty="0" smtClean="0">
                <a:solidFill>
                  <a:prstClr val="black"/>
                </a:solidFill>
                <a:latin typeface="Calibri" panose="020F0502020204030204"/>
              </a:rPr>
              <a:t>57)</a:t>
            </a:r>
            <a:endParaRPr lang="en-US" sz="330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7499599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435" y="3125476"/>
            <a:ext cx="4325121" cy="481280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55F31F4-EB61-4E66-9BE0-0E03516630A3}"/>
              </a:ext>
            </a:extLst>
          </p:cNvPr>
          <p:cNvSpPr txBox="1"/>
          <p:nvPr/>
        </p:nvSpPr>
        <p:spPr>
          <a:xfrm>
            <a:off x="751114" y="360495"/>
            <a:ext cx="10594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Bài</a:t>
            </a:r>
            <a:r>
              <a:rPr lang="en-US" sz="4800" b="1" dirty="0"/>
              <a:t> 1: </a:t>
            </a:r>
            <a:r>
              <a:rPr lang="en-US" sz="4800" b="1" dirty="0" err="1"/>
              <a:t>Số</a:t>
            </a:r>
            <a:r>
              <a:rPr lang="en-US" sz="4800" b="1" dirty="0"/>
              <a:t>?</a:t>
            </a:r>
            <a:endParaRPr lang="vi-VN" sz="4800" b="1" dirty="0"/>
          </a:p>
        </p:txBody>
      </p:sp>
      <p:sp>
        <p:nvSpPr>
          <p:cNvPr id="5" name="Đám mây 4">
            <a:extLst>
              <a:ext uri="{FF2B5EF4-FFF2-40B4-BE49-F238E27FC236}">
                <a16:creationId xmlns:a16="http://schemas.microsoft.com/office/drawing/2014/main" id="{DCCCD29E-F578-4C17-BE64-AE5E7929EFB0}"/>
              </a:ext>
            </a:extLst>
          </p:cNvPr>
          <p:cNvSpPr/>
          <p:nvPr/>
        </p:nvSpPr>
        <p:spPr>
          <a:xfrm>
            <a:off x="751114" y="1323762"/>
            <a:ext cx="5968773" cy="228701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1 </a:t>
            </a:r>
            <a:r>
              <a:rPr lang="en-US" sz="3600" b="1" dirty="0" err="1">
                <a:solidFill>
                  <a:schemeClr val="tx1"/>
                </a:solidFill>
              </a:rPr>
              <a:t>phút</a:t>
            </a:r>
            <a:r>
              <a:rPr lang="en-US" sz="3600" b="1" dirty="0">
                <a:solidFill>
                  <a:schemeClr val="tx1"/>
                </a:solidFill>
              </a:rPr>
              <a:t> =   60   </a:t>
            </a:r>
            <a:r>
              <a:rPr lang="en-US" sz="3600" b="1" dirty="0" err="1">
                <a:solidFill>
                  <a:schemeClr val="tx1"/>
                </a:solidFill>
              </a:rPr>
              <a:t>giây</a:t>
            </a:r>
            <a:endParaRPr lang="en-US" sz="36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1 </a:t>
            </a:r>
            <a:r>
              <a:rPr lang="en-US" sz="3600" b="1" dirty="0" err="1">
                <a:solidFill>
                  <a:schemeClr val="tx1"/>
                </a:solidFill>
              </a:rPr>
              <a:t>thế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kỉ</a:t>
            </a:r>
            <a:r>
              <a:rPr lang="en-US" sz="3600" b="1" dirty="0">
                <a:solidFill>
                  <a:schemeClr val="tx1"/>
                </a:solidFill>
              </a:rPr>
              <a:t> = 100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02C7C1E8-E3BF-45F7-A456-D9B5B590F946}"/>
              </a:ext>
            </a:extLst>
          </p:cNvPr>
          <p:cNvSpPr/>
          <p:nvPr/>
        </p:nvSpPr>
        <p:spPr>
          <a:xfrm>
            <a:off x="3468801" y="1780605"/>
            <a:ext cx="605488" cy="6324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?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85B91762-298A-4AFB-87EA-585A003981B1}"/>
              </a:ext>
            </a:extLst>
          </p:cNvPr>
          <p:cNvSpPr/>
          <p:nvPr/>
        </p:nvSpPr>
        <p:spPr>
          <a:xfrm>
            <a:off x="3432058" y="2610354"/>
            <a:ext cx="757977" cy="564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?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6" name="Đám mây 15">
            <a:extLst>
              <a:ext uri="{FF2B5EF4-FFF2-40B4-BE49-F238E27FC236}">
                <a16:creationId xmlns:a16="http://schemas.microsoft.com/office/drawing/2014/main" id="{4455D853-5909-416C-85A9-01631678FE05}"/>
              </a:ext>
            </a:extLst>
          </p:cNvPr>
          <p:cNvSpPr/>
          <p:nvPr/>
        </p:nvSpPr>
        <p:spPr>
          <a:xfrm>
            <a:off x="4190035" y="4383795"/>
            <a:ext cx="5633651" cy="2545683"/>
          </a:xfrm>
          <a:prstGeom prst="cloud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2 </a:t>
            </a:r>
            <a:r>
              <a:rPr lang="en-US" sz="3600" b="1" dirty="0" err="1">
                <a:solidFill>
                  <a:schemeClr val="tx1"/>
                </a:solidFill>
              </a:rPr>
              <a:t>phút</a:t>
            </a:r>
            <a:r>
              <a:rPr lang="en-US" sz="3600" b="1" dirty="0">
                <a:solidFill>
                  <a:schemeClr val="tx1"/>
                </a:solidFill>
              </a:rPr>
              <a:t> =  1     </a:t>
            </a:r>
            <a:r>
              <a:rPr lang="en-US" sz="3600" b="1" dirty="0" err="1">
                <a:solidFill>
                  <a:schemeClr val="tx1"/>
                </a:solidFill>
              </a:rPr>
              <a:t>giây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3 </a:t>
            </a:r>
            <a:r>
              <a:rPr lang="en-US" sz="3600" b="1" dirty="0" err="1">
                <a:solidFill>
                  <a:schemeClr val="tx1"/>
                </a:solidFill>
              </a:rPr>
              <a:t>thế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kỉ</a:t>
            </a:r>
            <a:r>
              <a:rPr lang="en-US" sz="3600" b="1" dirty="0">
                <a:solidFill>
                  <a:schemeClr val="tx1"/>
                </a:solidFill>
              </a:rPr>
              <a:t> =       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36EAABA-3AEB-4D64-B497-74DD988754D8}"/>
              </a:ext>
            </a:extLst>
          </p:cNvPr>
          <p:cNvSpPr/>
          <p:nvPr/>
        </p:nvSpPr>
        <p:spPr>
          <a:xfrm>
            <a:off x="6935777" y="5712690"/>
            <a:ext cx="633584" cy="6244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?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E650B43-B868-4E6C-B0CD-D85613E41139}"/>
              </a:ext>
            </a:extLst>
          </p:cNvPr>
          <p:cNvSpPr/>
          <p:nvPr/>
        </p:nvSpPr>
        <p:spPr>
          <a:xfrm>
            <a:off x="6885685" y="4939676"/>
            <a:ext cx="633584" cy="6244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?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9" name="Đám mây 18">
            <a:extLst>
              <a:ext uri="{FF2B5EF4-FFF2-40B4-BE49-F238E27FC236}">
                <a16:creationId xmlns:a16="http://schemas.microsoft.com/office/drawing/2014/main" id="{1E7724F1-A969-4E41-852B-27870AC09A8B}"/>
              </a:ext>
            </a:extLst>
          </p:cNvPr>
          <p:cNvSpPr/>
          <p:nvPr/>
        </p:nvSpPr>
        <p:spPr>
          <a:xfrm>
            <a:off x="6936259" y="862279"/>
            <a:ext cx="6503516" cy="238661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180 </a:t>
            </a:r>
            <a:r>
              <a:rPr lang="en-US" sz="3600" b="1" dirty="0" err="1">
                <a:solidFill>
                  <a:schemeClr val="tx1"/>
                </a:solidFill>
              </a:rPr>
              <a:t>giây</a:t>
            </a:r>
            <a:r>
              <a:rPr lang="en-US" sz="3600" b="1" dirty="0">
                <a:solidFill>
                  <a:schemeClr val="tx1"/>
                </a:solidFill>
              </a:rPr>
              <a:t> =    3  </a:t>
            </a:r>
            <a:r>
              <a:rPr lang="en-US" sz="3600" b="1" dirty="0" err="1">
                <a:solidFill>
                  <a:schemeClr val="tx1"/>
                </a:solidFill>
              </a:rPr>
              <a:t>phút</a:t>
            </a:r>
            <a:r>
              <a:rPr lang="en-US" sz="3600" b="1" dirty="0">
                <a:solidFill>
                  <a:schemeClr val="tx1"/>
                </a:solidFill>
              </a:rPr>
              <a:t> 300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=   3  </a:t>
            </a:r>
            <a:r>
              <a:rPr lang="en-US" sz="3600" b="1" dirty="0" err="1">
                <a:solidFill>
                  <a:schemeClr val="tx1"/>
                </a:solidFill>
              </a:rPr>
              <a:t>thế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kỉ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73C594CB-3AC6-4E8F-AAA2-10EF8A15FB82}"/>
              </a:ext>
            </a:extLst>
          </p:cNvPr>
          <p:cNvSpPr/>
          <p:nvPr/>
        </p:nvSpPr>
        <p:spPr>
          <a:xfrm>
            <a:off x="9936618" y="1402389"/>
            <a:ext cx="599331" cy="5817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?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19E08D7-D389-4E46-A92F-EADB4B139F7B}"/>
              </a:ext>
            </a:extLst>
          </p:cNvPr>
          <p:cNvSpPr/>
          <p:nvPr/>
        </p:nvSpPr>
        <p:spPr>
          <a:xfrm>
            <a:off x="9985911" y="2163972"/>
            <a:ext cx="550037" cy="5817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?</a:t>
            </a:r>
            <a:endParaRPr lang="vi-VN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435" y="3125476"/>
            <a:ext cx="4325121" cy="481280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55F31F4-EB61-4E66-9BE0-0E03516630A3}"/>
              </a:ext>
            </a:extLst>
          </p:cNvPr>
          <p:cNvSpPr txBox="1"/>
          <p:nvPr/>
        </p:nvSpPr>
        <p:spPr>
          <a:xfrm>
            <a:off x="1020113" y="303378"/>
            <a:ext cx="10594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Bài</a:t>
            </a:r>
            <a:r>
              <a:rPr lang="en-US" sz="4800" b="1" dirty="0"/>
              <a:t> 1: </a:t>
            </a:r>
            <a:r>
              <a:rPr lang="en-US" sz="4800" b="1" dirty="0" err="1"/>
              <a:t>Số</a:t>
            </a:r>
            <a:r>
              <a:rPr lang="en-US" sz="4800" b="1" dirty="0"/>
              <a:t>?</a:t>
            </a:r>
            <a:endParaRPr lang="vi-VN" sz="4800" b="1" dirty="0"/>
          </a:p>
        </p:txBody>
      </p:sp>
      <p:sp>
        <p:nvSpPr>
          <p:cNvPr id="5" name="Đám mây 4">
            <a:extLst>
              <a:ext uri="{FF2B5EF4-FFF2-40B4-BE49-F238E27FC236}">
                <a16:creationId xmlns:a16="http://schemas.microsoft.com/office/drawing/2014/main" id="{DCCCD29E-F578-4C17-BE64-AE5E7929EFB0}"/>
              </a:ext>
            </a:extLst>
          </p:cNvPr>
          <p:cNvSpPr/>
          <p:nvPr/>
        </p:nvSpPr>
        <p:spPr>
          <a:xfrm>
            <a:off x="447849" y="1531292"/>
            <a:ext cx="5869605" cy="2456074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1 </a:t>
            </a:r>
            <a:r>
              <a:rPr lang="en-US" sz="3600" b="1" dirty="0" err="1">
                <a:solidFill>
                  <a:schemeClr val="tx1"/>
                </a:solidFill>
              </a:rPr>
              <a:t>phút</a:t>
            </a:r>
            <a:r>
              <a:rPr lang="en-US" sz="3600" b="1" dirty="0">
                <a:solidFill>
                  <a:schemeClr val="tx1"/>
                </a:solidFill>
              </a:rPr>
              <a:t> =   </a:t>
            </a:r>
            <a:r>
              <a:rPr lang="en-US" sz="3600" b="1" dirty="0">
                <a:solidFill>
                  <a:srgbClr val="FF0000"/>
                </a:solidFill>
              </a:rPr>
              <a:t>60 </a:t>
            </a:r>
            <a:r>
              <a:rPr lang="en-US" sz="3600" b="1" dirty="0">
                <a:solidFill>
                  <a:schemeClr val="tx1"/>
                </a:solidFill>
              </a:rPr>
              <a:t>  </a:t>
            </a:r>
            <a:r>
              <a:rPr lang="en-US" sz="3600" b="1" dirty="0" err="1">
                <a:solidFill>
                  <a:schemeClr val="tx1"/>
                </a:solidFill>
              </a:rPr>
              <a:t>giây</a:t>
            </a:r>
            <a:endParaRPr lang="en-US" sz="36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1 </a:t>
            </a:r>
            <a:r>
              <a:rPr lang="en-US" sz="3600" b="1" dirty="0" err="1">
                <a:solidFill>
                  <a:schemeClr val="tx1"/>
                </a:solidFill>
              </a:rPr>
              <a:t>thế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kỉ</a:t>
            </a:r>
            <a:r>
              <a:rPr lang="en-US" sz="3600" b="1" dirty="0">
                <a:solidFill>
                  <a:schemeClr val="tx1"/>
                </a:solidFill>
              </a:rPr>
              <a:t> = </a:t>
            </a:r>
            <a:r>
              <a:rPr lang="en-US" sz="3600" b="1" dirty="0">
                <a:solidFill>
                  <a:srgbClr val="FF0000"/>
                </a:solidFill>
              </a:rPr>
              <a:t>100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16" name="Đám mây 15">
            <a:extLst>
              <a:ext uri="{FF2B5EF4-FFF2-40B4-BE49-F238E27FC236}">
                <a16:creationId xmlns:a16="http://schemas.microsoft.com/office/drawing/2014/main" id="{4455D853-5909-416C-85A9-01631678FE05}"/>
              </a:ext>
            </a:extLst>
          </p:cNvPr>
          <p:cNvSpPr/>
          <p:nvPr/>
        </p:nvSpPr>
        <p:spPr>
          <a:xfrm>
            <a:off x="3549616" y="4146998"/>
            <a:ext cx="5718747" cy="2769757"/>
          </a:xfrm>
          <a:prstGeom prst="cloud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2 </a:t>
            </a:r>
            <a:r>
              <a:rPr lang="en-US" sz="3600" b="1" dirty="0" err="1">
                <a:solidFill>
                  <a:schemeClr val="tx1"/>
                </a:solidFill>
              </a:rPr>
              <a:t>phút</a:t>
            </a:r>
            <a:r>
              <a:rPr lang="en-US" sz="3600" b="1" dirty="0">
                <a:solidFill>
                  <a:schemeClr val="tx1"/>
                </a:solidFill>
              </a:rPr>
              <a:t> =  </a:t>
            </a:r>
            <a:r>
              <a:rPr lang="en-US" sz="3600" b="1" dirty="0">
                <a:solidFill>
                  <a:srgbClr val="FF0000"/>
                </a:solidFill>
              </a:rPr>
              <a:t>120</a:t>
            </a:r>
            <a:r>
              <a:rPr lang="en-US" sz="3600" b="1" dirty="0">
                <a:solidFill>
                  <a:schemeClr val="tx1"/>
                </a:solidFill>
              </a:rPr>
              <a:t>  </a:t>
            </a:r>
            <a:r>
              <a:rPr lang="en-US" sz="3600" b="1" dirty="0" err="1">
                <a:solidFill>
                  <a:schemeClr val="tx1"/>
                </a:solidFill>
              </a:rPr>
              <a:t>giây</a:t>
            </a:r>
            <a:endParaRPr lang="en-US" sz="36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3 </a:t>
            </a:r>
            <a:r>
              <a:rPr lang="en-US" sz="3600" b="1" dirty="0" err="1">
                <a:solidFill>
                  <a:schemeClr val="tx1"/>
                </a:solidFill>
              </a:rPr>
              <a:t>thế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kỉ</a:t>
            </a:r>
            <a:r>
              <a:rPr lang="en-US" sz="3600" b="1" dirty="0">
                <a:solidFill>
                  <a:schemeClr val="tx1"/>
                </a:solidFill>
              </a:rPr>
              <a:t> = </a:t>
            </a:r>
            <a:r>
              <a:rPr lang="en-US" sz="3600" b="1" dirty="0">
                <a:solidFill>
                  <a:srgbClr val="FF0000"/>
                </a:solidFill>
              </a:rPr>
              <a:t>300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19" name="Đám mây 18">
            <a:extLst>
              <a:ext uri="{FF2B5EF4-FFF2-40B4-BE49-F238E27FC236}">
                <a16:creationId xmlns:a16="http://schemas.microsoft.com/office/drawing/2014/main" id="{1E7724F1-A969-4E41-852B-27870AC09A8B}"/>
              </a:ext>
            </a:extLst>
          </p:cNvPr>
          <p:cNvSpPr/>
          <p:nvPr/>
        </p:nvSpPr>
        <p:spPr>
          <a:xfrm>
            <a:off x="6719886" y="1160647"/>
            <a:ext cx="6394229" cy="276975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180 </a:t>
            </a:r>
            <a:r>
              <a:rPr lang="en-US" sz="3600" b="1" dirty="0" err="1">
                <a:solidFill>
                  <a:schemeClr val="tx1"/>
                </a:solidFill>
              </a:rPr>
              <a:t>giây</a:t>
            </a:r>
            <a:r>
              <a:rPr lang="en-US" sz="3600" b="1" dirty="0">
                <a:solidFill>
                  <a:schemeClr val="tx1"/>
                </a:solidFill>
              </a:rPr>
              <a:t> =   </a:t>
            </a:r>
            <a:r>
              <a:rPr lang="en-US" sz="3600" b="1" dirty="0">
                <a:solidFill>
                  <a:srgbClr val="FF0000"/>
                </a:solidFill>
              </a:rPr>
              <a:t>3  </a:t>
            </a:r>
            <a:r>
              <a:rPr lang="en-US" sz="3600" b="1" dirty="0" err="1">
                <a:solidFill>
                  <a:schemeClr val="tx1"/>
                </a:solidFill>
              </a:rPr>
              <a:t>phút</a:t>
            </a:r>
            <a:r>
              <a:rPr lang="en-US" sz="3600" b="1" dirty="0">
                <a:solidFill>
                  <a:schemeClr val="tx1"/>
                </a:solidFill>
              </a:rPr>
              <a:t> 300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=  </a:t>
            </a:r>
            <a:r>
              <a:rPr lang="en-US" sz="3600" b="1" dirty="0">
                <a:solidFill>
                  <a:srgbClr val="FF0000"/>
                </a:solidFill>
              </a:rPr>
              <a:t>3</a:t>
            </a:r>
            <a:r>
              <a:rPr lang="en-US" sz="3600" b="1" dirty="0">
                <a:solidFill>
                  <a:schemeClr val="tx1"/>
                </a:solidFill>
              </a:rPr>
              <a:t>  </a:t>
            </a:r>
            <a:r>
              <a:rPr lang="en-US" sz="3600" b="1" dirty="0" err="1">
                <a:solidFill>
                  <a:schemeClr val="tx1"/>
                </a:solidFill>
              </a:rPr>
              <a:t>thế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kỉ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endParaRPr lang="vi-VN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6509" y="-304483"/>
            <a:ext cx="609600" cy="609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414488" y="2231674"/>
            <a:ext cx="86487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V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02984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Ậ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N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 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EC6665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D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Ụ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E58CA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N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02984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G</a:t>
            </a:r>
            <a:endParaRPr lang="zh-CN" altLang="en-US" sz="13800" b="1" dirty="0">
              <a:ln w="28575">
                <a:solidFill>
                  <a:schemeClr val="bg1"/>
                </a:solidFill>
              </a:ln>
              <a:solidFill>
                <a:srgbClr val="E58CA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a typeface="汉仪跳跳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6405200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điều thú vị về cầu Long Biên - &quot;Chứng nhân lịch sử&quot; của Hà Nội">
            <a:extLst>
              <a:ext uri="{FF2B5EF4-FFF2-40B4-BE49-F238E27FC236}">
                <a16:creationId xmlns:a16="http://schemas.microsoft.com/office/drawing/2014/main" id="{6B68717C-03E8-4F78-B1EA-FC87BAEC0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715" y="0"/>
            <a:ext cx="5864060" cy="39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9D22F0D-59D8-4A14-92B4-A90B9086CB42}"/>
              </a:ext>
            </a:extLst>
          </p:cNvPr>
          <p:cNvSpPr txBox="1"/>
          <p:nvPr/>
        </p:nvSpPr>
        <p:spPr>
          <a:xfrm>
            <a:off x="304799" y="363517"/>
            <a:ext cx="73467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Bài</a:t>
            </a:r>
            <a:r>
              <a:rPr lang="en-US" sz="3600" b="1" dirty="0"/>
              <a:t> 2:</a:t>
            </a:r>
            <a:r>
              <a:rPr lang="vi-VN" sz="3600" b="1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Cầu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Long Biên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khởi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công xây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dựng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năm 1899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và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hoàn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thành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vào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năm 1902.</a:t>
            </a:r>
            <a:r>
              <a:rPr lang="vi-VN" sz="3600" dirty="0"/>
              <a:t/>
            </a:r>
            <a:br>
              <a:rPr lang="vi-VN" sz="3600" dirty="0"/>
            </a:br>
            <a:r>
              <a:rPr lang="vi-VN" sz="3600" b="0" i="0" dirty="0" err="1">
                <a:solidFill>
                  <a:srgbClr val="202124"/>
                </a:solidFill>
                <a:effectLst/>
              </a:rPr>
              <a:t>Hỏi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cầu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Long Biên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khởi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công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vào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thế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kỉ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nào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,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hoàn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thành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vào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thế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kỉ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nào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?</a:t>
            </a:r>
            <a:r>
              <a:rPr lang="en-US" sz="3600" dirty="0"/>
              <a:t> </a:t>
            </a:r>
            <a:endParaRPr lang="vi-VN" sz="36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B515E4C-3A6F-47C7-B9F3-AF9B69C7F099}"/>
              </a:ext>
            </a:extLst>
          </p:cNvPr>
          <p:cNvSpPr txBox="1"/>
          <p:nvPr/>
        </p:nvSpPr>
        <p:spPr>
          <a:xfrm>
            <a:off x="304800" y="913273"/>
            <a:ext cx="500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0" dirty="0">
                <a:solidFill>
                  <a:srgbClr val="FF0000"/>
                </a:solidFill>
                <a:effectLst/>
              </a:rPr>
              <a:t>xây </a:t>
            </a:r>
            <a:r>
              <a:rPr lang="vi-VN" sz="3600" i="0" dirty="0" err="1">
                <a:solidFill>
                  <a:srgbClr val="FF0000"/>
                </a:solidFill>
                <a:effectLst/>
              </a:rPr>
              <a:t>dựng</a:t>
            </a:r>
            <a:r>
              <a:rPr lang="vi-VN" sz="3600" i="0" dirty="0">
                <a:solidFill>
                  <a:srgbClr val="FF0000"/>
                </a:solidFill>
                <a:effectLst/>
              </a:rPr>
              <a:t> năm 1899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27AC3F7-573F-4EDE-B41B-EC1C6A7FEF49}"/>
              </a:ext>
            </a:extLst>
          </p:cNvPr>
          <p:cNvSpPr txBox="1"/>
          <p:nvPr/>
        </p:nvSpPr>
        <p:spPr>
          <a:xfrm>
            <a:off x="4635447" y="353007"/>
            <a:ext cx="231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0" dirty="0" err="1">
                <a:solidFill>
                  <a:srgbClr val="FF0000"/>
                </a:solidFill>
                <a:effectLst/>
              </a:rPr>
              <a:t>khởi</a:t>
            </a:r>
            <a:r>
              <a:rPr lang="vi-VN" sz="3600" b="0" i="0" dirty="0">
                <a:solidFill>
                  <a:srgbClr val="FF0000"/>
                </a:solidFill>
                <a:effectLst/>
              </a:rPr>
              <a:t> công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956D778-DBB2-424F-8417-77C977DBFFE6}"/>
              </a:ext>
            </a:extLst>
          </p:cNvPr>
          <p:cNvSpPr txBox="1"/>
          <p:nvPr/>
        </p:nvSpPr>
        <p:spPr>
          <a:xfrm>
            <a:off x="5106907" y="913273"/>
            <a:ext cx="2632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FF0000"/>
                </a:solidFill>
              </a:rPr>
              <a:t>h</a:t>
            </a:r>
            <a:r>
              <a:rPr lang="vi-VN" sz="3600" i="0" dirty="0" err="1">
                <a:solidFill>
                  <a:srgbClr val="FF0000"/>
                </a:solidFill>
                <a:effectLst/>
              </a:rPr>
              <a:t>oàn</a:t>
            </a:r>
            <a:r>
              <a:rPr lang="vi-VN" sz="3600" i="0" dirty="0">
                <a:solidFill>
                  <a:srgbClr val="FF0000"/>
                </a:solidFill>
                <a:effectLst/>
              </a:rPr>
              <a:t> </a:t>
            </a:r>
            <a:r>
              <a:rPr lang="vi-VN" sz="3600" i="0" dirty="0" err="1">
                <a:solidFill>
                  <a:srgbClr val="FF0000"/>
                </a:solidFill>
                <a:effectLst/>
              </a:rPr>
              <a:t>thành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45C2DC7-534B-445D-A521-77026BBFD485}"/>
              </a:ext>
            </a:extLst>
          </p:cNvPr>
          <p:cNvSpPr txBox="1"/>
          <p:nvPr/>
        </p:nvSpPr>
        <p:spPr>
          <a:xfrm>
            <a:off x="174924" y="1463029"/>
            <a:ext cx="3294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vào</a:t>
            </a:r>
            <a:r>
              <a:rPr lang="vi-VN" sz="3600" dirty="0">
                <a:solidFill>
                  <a:srgbClr val="FF0000"/>
                </a:solidFill>
              </a:rPr>
              <a:t> năm 1902</a:t>
            </a: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C8EDDFB1-E1AF-4AC7-81D5-4AF02935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955" y="4520924"/>
            <a:ext cx="10616682" cy="2553891"/>
          </a:xfrm>
          <a:prstGeom prst="round2DiagRect">
            <a:avLst/>
          </a:prstGeom>
          <a:solidFill>
            <a:schemeClr val="bg1"/>
          </a:solidFill>
          <a:ln w="508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SG" sz="3600" b="1" u="sng" dirty="0" err="1">
                <a:latin typeface="+mn-lt"/>
              </a:rPr>
              <a:t>Trả</a:t>
            </a:r>
            <a:r>
              <a:rPr lang="en-SG" sz="3600" b="1" u="sng" dirty="0">
                <a:latin typeface="+mn-lt"/>
              </a:rPr>
              <a:t> </a:t>
            </a:r>
            <a:r>
              <a:rPr lang="en-SG" sz="3600" b="1" u="sng" dirty="0" err="1">
                <a:latin typeface="+mn-lt"/>
              </a:rPr>
              <a:t>lời</a:t>
            </a:r>
            <a:r>
              <a:rPr lang="vi-VN" sz="3600" b="1" u="sng" dirty="0">
                <a:latin typeface="+mn-lt"/>
              </a:rPr>
              <a:t>: </a:t>
            </a:r>
          </a:p>
          <a:p>
            <a:pPr eaLnBrk="1" hangingPunct="1"/>
            <a:endParaRPr lang="en-SG" sz="1600" dirty="0">
              <a:solidFill>
                <a:srgbClr val="202124"/>
              </a:solidFill>
              <a:latin typeface="+mn-lt"/>
            </a:endParaRPr>
          </a:p>
          <a:p>
            <a:pPr eaLnBrk="1" hangingPunct="1"/>
            <a:r>
              <a:rPr lang="vi-VN" sz="4400" dirty="0">
                <a:solidFill>
                  <a:srgbClr val="202124"/>
                </a:solidFill>
                <a:latin typeface="+mn-lt"/>
              </a:rPr>
              <a:t>Cầu Long Biên khởi công vào </a:t>
            </a:r>
            <a:r>
              <a:rPr lang="vi-VN" sz="4400" dirty="0">
                <a:solidFill>
                  <a:srgbClr val="FF0000"/>
                </a:solidFill>
                <a:latin typeface="+mn-lt"/>
              </a:rPr>
              <a:t>thế kỉ XIX</a:t>
            </a:r>
            <a:r>
              <a:rPr lang="vi-VN" sz="4400" dirty="0">
                <a:solidFill>
                  <a:srgbClr val="202124"/>
                </a:solidFill>
                <a:latin typeface="+mn-lt"/>
              </a:rPr>
              <a:t>, </a:t>
            </a:r>
            <a:endParaRPr lang="en-SG" sz="4400" dirty="0">
              <a:solidFill>
                <a:srgbClr val="202124"/>
              </a:solidFill>
              <a:latin typeface="+mn-lt"/>
            </a:endParaRPr>
          </a:p>
          <a:p>
            <a:pPr eaLnBrk="1" hangingPunct="1"/>
            <a:r>
              <a:rPr lang="vi-VN" sz="4400" dirty="0">
                <a:solidFill>
                  <a:srgbClr val="202124"/>
                </a:solidFill>
                <a:latin typeface="+mn-lt"/>
              </a:rPr>
              <a:t>hoàn thành vào </a:t>
            </a:r>
            <a:r>
              <a:rPr lang="vi-VN" sz="4400" dirty="0">
                <a:solidFill>
                  <a:srgbClr val="FF0000"/>
                </a:solidFill>
                <a:latin typeface="+mn-lt"/>
              </a:rPr>
              <a:t>thế kỉ XX</a:t>
            </a:r>
            <a:r>
              <a:rPr lang="vi-VN" sz="4400" dirty="0">
                <a:solidFill>
                  <a:srgbClr val="202124"/>
                </a:solidFill>
                <a:latin typeface="+mn-lt"/>
              </a:rPr>
              <a:t>.</a:t>
            </a:r>
            <a:endParaRPr lang="en-US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431267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423971" y="1277995"/>
            <a:ext cx="2641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悠然体简" panose="00020600040101010101" pitchFamily="18" charset="-122"/>
                <a:ea typeface="汉仪悠然体简" panose="00020600040101010101" pitchFamily="18" charset="-122"/>
              </a:rPr>
              <a:t>BÀI 3</a:t>
            </a:r>
            <a:endParaRPr lang="zh-CN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悠然体简" panose="00020600040101010101" pitchFamily="18" charset="-122"/>
              <a:ea typeface="汉仪悠然体简" panose="00020600040101010101" pitchFamily="18" charset="-122"/>
            </a:endParaRPr>
          </a:p>
        </p:txBody>
      </p:sp>
      <p:pic>
        <p:nvPicPr>
          <p:cNvPr id="2050" name="Picture 2" descr="Vua Lý Công Uẩn là ai? Hành trình dời đô và bí mật ẩn giấu">
            <a:extLst>
              <a:ext uri="{FF2B5EF4-FFF2-40B4-BE49-F238E27FC236}">
                <a16:creationId xmlns:a16="http://schemas.microsoft.com/office/drawing/2014/main" id="{B4D1B617-032A-4764-B114-D060714F0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918" y="0"/>
            <a:ext cx="570585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A3AD493-FE11-4ED9-A039-A6BE27A4FE4B}"/>
              </a:ext>
            </a:extLst>
          </p:cNvPr>
          <p:cNvSpPr txBox="1"/>
          <p:nvPr/>
        </p:nvSpPr>
        <p:spPr>
          <a:xfrm>
            <a:off x="345034" y="2605906"/>
            <a:ext cx="7173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0" dirty="0" err="1">
                <a:solidFill>
                  <a:srgbClr val="202124"/>
                </a:solidFill>
                <a:effectLst/>
              </a:rPr>
              <a:t>Vào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năm 1010, Vua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Lý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Thái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Tổ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đã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dời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đô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từ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Hoa Lư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về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Thăng Long. Năm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đó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thuộc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thế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kỉ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nào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?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Tính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đến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nay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đã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</a:t>
            </a:r>
            <a:r>
              <a:rPr lang="vi-VN" sz="3600" b="0" i="0" dirty="0" err="1">
                <a:solidFill>
                  <a:srgbClr val="202124"/>
                </a:solidFill>
                <a:effectLst/>
              </a:rPr>
              <a:t>được</a:t>
            </a:r>
            <a:r>
              <a:rPr lang="vi-VN" sz="3600" b="0" i="0" dirty="0">
                <a:solidFill>
                  <a:srgbClr val="202124"/>
                </a:solidFill>
                <a:effectLst/>
              </a:rPr>
              <a:t> bao nhiêu năm?</a:t>
            </a:r>
            <a:endParaRPr lang="vi-VN" sz="3600" dirty="0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A13627B6-6760-485D-90DE-1495AC86D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261" y="5061395"/>
            <a:ext cx="11388110" cy="1940957"/>
          </a:xfrm>
          <a:prstGeom prst="round2DiagRect">
            <a:avLst/>
          </a:prstGeom>
          <a:solidFill>
            <a:schemeClr val="bg1"/>
          </a:solidFill>
          <a:ln w="508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SG" sz="3600" b="1" u="sng" dirty="0" err="1">
                <a:latin typeface="+mn-lt"/>
              </a:rPr>
              <a:t>Trả</a:t>
            </a:r>
            <a:r>
              <a:rPr lang="en-SG" sz="3600" b="1" u="sng" dirty="0">
                <a:latin typeface="+mn-lt"/>
              </a:rPr>
              <a:t> </a:t>
            </a:r>
            <a:r>
              <a:rPr lang="en-SG" sz="3600" b="1" u="sng" dirty="0" err="1">
                <a:latin typeface="+mn-lt"/>
              </a:rPr>
              <a:t>lời</a:t>
            </a:r>
            <a:r>
              <a:rPr lang="vi-VN" sz="3600" b="1" u="sng" dirty="0">
                <a:latin typeface="+mn-lt"/>
              </a:rPr>
              <a:t>: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+mn-lt"/>
              </a:rPr>
              <a:t>Năm đó thuộc </a:t>
            </a:r>
            <a:r>
              <a:rPr lang="vi-VN" sz="3600" b="1" dirty="0">
                <a:solidFill>
                  <a:srgbClr val="FF0000"/>
                </a:solidFill>
                <a:latin typeface="+mn-lt"/>
              </a:rPr>
              <a:t>thế kỉ XI.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+mn-lt"/>
              </a:rPr>
              <a:t>Tính đến nay đã được: 2024 – 1010 = </a:t>
            </a:r>
            <a:r>
              <a:rPr lang="vi-VN" sz="3600" b="1" dirty="0">
                <a:solidFill>
                  <a:srgbClr val="FF0000"/>
                </a:solidFill>
                <a:latin typeface="+mn-lt"/>
              </a:rPr>
              <a:t>1014 năm</a:t>
            </a:r>
            <a:endParaRPr lang="vi-VN" sz="3600" b="1" dirty="0">
              <a:latin typeface="+mn-lt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C79189D-E12B-4AE6-9A69-4BF032BA2308}"/>
              </a:ext>
            </a:extLst>
          </p:cNvPr>
          <p:cNvSpPr txBox="1"/>
          <p:nvPr/>
        </p:nvSpPr>
        <p:spPr>
          <a:xfrm>
            <a:off x="345034" y="2605906"/>
            <a:ext cx="3313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 err="1">
                <a:solidFill>
                  <a:srgbClr val="FF0000"/>
                </a:solidFill>
                <a:effectLst/>
              </a:rPr>
              <a:t>Vào</a:t>
            </a:r>
            <a:r>
              <a:rPr lang="vi-VN" sz="3600" b="0" i="0" dirty="0">
                <a:solidFill>
                  <a:srgbClr val="FF0000"/>
                </a:solidFill>
                <a:effectLst/>
              </a:rPr>
              <a:t> năm 1010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3" grpId="0"/>
      <p:bldP spid="14" grpId="0" uiExpand="1" build="p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414488" y="2231674"/>
            <a:ext cx="86487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C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Ủ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E58CA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N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02984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G 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C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Ố</a:t>
            </a:r>
            <a:endParaRPr lang="zh-CN" altLang="en-US" sz="13800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a typeface="汉仪跳跳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9470703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414488" y="2231674"/>
            <a:ext cx="86487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D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E58CA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Ặ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02984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N 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D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Ò</a:t>
            </a:r>
            <a:endParaRPr lang="zh-CN" altLang="en-US" sz="13800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a typeface="汉仪跳跳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007907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43" y="1177651"/>
            <a:ext cx="6816854" cy="55582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43506" y="2053430"/>
            <a:ext cx="5669652" cy="26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en-US" altLang="zh-CN" sz="7200" b="1" dirty="0">
                <a:solidFill>
                  <a:schemeClr val="bg1"/>
                </a:solidFill>
                <a:ea typeface="汉仪跳跳体简" panose="00020600040101010101" pitchFamily="18" charset="-122"/>
              </a:rPr>
              <a:t>CHÚC CÁC EM HỌC TỐT</a:t>
            </a:r>
            <a:endParaRPr lang="zh-CN" altLang="en-US" sz="7200" b="1" dirty="0">
              <a:solidFill>
                <a:schemeClr val="bg1"/>
              </a:solidFill>
              <a:ea typeface="汉仪跳跳体简" panose="00020600040101010101" pitchFamily="18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66" y="3576771"/>
            <a:ext cx="1813682" cy="35064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28" y="2264222"/>
            <a:ext cx="3815795" cy="50416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36" y="140278"/>
            <a:ext cx="1988230" cy="1988230"/>
          </a:xfrm>
          <a:prstGeom prst="rect">
            <a:avLst/>
          </a:prstGeom>
        </p:spPr>
      </p:pic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-1"/>
            <a:ext cx="13439422" cy="7559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883" y="888501"/>
            <a:ext cx="12732477" cy="30126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343891">
              <a:lnSpc>
                <a:spcPct val="165000"/>
              </a:lnSpc>
            </a:pPr>
            <a:r>
              <a:rPr lang="en-US" sz="5291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5291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5291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5291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5291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5291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5291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5291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343891">
              <a:lnSpc>
                <a:spcPct val="165000"/>
              </a:lnSpc>
            </a:pPr>
            <a:r>
              <a:rPr lang="en-US" sz="5291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5291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5291" b="1" dirty="0" smtClean="0">
                <a:solidFill>
                  <a:schemeClr val="bg1"/>
                </a:solidFill>
                <a:latin typeface="Fujiyama" pitchFamily="50" charset="0"/>
              </a:rPr>
              <a:t>131</a:t>
            </a:r>
            <a:endParaRPr lang="en-US" sz="5291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343891">
              <a:lnSpc>
                <a:spcPct val="165000"/>
              </a:lnSpc>
            </a:pPr>
            <a:r>
              <a:rPr lang="en-US" sz="5291" b="1" dirty="0" err="1" smtClean="0">
                <a:solidFill>
                  <a:schemeClr val="bg1"/>
                </a:solidFill>
                <a:latin typeface="Fujiyama" pitchFamily="50" charset="0"/>
              </a:rPr>
              <a:t>Giây</a:t>
            </a:r>
            <a:r>
              <a:rPr lang="en-US" sz="5291" b="1" dirty="0" smtClean="0">
                <a:solidFill>
                  <a:schemeClr val="bg1"/>
                </a:solidFill>
                <a:latin typeface="Fujiyama" pitchFamily="50" charset="0"/>
              </a:rPr>
              <a:t>, </a:t>
            </a:r>
            <a:r>
              <a:rPr lang="en-US" sz="5291" b="1" dirty="0" err="1">
                <a:solidFill>
                  <a:schemeClr val="bg1"/>
                </a:solidFill>
                <a:latin typeface="Fujiyama" pitchFamily="50" charset="0"/>
              </a:rPr>
              <a:t>T</a:t>
            </a:r>
            <a:r>
              <a:rPr lang="en-US" sz="5291" b="1" dirty="0" err="1" smtClean="0">
                <a:solidFill>
                  <a:schemeClr val="bg1"/>
                </a:solidFill>
                <a:latin typeface="Fujiyama" pitchFamily="50" charset="0"/>
              </a:rPr>
              <a:t>hế</a:t>
            </a:r>
            <a:r>
              <a:rPr lang="en-US" sz="5291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5291" b="1" dirty="0" err="1" smtClean="0">
                <a:solidFill>
                  <a:schemeClr val="bg1"/>
                </a:solidFill>
                <a:latin typeface="Fujiyama" pitchFamily="50" charset="0"/>
              </a:rPr>
              <a:t>kỉ</a:t>
            </a:r>
            <a:endParaRPr lang="en-US" sz="5291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304742"/>
      </p:ext>
    </p:extLst>
  </p:cSld>
  <p:clrMapOvr>
    <a:masterClrMapping/>
  </p:clrMapOvr>
  <p:transition spd="slow" advTm="2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6509" y="-304483"/>
            <a:ext cx="609600" cy="609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01072" y="2219623"/>
            <a:ext cx="90995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K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02984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H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Ở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I 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EC6665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Đ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Ộ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02984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N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E58CA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G</a:t>
            </a:r>
            <a:endParaRPr lang="zh-CN" altLang="en-US" sz="13800" b="1" dirty="0">
              <a:ln w="28575">
                <a:solidFill>
                  <a:schemeClr val="bg1"/>
                </a:solidFill>
              </a:ln>
              <a:solidFill>
                <a:srgbClr val="E58CA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a typeface="汉仪跳跳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509416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Đồng hồ tích tắc Nhạc và lời Cô giáo Hoàng Thu Nga">
            <a:hlinkClick r:id="" action="ppaction://media"/>
            <a:extLst>
              <a:ext uri="{FF2B5EF4-FFF2-40B4-BE49-F238E27FC236}">
                <a16:creationId xmlns:a16="http://schemas.microsoft.com/office/drawing/2014/main" id="{E716B0BF-9BCA-4C67-A591-65738D7EE0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43977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6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000">
        <p15:prstTrans prst="curtains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6509" y="-304483"/>
            <a:ext cx="609600" cy="609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414487" y="2231674"/>
            <a:ext cx="100943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K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02984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H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Á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M 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EC6665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P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H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</a:ln>
                <a:solidFill>
                  <a:srgbClr val="E58CA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Á</a:t>
            </a:r>
            <a:endParaRPr lang="zh-CN" altLang="en-US" sz="13800" b="1" dirty="0">
              <a:ln w="28575">
                <a:solidFill>
                  <a:schemeClr val="bg1"/>
                </a:solidFill>
              </a:ln>
              <a:solidFill>
                <a:srgbClr val="E58CA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a typeface="汉仪跳跳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8637182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grpSp>
        <p:nvGrpSpPr>
          <p:cNvPr id="33" name="Nhóm 32">
            <a:extLst>
              <a:ext uri="{FF2B5EF4-FFF2-40B4-BE49-F238E27FC236}">
                <a16:creationId xmlns:a16="http://schemas.microsoft.com/office/drawing/2014/main" id="{6D80C0A5-CBFA-4458-BA39-7B9B1399C1C9}"/>
              </a:ext>
            </a:extLst>
          </p:cNvPr>
          <p:cNvGrpSpPr/>
          <p:nvPr/>
        </p:nvGrpSpPr>
        <p:grpSpPr>
          <a:xfrm>
            <a:off x="3149374" y="1109575"/>
            <a:ext cx="2857500" cy="3643886"/>
            <a:chOff x="3149374" y="1109575"/>
            <a:chExt cx="2857500" cy="3643886"/>
          </a:xfrm>
        </p:grpSpPr>
        <p:pic>
          <p:nvPicPr>
            <p:cNvPr id="1026" name="Picture 2" descr="Chi tiết với hơn 100 hình ảnh đồng hồ không kim mới nhất - Tin Học Vui">
              <a:extLst>
                <a:ext uri="{FF2B5EF4-FFF2-40B4-BE49-F238E27FC236}">
                  <a16:creationId xmlns:a16="http://schemas.microsoft.com/office/drawing/2014/main" id="{C4F01AEA-7C04-4BD1-BB4C-B19F2C101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374" y="1109575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FBD296CD-68CA-449B-93C3-4AA89EECC50A}"/>
                </a:ext>
              </a:extLst>
            </p:cNvPr>
            <p:cNvSpPr txBox="1"/>
            <p:nvPr/>
          </p:nvSpPr>
          <p:spPr>
            <a:xfrm>
              <a:off x="4291693" y="4168686"/>
              <a:ext cx="468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  <a:endParaRPr lang="vi-VN" sz="3200" dirty="0"/>
            </a:p>
          </p:txBody>
        </p:sp>
        <p:cxnSp>
          <p:nvCxnSpPr>
            <p:cNvPr id="11" name="Đường kết nối Mũi tên Thẳng 10">
              <a:extLst>
                <a:ext uri="{FF2B5EF4-FFF2-40B4-BE49-F238E27FC236}">
                  <a16:creationId xmlns:a16="http://schemas.microsoft.com/office/drawing/2014/main" id="{131C1E03-D01F-4BCD-9A0C-EDC2287B47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7086" y="2579914"/>
              <a:ext cx="6531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kết nối Mũi tên Thẳng 15">
              <a:extLst>
                <a:ext uri="{FF2B5EF4-FFF2-40B4-BE49-F238E27FC236}">
                  <a16:creationId xmlns:a16="http://schemas.microsoft.com/office/drawing/2014/main" id="{C1AE0594-CFC8-4364-9D5C-112DDD57C7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0229" y="2079171"/>
              <a:ext cx="870857" cy="500743"/>
            </a:xfrm>
            <a:prstGeom prst="straightConnector1">
              <a:avLst/>
            </a:prstGeom>
            <a:ln w="76200">
              <a:solidFill>
                <a:srgbClr val="7DA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Vẽ hoạt hình Bút chì Minh họa, Một cây bút chì, Hoạt hình, bút chì hoạt  hình png | PNGEgg">
            <a:extLst>
              <a:ext uri="{FF2B5EF4-FFF2-40B4-BE49-F238E27FC236}">
                <a16:creationId xmlns:a16="http://schemas.microsoft.com/office/drawing/2014/main" id="{370C1089-92AF-4CE1-96B8-B220184AB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70" b="95724" l="10000" r="90000">
                        <a14:foregroundMark x1="27222" y1="10526" x2="27222" y2="10526"/>
                        <a14:foregroundMark x1="31222" y1="5263" x2="31222" y2="5263"/>
                        <a14:foregroundMark x1="31444" y1="20066" x2="31444" y2="20066"/>
                        <a14:foregroundMark x1="19778" y1="22697" x2="35222" y2="12664"/>
                        <a14:foregroundMark x1="24444" y1="14145" x2="33556" y2="12336"/>
                        <a14:foregroundMark x1="33556" y1="12336" x2="35556" y2="18257"/>
                        <a14:foregroundMark x1="37556" y1="11184" x2="45444" y2="56086"/>
                        <a14:foregroundMark x1="21444" y1="25658" x2="20667" y2="11020"/>
                        <a14:foregroundMark x1="20667" y1="11020" x2="29000" y2="4770"/>
                        <a14:foregroundMark x1="29000" y1="4770" x2="36556" y2="12993"/>
                        <a14:foregroundMark x1="36556" y1="12993" x2="46556" y2="71546"/>
                        <a14:foregroundMark x1="46556" y1="71546" x2="46667" y2="87829"/>
                        <a14:foregroundMark x1="46667" y1="87829" x2="37556" y2="80592"/>
                        <a14:foregroundMark x1="37556" y1="80592" x2="31556" y2="37171"/>
                        <a14:foregroundMark x1="31556" y1="37171" x2="21556" y2="25987"/>
                        <a14:foregroundMark x1="36000" y1="29770" x2="38222" y2="30921"/>
                        <a14:foregroundMark x1="43444" y1="27632" x2="44444" y2="31579"/>
                        <a14:foregroundMark x1="61222" y1="22039" x2="55778" y2="30592"/>
                        <a14:foregroundMark x1="56444" y1="8224" x2="60333" y2="46711"/>
                        <a14:foregroundMark x1="60333" y1="46711" x2="71556" y2="50493"/>
                        <a14:foregroundMark x1="71556" y1="50493" x2="78889" y2="30757"/>
                        <a14:foregroundMark x1="78889" y1="30757" x2="80333" y2="17763"/>
                        <a14:foregroundMark x1="80333" y1="17763" x2="69667" y2="10197"/>
                        <a14:foregroundMark x1="69667" y1="10197" x2="64444" y2="9868"/>
                        <a14:foregroundMark x1="37444" y1="91283" x2="46444" y2="92599"/>
                        <a14:foregroundMark x1="40444" y1="95724" x2="43000" y2="95724"/>
                        <a14:foregroundMark x1="38556" y1="60197" x2="36556" y2="72862"/>
                        <a14:foregroundMark x1="36556" y1="72862" x2="41000" y2="64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666" y="4249182"/>
            <a:ext cx="4015421" cy="27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5E5EC7D5-D41C-4DB7-8218-986EABF408E5}"/>
              </a:ext>
            </a:extLst>
          </p:cNvPr>
          <p:cNvSpPr/>
          <p:nvPr/>
        </p:nvSpPr>
        <p:spPr>
          <a:xfrm rot="21239751">
            <a:off x="1859270" y="4320441"/>
            <a:ext cx="2310057" cy="127656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Đồng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hồ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chỉ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9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10 </a:t>
            </a:r>
            <a:r>
              <a:rPr lang="en-US" sz="2800" b="1" dirty="0" err="1">
                <a:solidFill>
                  <a:schemeClr val="tx1"/>
                </a:solidFill>
              </a:rPr>
              <a:t>phút</a:t>
            </a:r>
            <a:endParaRPr lang="vi-VN" sz="2800" b="1" dirty="0">
              <a:solidFill>
                <a:schemeClr val="tx1"/>
              </a:solidFill>
            </a:endParaRPr>
          </a:p>
        </p:txBody>
      </p:sp>
      <p:grpSp>
        <p:nvGrpSpPr>
          <p:cNvPr id="32" name="!!bn">
            <a:extLst>
              <a:ext uri="{FF2B5EF4-FFF2-40B4-BE49-F238E27FC236}">
                <a16:creationId xmlns:a16="http://schemas.microsoft.com/office/drawing/2014/main" id="{C9602D3D-69CD-4E30-8E91-0A9C7FF45627}"/>
              </a:ext>
            </a:extLst>
          </p:cNvPr>
          <p:cNvGrpSpPr/>
          <p:nvPr/>
        </p:nvGrpSpPr>
        <p:grpSpPr>
          <a:xfrm>
            <a:off x="6893719" y="1109575"/>
            <a:ext cx="2857500" cy="3643886"/>
            <a:chOff x="6893719" y="1109575"/>
            <a:chExt cx="2857500" cy="3643886"/>
          </a:xfrm>
        </p:grpSpPr>
        <p:pic>
          <p:nvPicPr>
            <p:cNvPr id="23" name="Picture 2" descr="Chi tiết với hơn 100 hình ảnh đồng hồ không kim mới nhất - Tin Học Vui">
              <a:extLst>
                <a:ext uri="{FF2B5EF4-FFF2-40B4-BE49-F238E27FC236}">
                  <a16:creationId xmlns:a16="http://schemas.microsoft.com/office/drawing/2014/main" id="{03683DB1-F6CD-4331-B756-63B1FD36B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719" y="1109575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4D0AA380-DE9E-490F-8011-3E8E349D8992}"/>
                </a:ext>
              </a:extLst>
            </p:cNvPr>
            <p:cNvSpPr txBox="1"/>
            <p:nvPr/>
          </p:nvSpPr>
          <p:spPr>
            <a:xfrm>
              <a:off x="8036038" y="4168686"/>
              <a:ext cx="468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  <a:endParaRPr lang="vi-VN" sz="3200" dirty="0"/>
            </a:p>
          </p:txBody>
        </p:sp>
        <p:cxnSp>
          <p:nvCxnSpPr>
            <p:cNvPr id="25" name="Đường kết nối Mũi tên Thẳng 24">
              <a:extLst>
                <a:ext uri="{FF2B5EF4-FFF2-40B4-BE49-F238E27FC236}">
                  <a16:creationId xmlns:a16="http://schemas.microsoft.com/office/drawing/2014/main" id="{BE9A45F4-2809-4396-A85B-C8B4C1BD50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41431" y="2579914"/>
              <a:ext cx="6531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Đường kết nối Mũi tên Thẳng 25">
              <a:extLst>
                <a:ext uri="{FF2B5EF4-FFF2-40B4-BE49-F238E27FC236}">
                  <a16:creationId xmlns:a16="http://schemas.microsoft.com/office/drawing/2014/main" id="{4099CA16-42BE-431F-8A47-6370AAE77B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34158" y="2079171"/>
              <a:ext cx="791688" cy="500743"/>
            </a:xfrm>
            <a:prstGeom prst="straightConnector1">
              <a:avLst/>
            </a:prstGeom>
            <a:ln w="76200">
              <a:solidFill>
                <a:srgbClr val="7DA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kết nối Mũi tên Thẳng 20">
              <a:extLst>
                <a:ext uri="{FF2B5EF4-FFF2-40B4-BE49-F238E27FC236}">
                  <a16:creationId xmlns:a16="http://schemas.microsoft.com/office/drawing/2014/main" id="{0D0B6151-2E0A-49B8-B39B-3CE5DAE027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19721" y="2579914"/>
              <a:ext cx="374853" cy="69358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34" name="Picture 10" descr="Cây bút chì và cục tẩy – Sống Cao Thượng">
            <a:extLst>
              <a:ext uri="{FF2B5EF4-FFF2-40B4-BE49-F238E27FC236}">
                <a16:creationId xmlns:a16="http://schemas.microsoft.com/office/drawing/2014/main" id="{00E99BA1-BD56-4F29-A766-AD7F1A57A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7" r="48461" b="20816"/>
          <a:stretch/>
        </p:blipFill>
        <p:spPr bwMode="auto">
          <a:xfrm>
            <a:off x="11185412" y="3739329"/>
            <a:ext cx="2857501" cy="3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Bong bóng Lời nói: Hình chữ nhật với Góc Tròn 29">
            <a:extLst>
              <a:ext uri="{FF2B5EF4-FFF2-40B4-BE49-F238E27FC236}">
                <a16:creationId xmlns:a16="http://schemas.microsoft.com/office/drawing/2014/main" id="{735279D6-0CA3-4404-AC3B-810341262750}"/>
              </a:ext>
            </a:extLst>
          </p:cNvPr>
          <p:cNvSpPr/>
          <p:nvPr/>
        </p:nvSpPr>
        <p:spPr>
          <a:xfrm>
            <a:off x="9408294" y="3494315"/>
            <a:ext cx="2515088" cy="1367146"/>
          </a:xfrm>
          <a:prstGeom prst="wedgeRoundRectCallout">
            <a:avLst>
              <a:gd name="adj1" fmla="val 40720"/>
              <a:gd name="adj2" fmla="val 64000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Tại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sao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đồng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hồ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này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có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kim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nhỉ</a:t>
            </a:r>
            <a:r>
              <a:rPr lang="en-US" sz="2400" b="1" dirty="0">
                <a:solidFill>
                  <a:schemeClr val="tx1"/>
                </a:solidFill>
              </a:rPr>
              <a:t>?</a:t>
            </a:r>
            <a:endParaRPr lang="vi-VN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24D7840D-8347-408F-883B-F4F5B31D1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52" y="2733323"/>
            <a:ext cx="6782624" cy="4125009"/>
          </a:xfrm>
          <a:prstGeom prst="rect">
            <a:avLst/>
          </a:prstGeom>
        </p:spPr>
      </p:pic>
      <p:grpSp>
        <p:nvGrpSpPr>
          <p:cNvPr id="10" name="!!bh">
            <a:extLst>
              <a:ext uri="{FF2B5EF4-FFF2-40B4-BE49-F238E27FC236}">
                <a16:creationId xmlns:a16="http://schemas.microsoft.com/office/drawing/2014/main" id="{5D2AE02A-9688-41A8-AE7B-15614E53B0AB}"/>
              </a:ext>
            </a:extLst>
          </p:cNvPr>
          <p:cNvGrpSpPr/>
          <p:nvPr/>
        </p:nvGrpSpPr>
        <p:grpSpPr>
          <a:xfrm>
            <a:off x="4596536" y="1374705"/>
            <a:ext cx="3542532" cy="4445556"/>
            <a:chOff x="4596536" y="1374705"/>
            <a:chExt cx="3542532" cy="4445556"/>
          </a:xfrm>
        </p:grpSpPr>
        <p:pic>
          <p:nvPicPr>
            <p:cNvPr id="23" name="Picture 2" descr="Chi tiết với hơn 100 hình ảnh đồng hồ không kim mới nhất - Tin Học Vui">
              <a:extLst>
                <a:ext uri="{FF2B5EF4-FFF2-40B4-BE49-F238E27FC236}">
                  <a16:creationId xmlns:a16="http://schemas.microsoft.com/office/drawing/2014/main" id="{03683DB1-F6CD-4331-B756-63B1FD36B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6536" y="1374705"/>
              <a:ext cx="3542532" cy="354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4D0AA380-DE9E-490F-8011-3E8E349D8992}"/>
                </a:ext>
              </a:extLst>
            </p:cNvPr>
            <p:cNvSpPr txBox="1"/>
            <p:nvPr/>
          </p:nvSpPr>
          <p:spPr>
            <a:xfrm>
              <a:off x="6109266" y="5235486"/>
              <a:ext cx="468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  <a:endParaRPr lang="vi-VN" sz="3200" dirty="0"/>
            </a:p>
          </p:txBody>
        </p:sp>
        <p:cxnSp>
          <p:nvCxnSpPr>
            <p:cNvPr id="25" name="Đường kết nối Mũi tên Thẳng 24">
              <a:extLst>
                <a:ext uri="{FF2B5EF4-FFF2-40B4-BE49-F238E27FC236}">
                  <a16:creationId xmlns:a16="http://schemas.microsoft.com/office/drawing/2014/main" id="{BE9A45F4-2809-4396-A85B-C8B4C1BD50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2600" y="3180386"/>
              <a:ext cx="805202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Đường kết nối Mũi tên Thẳng 25">
              <a:extLst>
                <a:ext uri="{FF2B5EF4-FFF2-40B4-BE49-F238E27FC236}">
                  <a16:creationId xmlns:a16="http://schemas.microsoft.com/office/drawing/2014/main" id="{4099CA16-42BE-431F-8A47-6370AAE77B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7802" y="2623457"/>
              <a:ext cx="958284" cy="556929"/>
            </a:xfrm>
            <a:prstGeom prst="straightConnector1">
              <a:avLst/>
            </a:prstGeom>
            <a:ln w="76200">
              <a:solidFill>
                <a:srgbClr val="7DA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kết nối Mũi tên Thẳng 20">
              <a:extLst>
                <a:ext uri="{FF2B5EF4-FFF2-40B4-BE49-F238E27FC236}">
                  <a16:creationId xmlns:a16="http://schemas.microsoft.com/office/drawing/2014/main" id="{0D0B6151-2E0A-49B8-B39B-3CE5DAE027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3857" y="3200604"/>
              <a:ext cx="543945" cy="85976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A0769BD-3A8F-4818-B98B-4E69F698EFE6}"/>
              </a:ext>
            </a:extLst>
          </p:cNvPr>
          <p:cNvSpPr txBox="1"/>
          <p:nvPr/>
        </p:nvSpPr>
        <p:spPr>
          <a:xfrm rot="260577">
            <a:off x="8516386" y="3457000"/>
            <a:ext cx="43663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/>
              <a:t>Khi </a:t>
            </a:r>
            <a:r>
              <a:rPr lang="en-US" sz="3200" dirty="0" err="1"/>
              <a:t>kim</a:t>
            </a:r>
            <a:r>
              <a:rPr lang="en-US" sz="3200" dirty="0"/>
              <a:t> </a:t>
            </a:r>
            <a:r>
              <a:rPr lang="en-US" sz="3200" dirty="0" err="1"/>
              <a:t>giây</a:t>
            </a:r>
            <a:r>
              <a:rPr lang="en-US" sz="3200" dirty="0"/>
              <a:t> di </a:t>
            </a:r>
            <a:r>
              <a:rPr lang="en-US" sz="3200" dirty="0" err="1"/>
              <a:t>chuyển</a:t>
            </a:r>
            <a:r>
              <a:rPr lang="en-US" sz="3200" dirty="0"/>
              <a:t> 1 </a:t>
            </a:r>
            <a:r>
              <a:rPr lang="en-US" sz="3200" dirty="0" err="1"/>
              <a:t>vạch</a:t>
            </a:r>
            <a:r>
              <a:rPr lang="en-US" sz="3200" dirty="0"/>
              <a:t> ta </a:t>
            </a:r>
            <a:r>
              <a:rPr lang="en-US" sz="3200" dirty="0" err="1"/>
              <a:t>được</a:t>
            </a:r>
            <a:r>
              <a:rPr lang="en-US" sz="3200" dirty="0"/>
              <a:t> 1 </a:t>
            </a:r>
            <a:r>
              <a:rPr lang="en-US" sz="3200" dirty="0" err="1"/>
              <a:t>giây</a:t>
            </a:r>
            <a:r>
              <a:rPr lang="en-US" sz="32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Giây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đơn</a:t>
            </a:r>
            <a:r>
              <a:rPr lang="en-US" sz="3200" b="1" dirty="0"/>
              <a:t> </a:t>
            </a:r>
            <a:r>
              <a:rPr lang="en-US" sz="3200" b="1" dirty="0" err="1"/>
              <a:t>vị</a:t>
            </a:r>
            <a:r>
              <a:rPr lang="en-US" sz="3200" b="1" dirty="0"/>
              <a:t> </a:t>
            </a:r>
            <a:r>
              <a:rPr lang="en-US" sz="3200" b="1" dirty="0" err="1"/>
              <a:t>đo</a:t>
            </a:r>
            <a:r>
              <a:rPr lang="en-US" sz="3200" b="1" dirty="0"/>
              <a:t> </a:t>
            </a:r>
            <a:r>
              <a:rPr lang="en-US" sz="3200" b="1" dirty="0" err="1"/>
              <a:t>thời</a:t>
            </a:r>
            <a:r>
              <a:rPr lang="en-US" sz="3200" b="1" dirty="0"/>
              <a:t> </a:t>
            </a:r>
            <a:r>
              <a:rPr lang="en-US" sz="3200" b="1" dirty="0" err="1"/>
              <a:t>gian</a:t>
            </a:r>
            <a:r>
              <a:rPr lang="en-US" sz="3200" b="1" dirty="0"/>
              <a:t>,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1 </a:t>
            </a:r>
            <a:r>
              <a:rPr lang="en-US" sz="4000" b="1" dirty="0" err="1">
                <a:solidFill>
                  <a:srgbClr val="FF0000"/>
                </a:solidFill>
              </a:rPr>
              <a:t>phút</a:t>
            </a:r>
            <a:r>
              <a:rPr lang="en-US" sz="4000" b="1" dirty="0">
                <a:solidFill>
                  <a:srgbClr val="FF0000"/>
                </a:solidFill>
              </a:rPr>
              <a:t> = 60 </a:t>
            </a:r>
            <a:r>
              <a:rPr lang="en-US" sz="4000" b="1" dirty="0" err="1">
                <a:solidFill>
                  <a:srgbClr val="FF0000"/>
                </a:solidFill>
              </a:rPr>
              <a:t>giây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2A9EB5A6-67A7-4E4C-89F0-566D59C6AACD}"/>
              </a:ext>
            </a:extLst>
          </p:cNvPr>
          <p:cNvSpPr/>
          <p:nvPr/>
        </p:nvSpPr>
        <p:spPr>
          <a:xfrm>
            <a:off x="1719942" y="4421602"/>
            <a:ext cx="2994761" cy="1346724"/>
          </a:xfrm>
          <a:prstGeom prst="wedgeRoundRectCallout">
            <a:avLst>
              <a:gd name="adj1" fmla="val 94540"/>
              <a:gd name="adj2" fmla="val -10239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Kim </a:t>
            </a:r>
            <a:r>
              <a:rPr lang="en-US" sz="4000" b="1" dirty="0" err="1">
                <a:solidFill>
                  <a:srgbClr val="FF0000"/>
                </a:solidFill>
              </a:rPr>
              <a:t>giây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35D2174D-FA7E-43B2-B717-AC711F353A42}"/>
              </a:ext>
            </a:extLst>
          </p:cNvPr>
          <p:cNvSpPr/>
          <p:nvPr/>
        </p:nvSpPr>
        <p:spPr>
          <a:xfrm>
            <a:off x="1012371" y="830419"/>
            <a:ext cx="2383972" cy="1346724"/>
          </a:xfrm>
          <a:prstGeom prst="wedgeRoundRectCallout">
            <a:avLst>
              <a:gd name="adj1" fmla="val 158619"/>
              <a:gd name="adj2" fmla="val 12231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Kim </a:t>
            </a:r>
            <a:r>
              <a:rPr lang="en-US" sz="4000" b="1" dirty="0" err="1">
                <a:solidFill>
                  <a:srgbClr val="FF0000"/>
                </a:solidFill>
              </a:rPr>
              <a:t>giờ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7" name="Bong bóng Lời nói: Hình chữ nhật với Góc Tròn 16">
            <a:extLst>
              <a:ext uri="{FF2B5EF4-FFF2-40B4-BE49-F238E27FC236}">
                <a16:creationId xmlns:a16="http://schemas.microsoft.com/office/drawing/2014/main" id="{BBDDC99A-1A01-4732-A282-71FCD1AD494F}"/>
              </a:ext>
            </a:extLst>
          </p:cNvPr>
          <p:cNvSpPr/>
          <p:nvPr/>
        </p:nvSpPr>
        <p:spPr>
          <a:xfrm>
            <a:off x="9339261" y="701343"/>
            <a:ext cx="2732314" cy="1346724"/>
          </a:xfrm>
          <a:prstGeom prst="wedgeRoundRectCallout">
            <a:avLst>
              <a:gd name="adj1" fmla="val -128181"/>
              <a:gd name="adj2" fmla="val 10129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Kim </a:t>
            </a:r>
            <a:r>
              <a:rPr lang="en-US" sz="4000" b="1" dirty="0" err="1">
                <a:solidFill>
                  <a:srgbClr val="FF0000"/>
                </a:solidFill>
              </a:rPr>
              <a:t>phút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32" name="Picture 4" descr="Vẽ hoạt hình Bút chì Minh họa, Một cây bút chì, Hoạt hình, bút chì hoạt  hình png | PNGEgg">
            <a:extLst>
              <a:ext uri="{FF2B5EF4-FFF2-40B4-BE49-F238E27FC236}">
                <a16:creationId xmlns:a16="http://schemas.microsoft.com/office/drawing/2014/main" id="{2A0959AE-AD20-4889-8B03-F9885F95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0" b="95724" l="10000" r="90000">
                        <a14:foregroundMark x1="27222" y1="10526" x2="27222" y2="10526"/>
                        <a14:foregroundMark x1="31222" y1="5263" x2="31222" y2="5263"/>
                        <a14:foregroundMark x1="31444" y1="20066" x2="31444" y2="20066"/>
                        <a14:foregroundMark x1="19778" y1="22697" x2="35222" y2="12664"/>
                        <a14:foregroundMark x1="24444" y1="14145" x2="33556" y2="12336"/>
                        <a14:foregroundMark x1="33556" y1="12336" x2="35556" y2="18257"/>
                        <a14:foregroundMark x1="37556" y1="11184" x2="45444" y2="56086"/>
                        <a14:foregroundMark x1="21444" y1="25658" x2="20667" y2="11020"/>
                        <a14:foregroundMark x1="20667" y1="11020" x2="29000" y2="4770"/>
                        <a14:foregroundMark x1="29000" y1="4770" x2="36556" y2="12993"/>
                        <a14:foregroundMark x1="36556" y1="12993" x2="46556" y2="71546"/>
                        <a14:foregroundMark x1="46556" y1="71546" x2="46667" y2="87829"/>
                        <a14:foregroundMark x1="46667" y1="87829" x2="37556" y2="80592"/>
                        <a14:foregroundMark x1="37556" y1="80592" x2="31556" y2="37171"/>
                        <a14:foregroundMark x1="31556" y1="37171" x2="21556" y2="25987"/>
                        <a14:foregroundMark x1="36000" y1="29770" x2="38222" y2="30921"/>
                        <a14:foregroundMark x1="43444" y1="27632" x2="44444" y2="31579"/>
                        <a14:foregroundMark x1="61222" y1="22039" x2="55778" y2="30592"/>
                        <a14:foregroundMark x1="56444" y1="8224" x2="60333" y2="46711"/>
                        <a14:foregroundMark x1="60333" y1="46711" x2="71556" y2="50493"/>
                        <a14:foregroundMark x1="71556" y1="50493" x2="78889" y2="30757"/>
                        <a14:foregroundMark x1="78889" y1="30757" x2="80333" y2="17763"/>
                        <a14:foregroundMark x1="80333" y1="17763" x2="69667" y2="10197"/>
                        <a14:foregroundMark x1="69667" y1="10197" x2="64444" y2="9868"/>
                        <a14:foregroundMark x1="37444" y1="91283" x2="46444" y2="92599"/>
                        <a14:foregroundMark x1="40444" y1="95724" x2="43000" y2="95724"/>
                        <a14:foregroundMark x1="38556" y1="60197" x2="36556" y2="72862"/>
                        <a14:foregroundMark x1="36556" y1="72862" x2="41000" y2="64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666" y="4249182"/>
            <a:ext cx="4015421" cy="27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0792F848-7DE7-4FDF-B029-198571AE6181}"/>
              </a:ext>
            </a:extLst>
          </p:cNvPr>
          <p:cNvSpPr/>
          <p:nvPr/>
        </p:nvSpPr>
        <p:spPr>
          <a:xfrm rot="21239751">
            <a:off x="1888309" y="4093413"/>
            <a:ext cx="2703565" cy="149239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Đồng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hồ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chỉ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9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10 </a:t>
            </a:r>
            <a:r>
              <a:rPr lang="en-US" sz="2800" b="1" dirty="0" err="1">
                <a:solidFill>
                  <a:schemeClr val="tx1"/>
                </a:solidFill>
              </a:rPr>
              <a:t>phút</a:t>
            </a:r>
            <a:r>
              <a:rPr lang="en-US" sz="2800" b="1" dirty="0">
                <a:solidFill>
                  <a:schemeClr val="tx1"/>
                </a:solidFill>
              </a:rPr>
              <a:t> 35 </a:t>
            </a:r>
            <a:r>
              <a:rPr lang="en-US" sz="2800" b="1" dirty="0" err="1">
                <a:solidFill>
                  <a:schemeClr val="tx1"/>
                </a:solidFill>
              </a:rPr>
              <a:t>giây</a:t>
            </a:r>
            <a:endParaRPr lang="vi-VN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67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2000">
        <p159:morph option="byObject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18" grpId="0" animBg="1"/>
      <p:bldP spid="18" grpId="1" animBg="1"/>
      <p:bldP spid="15" grpId="0" animBg="1"/>
      <p:bldP spid="15" grpId="1" animBg="1"/>
      <p:bldP spid="17" grpId="0" animBg="1"/>
      <p:bldP spid="17" grpId="1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57" y="-39919"/>
            <a:ext cx="11843657" cy="7151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62" y="5219243"/>
            <a:ext cx="3898413" cy="22857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2" y="167854"/>
            <a:ext cx="4029075" cy="21336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E2D1232-D92F-46F2-8C65-FA0251ED8667}"/>
              </a:ext>
            </a:extLst>
          </p:cNvPr>
          <p:cNvSpPr txBox="1"/>
          <p:nvPr/>
        </p:nvSpPr>
        <p:spPr>
          <a:xfrm>
            <a:off x="5945328" y="1426411"/>
            <a:ext cx="21643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>
                <a:solidFill>
                  <a:srgbClr val="C00000"/>
                </a:solidFill>
                <a:ea typeface="汉仪跳跳体简" panose="00020600040101010101" pitchFamily="18" charset="-122"/>
              </a:rPr>
              <a:t>b, </a:t>
            </a:r>
            <a:r>
              <a:rPr lang="en-US" altLang="zh-CN" sz="4400" b="1" noProof="0" dirty="0" err="1">
                <a:solidFill>
                  <a:srgbClr val="C00000"/>
                </a:solidFill>
                <a:ea typeface="汉仪跳跳体简" panose="00020600040101010101" pitchFamily="18" charset="-122"/>
              </a:rPr>
              <a:t>Thế</a:t>
            </a:r>
            <a:r>
              <a:rPr lang="en-US" altLang="zh-CN" sz="4400" b="1" noProof="0" dirty="0">
                <a:solidFill>
                  <a:srgbClr val="C00000"/>
                </a:solidFill>
                <a:ea typeface="汉仪跳跳体简" panose="00020600040101010101" pitchFamily="18" charset="-122"/>
              </a:rPr>
              <a:t> </a:t>
            </a:r>
            <a:r>
              <a:rPr lang="en-US" altLang="zh-CN" sz="4400" b="1" noProof="0" dirty="0" err="1">
                <a:solidFill>
                  <a:srgbClr val="C00000"/>
                </a:solidFill>
                <a:ea typeface="汉仪跳跳体简" panose="00020600040101010101" pitchFamily="18" charset="-122"/>
              </a:rPr>
              <a:t>kỉ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汉仪跳跳体简" panose="00020600040101010101" pitchFamily="18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672061D-5337-44DC-BA54-47743E1D4A6E}"/>
              </a:ext>
            </a:extLst>
          </p:cNvPr>
          <p:cNvSpPr txBox="1"/>
          <p:nvPr/>
        </p:nvSpPr>
        <p:spPr>
          <a:xfrm>
            <a:off x="2016970" y="2119171"/>
            <a:ext cx="10839058" cy="362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vi-VN" sz="2600" b="1" dirty="0" err="1"/>
              <a:t>Thế</a:t>
            </a:r>
            <a:r>
              <a:rPr lang="vi-VN" sz="2600" b="1" dirty="0"/>
              <a:t> </a:t>
            </a:r>
            <a:r>
              <a:rPr lang="vi-VN" sz="2600" b="1" dirty="0" err="1"/>
              <a:t>kỉ</a:t>
            </a:r>
            <a:r>
              <a:rPr lang="vi-VN" sz="2600" b="1" dirty="0"/>
              <a:t> </a:t>
            </a:r>
            <a:r>
              <a:rPr lang="vi-VN" sz="2600" b="1" dirty="0" err="1"/>
              <a:t>là</a:t>
            </a:r>
            <a:r>
              <a:rPr lang="vi-VN" sz="2600" b="1" dirty="0"/>
              <a:t> </a:t>
            </a:r>
            <a:r>
              <a:rPr lang="vi-VN" sz="2600" b="1" dirty="0" err="1"/>
              <a:t>một</a:t>
            </a:r>
            <a:r>
              <a:rPr lang="vi-VN" sz="2600" b="1" dirty="0"/>
              <a:t> đơn </a:t>
            </a:r>
            <a:r>
              <a:rPr lang="vi-VN" sz="2600" b="1" dirty="0" err="1"/>
              <a:t>vị</a:t>
            </a:r>
            <a:r>
              <a:rPr lang="vi-VN" sz="2600" b="1" dirty="0"/>
              <a:t> đo </a:t>
            </a:r>
            <a:r>
              <a:rPr lang="vi-VN" sz="2600" b="1" dirty="0" err="1"/>
              <a:t>thời</a:t>
            </a:r>
            <a:r>
              <a:rPr lang="vi-VN" sz="2600" b="1" dirty="0"/>
              <a:t> gian, </a:t>
            </a:r>
            <a:r>
              <a:rPr lang="vi-VN" sz="2600" b="1" dirty="0">
                <a:solidFill>
                  <a:srgbClr val="FF0000"/>
                </a:solidFill>
              </a:rPr>
              <a:t>1 </a:t>
            </a:r>
            <a:r>
              <a:rPr lang="vi-VN" sz="2600" b="1" dirty="0" err="1">
                <a:solidFill>
                  <a:srgbClr val="FF0000"/>
                </a:solidFill>
              </a:rPr>
              <a:t>thế</a:t>
            </a:r>
            <a:r>
              <a:rPr lang="vi-VN" sz="2600" b="1" dirty="0">
                <a:solidFill>
                  <a:srgbClr val="FF0000"/>
                </a:solidFill>
              </a:rPr>
              <a:t> </a:t>
            </a:r>
            <a:r>
              <a:rPr lang="vi-VN" sz="2600" b="1" dirty="0" err="1">
                <a:solidFill>
                  <a:srgbClr val="FF0000"/>
                </a:solidFill>
              </a:rPr>
              <a:t>kỉ</a:t>
            </a:r>
            <a:r>
              <a:rPr lang="vi-VN" sz="2600" b="1" dirty="0">
                <a:solidFill>
                  <a:srgbClr val="FF0000"/>
                </a:solidFill>
              </a:rPr>
              <a:t> = 100 năm.</a:t>
            </a:r>
            <a:endParaRPr lang="vi-VN" sz="2600" dirty="0"/>
          </a:p>
          <a:p>
            <a:pPr marL="457200" lvl="0" indent="-45720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2600" dirty="0"/>
              <a:t> </a:t>
            </a:r>
            <a:r>
              <a:rPr lang="vi-VN" sz="2600" dirty="0" err="1"/>
              <a:t>Từ</a:t>
            </a:r>
            <a:r>
              <a:rPr lang="vi-VN" sz="2600" dirty="0"/>
              <a:t> năm 1 </a:t>
            </a:r>
            <a:r>
              <a:rPr lang="vi-VN" sz="2600" dirty="0" err="1"/>
              <a:t>đến</a:t>
            </a:r>
            <a:r>
              <a:rPr lang="vi-VN" sz="2600" dirty="0"/>
              <a:t> năm 100 </a:t>
            </a:r>
            <a:r>
              <a:rPr lang="vi-VN" sz="2600" dirty="0" err="1"/>
              <a:t>là</a:t>
            </a:r>
            <a:r>
              <a:rPr lang="vi-VN" sz="2600" dirty="0"/>
              <a:t> </a:t>
            </a:r>
            <a:r>
              <a:rPr lang="vi-VN" sz="2600" dirty="0" err="1"/>
              <a:t>thế</a:t>
            </a:r>
            <a:r>
              <a:rPr lang="vi-VN" sz="2600" dirty="0"/>
              <a:t> </a:t>
            </a:r>
            <a:r>
              <a:rPr lang="vi-VN" sz="2600" dirty="0" err="1"/>
              <a:t>kỉ</a:t>
            </a:r>
            <a:r>
              <a:rPr lang="vi-VN" sz="2600" dirty="0"/>
              <a:t> </a:t>
            </a:r>
            <a:r>
              <a:rPr lang="vi-VN" sz="2600" dirty="0" err="1"/>
              <a:t>thứ</a:t>
            </a:r>
            <a:r>
              <a:rPr lang="vi-VN" sz="2600" dirty="0"/>
              <a:t> </a:t>
            </a:r>
            <a:r>
              <a:rPr lang="vi-VN" sz="2600" dirty="0" err="1"/>
              <a:t>nhất</a:t>
            </a:r>
            <a:r>
              <a:rPr lang="vi-VN" sz="2600" dirty="0"/>
              <a:t> (</a:t>
            </a:r>
            <a:r>
              <a:rPr lang="vi-VN" sz="2600" dirty="0" err="1"/>
              <a:t>thế</a:t>
            </a:r>
            <a:r>
              <a:rPr lang="vi-VN" sz="2600" dirty="0"/>
              <a:t> </a:t>
            </a:r>
            <a:r>
              <a:rPr lang="vi-VN" sz="2600" dirty="0" err="1"/>
              <a:t>kỉ</a:t>
            </a:r>
            <a:r>
              <a:rPr lang="vi-VN" sz="2600" dirty="0"/>
              <a:t> I).</a:t>
            </a:r>
          </a:p>
          <a:p>
            <a:pPr marL="457200" lvl="0" indent="-45720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2600" dirty="0" err="1"/>
              <a:t>Từ</a:t>
            </a:r>
            <a:r>
              <a:rPr lang="vi-VN" sz="2600" dirty="0"/>
              <a:t> năm 101 </a:t>
            </a:r>
            <a:r>
              <a:rPr lang="vi-VN" sz="2600" dirty="0" err="1"/>
              <a:t>đến</a:t>
            </a:r>
            <a:r>
              <a:rPr lang="vi-VN" sz="2600" dirty="0"/>
              <a:t> năm 200 </a:t>
            </a:r>
            <a:r>
              <a:rPr lang="vi-VN" sz="2600" dirty="0" err="1"/>
              <a:t>là</a:t>
            </a:r>
            <a:r>
              <a:rPr lang="vi-VN" sz="2600" dirty="0"/>
              <a:t> </a:t>
            </a:r>
            <a:r>
              <a:rPr lang="vi-VN" sz="2600" dirty="0" err="1"/>
              <a:t>thế</a:t>
            </a:r>
            <a:r>
              <a:rPr lang="vi-VN" sz="2600" dirty="0"/>
              <a:t> </a:t>
            </a:r>
            <a:r>
              <a:rPr lang="vi-VN" sz="2600" dirty="0" err="1"/>
              <a:t>kỉ</a:t>
            </a:r>
            <a:r>
              <a:rPr lang="vi-VN" sz="2600" dirty="0"/>
              <a:t> </a:t>
            </a:r>
            <a:r>
              <a:rPr lang="vi-VN" sz="2600" dirty="0" err="1"/>
              <a:t>thứ</a:t>
            </a:r>
            <a:r>
              <a:rPr lang="vi-VN" sz="2600" dirty="0"/>
              <a:t> hai (</a:t>
            </a:r>
            <a:r>
              <a:rPr lang="vi-VN" sz="2600" dirty="0" err="1"/>
              <a:t>thế</a:t>
            </a:r>
            <a:r>
              <a:rPr lang="vi-VN" sz="2600" dirty="0"/>
              <a:t> </a:t>
            </a:r>
            <a:r>
              <a:rPr lang="vi-VN" sz="2600" dirty="0" err="1"/>
              <a:t>kỉ</a:t>
            </a:r>
            <a:r>
              <a:rPr lang="vi-VN" sz="2600" dirty="0"/>
              <a:t> II).</a:t>
            </a:r>
          </a:p>
          <a:p>
            <a:pPr marL="457200" lvl="0" indent="-45720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2600" dirty="0"/>
              <a:t> </a:t>
            </a:r>
            <a:r>
              <a:rPr lang="vi-VN" sz="2600" dirty="0" err="1"/>
              <a:t>Từ</a:t>
            </a:r>
            <a:r>
              <a:rPr lang="vi-VN" sz="2600" dirty="0"/>
              <a:t> năm 1901 </a:t>
            </a:r>
            <a:r>
              <a:rPr lang="vi-VN" sz="2600" dirty="0" err="1"/>
              <a:t>đến</a:t>
            </a:r>
            <a:r>
              <a:rPr lang="vi-VN" sz="2600" dirty="0"/>
              <a:t> năm 2000 </a:t>
            </a:r>
            <a:r>
              <a:rPr lang="vi-VN" sz="2600" dirty="0" err="1"/>
              <a:t>là</a:t>
            </a:r>
            <a:r>
              <a:rPr lang="vi-VN" sz="2600" dirty="0"/>
              <a:t> </a:t>
            </a:r>
            <a:r>
              <a:rPr lang="vi-VN" sz="2600" dirty="0" err="1"/>
              <a:t>thế</a:t>
            </a:r>
            <a:r>
              <a:rPr lang="vi-VN" sz="2600" dirty="0"/>
              <a:t> </a:t>
            </a:r>
            <a:r>
              <a:rPr lang="vi-VN" sz="2600" dirty="0" err="1"/>
              <a:t>kỉ</a:t>
            </a:r>
            <a:r>
              <a:rPr lang="vi-VN" sz="2600" dirty="0"/>
              <a:t> </a:t>
            </a:r>
            <a:r>
              <a:rPr lang="vi-VN" sz="2600" dirty="0" err="1"/>
              <a:t>thứ</a:t>
            </a:r>
            <a:r>
              <a:rPr lang="vi-VN" sz="2600" dirty="0"/>
              <a:t> hai mươi (</a:t>
            </a:r>
            <a:r>
              <a:rPr lang="vi-VN" sz="2600" dirty="0" err="1"/>
              <a:t>thế</a:t>
            </a:r>
            <a:r>
              <a:rPr lang="vi-VN" sz="2600" dirty="0"/>
              <a:t> </a:t>
            </a:r>
            <a:r>
              <a:rPr lang="vi-VN" sz="2600" dirty="0" err="1"/>
              <a:t>kỉ</a:t>
            </a:r>
            <a:r>
              <a:rPr lang="vi-VN" sz="2600" dirty="0"/>
              <a:t> XX).</a:t>
            </a:r>
          </a:p>
          <a:p>
            <a:pPr marL="457200" lvl="0" indent="-45720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2600" dirty="0" err="1"/>
              <a:t>Từ</a:t>
            </a:r>
            <a:r>
              <a:rPr lang="vi-VN" sz="2600" dirty="0"/>
              <a:t> năm 2001 </a:t>
            </a:r>
            <a:r>
              <a:rPr lang="vi-VN" sz="2600" dirty="0" err="1"/>
              <a:t>đến</a:t>
            </a:r>
            <a:r>
              <a:rPr lang="vi-VN" sz="2600" dirty="0"/>
              <a:t> năm 2100 </a:t>
            </a:r>
            <a:r>
              <a:rPr lang="vi-VN" sz="2600" dirty="0" err="1"/>
              <a:t>là</a:t>
            </a:r>
            <a:r>
              <a:rPr lang="vi-VN" sz="2600" dirty="0"/>
              <a:t> </a:t>
            </a:r>
            <a:r>
              <a:rPr lang="vi-VN" sz="2600" dirty="0" err="1"/>
              <a:t>thế</a:t>
            </a:r>
            <a:r>
              <a:rPr lang="vi-VN" sz="2600" dirty="0"/>
              <a:t> </a:t>
            </a:r>
            <a:r>
              <a:rPr lang="vi-VN" sz="2600" dirty="0" err="1"/>
              <a:t>kỉ</a:t>
            </a:r>
            <a:r>
              <a:rPr lang="vi-VN" sz="2600" dirty="0"/>
              <a:t> </a:t>
            </a:r>
            <a:r>
              <a:rPr lang="vi-VN" sz="2600" dirty="0" err="1"/>
              <a:t>thứ</a:t>
            </a:r>
            <a:r>
              <a:rPr lang="vi-VN" sz="2600" dirty="0"/>
              <a:t> hai mươi </a:t>
            </a:r>
            <a:r>
              <a:rPr lang="vi-VN" sz="2600" dirty="0" err="1"/>
              <a:t>mốt</a:t>
            </a:r>
            <a:r>
              <a:rPr lang="vi-VN" sz="2600" dirty="0"/>
              <a:t> (</a:t>
            </a:r>
            <a:r>
              <a:rPr lang="vi-VN" sz="2600" dirty="0" err="1"/>
              <a:t>thế</a:t>
            </a:r>
            <a:r>
              <a:rPr lang="vi-VN" sz="2600" dirty="0"/>
              <a:t> </a:t>
            </a:r>
            <a:r>
              <a:rPr lang="vi-VN" sz="2600" dirty="0" err="1"/>
              <a:t>kỉ</a:t>
            </a:r>
            <a:r>
              <a:rPr lang="vi-VN" sz="2600" dirty="0"/>
              <a:t> XXI).</a:t>
            </a:r>
            <a:br>
              <a:rPr lang="vi-VN" sz="2600" dirty="0"/>
            </a:br>
            <a:r>
              <a:rPr lang="vi-VN" sz="2600" dirty="0" err="1"/>
              <a:t>Ví</a:t>
            </a:r>
            <a:r>
              <a:rPr lang="vi-VN" sz="2600" dirty="0"/>
              <a:t> </a:t>
            </a:r>
            <a:r>
              <a:rPr lang="vi-VN" sz="2600" dirty="0" err="1"/>
              <a:t>dụ</a:t>
            </a:r>
            <a:r>
              <a:rPr lang="vi-VN" sz="2600" dirty="0"/>
              <a:t>: Năm 2023 </a:t>
            </a:r>
            <a:r>
              <a:rPr lang="vi-VN" sz="2600" dirty="0" err="1"/>
              <a:t>thuộc</a:t>
            </a:r>
            <a:r>
              <a:rPr lang="vi-VN" sz="2600" dirty="0"/>
              <a:t> </a:t>
            </a:r>
            <a:r>
              <a:rPr lang="vi-VN" sz="2600" dirty="0" err="1"/>
              <a:t>thế</a:t>
            </a:r>
            <a:r>
              <a:rPr lang="vi-VN" sz="2600" dirty="0"/>
              <a:t> </a:t>
            </a:r>
            <a:r>
              <a:rPr lang="vi-VN" sz="2600" dirty="0" err="1"/>
              <a:t>kỉ</a:t>
            </a:r>
            <a:r>
              <a:rPr lang="vi-VN" sz="2600" dirty="0"/>
              <a:t> XXI.</a:t>
            </a:r>
            <a:endParaRPr kumimoji="0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汉仪跳跳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4376224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6509" y="-304483"/>
            <a:ext cx="609600" cy="609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977141" y="1445505"/>
            <a:ext cx="927677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THỰC HÀNH</a:t>
            </a:r>
            <a:r>
              <a:rPr lang="en-US" altLang="zh-CN" sz="115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 </a:t>
            </a:r>
            <a:r>
              <a:rPr lang="en-US" altLang="zh-CN" sz="11500" b="1" dirty="0">
                <a:ln w="28575">
                  <a:solidFill>
                    <a:schemeClr val="bg1"/>
                  </a:solidFill>
                </a:ln>
                <a:solidFill>
                  <a:srgbClr val="EC6665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汉仪跳跳体简" panose="00020600040101010101" pitchFamily="18" charset="-122"/>
              </a:rPr>
              <a:t>LUYỆN TẬP</a:t>
            </a:r>
            <a:endParaRPr lang="zh-CN" altLang="en-US" sz="11500" b="1" dirty="0">
              <a:ln w="28575">
                <a:solidFill>
                  <a:schemeClr val="bg1"/>
                </a:solidFill>
              </a:ln>
              <a:solidFill>
                <a:srgbClr val="E58CA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a typeface="汉仪跳跳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513837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寂寞"/>
</p:tagLst>
</file>

<file path=ppt/theme/theme1.xml><?xml version="1.0" encoding="utf-8"?>
<a:theme xmlns:a="http://schemas.openxmlformats.org/drawingml/2006/main" name="1_Office 主题">
  <a:themeElements>
    <a:clrScheme name="红色剪纸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7181F"/>
      </a:accent1>
      <a:accent2>
        <a:srgbClr val="C00000"/>
      </a:accent2>
      <a:accent3>
        <a:srgbClr val="E55618"/>
      </a:accent3>
      <a:accent4>
        <a:srgbClr val="2A3D52"/>
      </a:accent4>
      <a:accent5>
        <a:srgbClr val="2A3D52"/>
      </a:accent5>
      <a:accent6>
        <a:srgbClr val="00ADEF"/>
      </a:accent6>
      <a:hlink>
        <a:srgbClr val="00ADEF"/>
      </a:hlink>
      <a:folHlink>
        <a:srgbClr val="00ADEF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红色剪纸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7181F"/>
      </a:accent1>
      <a:accent2>
        <a:srgbClr val="C00000"/>
      </a:accent2>
      <a:accent3>
        <a:srgbClr val="E55618"/>
      </a:accent3>
      <a:accent4>
        <a:srgbClr val="2A3D52"/>
      </a:accent4>
      <a:accent5>
        <a:srgbClr val="2A3D52"/>
      </a:accent5>
      <a:accent6>
        <a:srgbClr val="00ADEF"/>
      </a:accent6>
      <a:hlink>
        <a:srgbClr val="00ADEF"/>
      </a:hlink>
      <a:folHlink>
        <a:srgbClr val="00ADEF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409</Words>
  <Application>Microsoft Office PowerPoint</Application>
  <PresentationFormat>Custom</PresentationFormat>
  <Paragraphs>79</Paragraphs>
  <Slides>17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SimSun</vt:lpstr>
      <vt:lpstr>微软雅黑 Light</vt:lpstr>
      <vt:lpstr>Arial</vt:lpstr>
      <vt:lpstr>Calibri</vt:lpstr>
      <vt:lpstr>Calibri Light</vt:lpstr>
      <vt:lpstr>Fujiyama</vt:lpstr>
      <vt:lpstr>Tahoma</vt:lpstr>
      <vt:lpstr>UTM HelvetIns</vt:lpstr>
      <vt:lpstr>Verdana</vt:lpstr>
      <vt:lpstr>方正少儿简体</vt:lpstr>
      <vt:lpstr>汉仪悠然体简</vt:lpstr>
      <vt:lpstr>汉仪跳跳体简</vt:lpstr>
      <vt:lpstr>1_Office 主题</vt:lpstr>
      <vt:lpstr>2_Office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寂寞</dc:title>
  <dc:creator/>
  <cp:lastModifiedBy/>
  <cp:revision>1</cp:revision>
  <dcterms:created xsi:type="dcterms:W3CDTF">2017-03-22T17:40:45Z</dcterms:created>
  <dcterms:modified xsi:type="dcterms:W3CDTF">2024-04-09T04:52:45Z</dcterms:modified>
</cp:coreProperties>
</file>