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0" r:id="rId3"/>
    <p:sldMasterId id="2147483726" r:id="rId4"/>
    <p:sldMasterId id="2147483739" r:id="rId5"/>
    <p:sldMasterId id="2147483790" r:id="rId6"/>
    <p:sldMasterId id="2147483802" r:id="rId7"/>
    <p:sldMasterId id="2147483804" r:id="rId8"/>
    <p:sldMasterId id="2147483807" r:id="rId9"/>
  </p:sldMasterIdLst>
  <p:notesMasterIdLst>
    <p:notesMasterId r:id="rId27"/>
  </p:notesMasterIdLst>
  <p:sldIdLst>
    <p:sldId id="256" r:id="rId10"/>
    <p:sldId id="258" r:id="rId11"/>
    <p:sldId id="282" r:id="rId12"/>
    <p:sldId id="285" r:id="rId13"/>
    <p:sldId id="284" r:id="rId14"/>
    <p:sldId id="283" r:id="rId15"/>
    <p:sldId id="291" r:id="rId16"/>
    <p:sldId id="339" r:id="rId17"/>
    <p:sldId id="305" r:id="rId18"/>
    <p:sldId id="393" r:id="rId19"/>
    <p:sldId id="293" r:id="rId20"/>
    <p:sldId id="402" r:id="rId21"/>
    <p:sldId id="403" r:id="rId22"/>
    <p:sldId id="268" r:id="rId23"/>
    <p:sldId id="396" r:id="rId24"/>
    <p:sldId id="278" r:id="rId25"/>
    <p:sldId id="271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4D05D-2DEE-4F8C-9AD4-85FAFE77551B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884C5-00C4-4DD8-93E3-5209E420C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20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3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6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2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8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2487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6420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0187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6271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0674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2070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96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4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749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27906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5898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8513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45681"/>
      </p:ext>
    </p:extLst>
  </p:cSld>
  <p:clrMapOvr>
    <a:masterClrMapping/>
  </p:clrMapOvr>
  <p:transition spd="slow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0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5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5489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5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5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49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757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8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3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3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713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31747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566502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6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700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85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992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57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36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06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22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25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24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9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12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01229"/>
      </p:ext>
    </p:extLst>
  </p:cSld>
  <p:clrMapOvr>
    <a:masterClrMapping/>
  </p:clrMapOvr>
  <p:transition spd="slow" advTm="30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387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48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43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10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496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942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496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67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8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660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059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199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032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8269-D85B-4DF8-B09E-C60BC98F4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9DC42-1C1B-4CC2-A374-3B7209A97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A7A7F-27C1-465E-A73A-9368F735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6F657-B94C-460A-9B56-C954D264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102A8-1459-4A2F-B95C-C5AD0225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106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EC72-EFC4-4C57-9711-E4252D4F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A618-171D-47AD-9C86-3D0B0F66B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38856-11A7-430D-A4EC-660BB28C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5FD06-2E18-40B6-A78B-99113705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18642-8B35-4EBB-A04D-596CCC7A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645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AA9A-BDEC-4F82-9247-838ACAE7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C5299-0A08-4679-9A59-F889B0620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BE7FC-AD0C-480F-8B3F-B5BCEBC9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C500D-8DD6-4F6F-ABFD-FE8E13CA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A4218-FB6A-4156-905D-75CD9B87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91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032E-D04D-419C-A977-4DB0DFD7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4C9ED-0AB5-4F48-8D50-01A62DC53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38F58-11C6-4D61-8149-4F95A8DE8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4745E-67C0-496A-8DBC-A7E3D040B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7606A-E429-4FE5-BACD-57178166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F5256-99BD-4798-B26E-2818A612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438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DB0C-74A1-44BD-BFC0-6B6A2B98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C2F73-2FD6-48EF-9106-CBC3BF7F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C57DF-DA13-4742-9E56-286D542C1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C29E8-8DE4-49F3-970B-D35694B4E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E6B601-4E72-4290-8424-1B27D8594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07B23-EE9B-482F-9E76-3099BFF6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072EE-5E0E-4C61-9A74-7CDDF4FC8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244735-3727-4F37-9F13-49202EE8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63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1389-E5DB-4025-AE43-4278A8A8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51B42-DD48-4177-82C9-20F5A24C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33FEC6-1CAA-4D6A-8B28-B4D36027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0CE2D-9609-4074-8EB2-9E4F4498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887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242126-71E5-4818-9E43-E52093C6B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E80FD-33B5-4C1C-94C9-B7E7FDB4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7A040-81E2-4B1C-AEB7-32866C5B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9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381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1812-565B-4CB8-A5C0-762EC9470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1149-DAF5-4510-8A88-6281966BD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62E2E-9DC1-433E-AB0D-1792F8D51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5F6C0-5B7C-4030-BE17-97891985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2D687-583A-4F5F-A35F-1A0BEEFB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79E4E-F362-4F6C-A88F-B9E3E4E2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477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5EE0-B4CC-41E6-A138-D4203BA37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689E2-B1B8-4355-978E-9234C1A32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FE2DE-47EB-432D-83A4-CCD761646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F4EB1-6808-4E99-A5E1-A1573747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F727D-FCBD-4DDB-A742-597F2D09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CFE47-1217-443D-BF73-1F0F0CD9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494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A7307-E42F-4314-8637-EBB8959F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8F524-DF0E-4309-A171-D10B96D0F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3F83F-49D5-431C-B422-A272A587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96331-5FB3-45D9-8ED6-486ED827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F1C4C-BCA2-4BDA-BFDF-CC6FEB24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441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6051C-94FC-4A2F-9DCB-225E79C66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CE122-ABBE-4D35-9C97-42A32567E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D30CD-523F-4B8E-93D9-085A363B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E1426-A3AA-492E-801C-13AEE32E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72D5C-E2D3-42BE-948A-24E58D21E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872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960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581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82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102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53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23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342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2024/3/12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5F3D8-BD0A-4C23-A818-EA0E1FB622A8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82F684-C933-444B-8440-6081226CC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3578544" y="-236258"/>
            <a:ext cx="2468202" cy="2528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BA82F-504D-49B6-961B-4F2EC60DE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7350444" y="9374946"/>
            <a:ext cx="1031287" cy="10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8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6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E28DC13-C871-F691-DF17-96D30DC25D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57" y="180484"/>
            <a:ext cx="1478634" cy="1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5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1303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0489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47534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7.xml"/><Relationship Id="rId4" Type="http://schemas.openxmlformats.org/officeDocument/2006/relationships/audio" Target="../media/media2.mp3"/><Relationship Id="rId9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7.xml"/><Relationship Id="rId4" Type="http://schemas.openxmlformats.org/officeDocument/2006/relationships/audio" Target="../media/media2.mp3"/><Relationship Id="rId9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5.xml"/><Relationship Id="rId4" Type="http://schemas.openxmlformats.org/officeDocument/2006/relationships/audio" Target="../media/media2.mp3"/><Relationship Id="rId9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6.xml"/><Relationship Id="rId4" Type="http://schemas.openxmlformats.org/officeDocument/2006/relationships/audio" Target="../media/media2.mp3"/><Relationship Id="rId9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1463467"/>
            <a:ext cx="8859499" cy="216469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135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MI-LI-MÉT</a:t>
            </a:r>
            <a:r>
              <a:rPr kumimoji="0" lang="en-US" altLang="zh-CN" sz="6000" b="0" i="0" u="none" strike="noStrike" kern="800" cap="none" spc="0" normalizeH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VUÔNG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570188" y="3729324"/>
            <a:ext cx="7051625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khoa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Trang 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62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1C0BF0FE-55CF-45B9-E2EB-C33841BA9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B9641D9-17FA-BDD3-30E6-1BF627434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3104308D-34BE-F872-4767-458F010F4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" y="-27622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D6466FA-5C38-9C40-0854-13EDD59DB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28C09A9-06E4-A570-6F34-BEA2BDB94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0D23327-12C0-E11E-5CAD-49CE0A5DD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5959" y="532152"/>
            <a:ext cx="6774025" cy="2082786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F3191550-5488-1E3D-7022-B62189912DC9}"/>
              </a:ext>
            </a:extLst>
          </p:cNvPr>
          <p:cNvSpPr/>
          <p:nvPr/>
        </p:nvSpPr>
        <p:spPr>
          <a:xfrm>
            <a:off x="569167" y="2700029"/>
            <a:ext cx="10991462" cy="633664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 – li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86A6FF5F-1EE6-8ECB-FCC9-0B96F1C0D831}"/>
              </a:ext>
            </a:extLst>
          </p:cNvPr>
          <p:cNvSpPr/>
          <p:nvPr/>
        </p:nvSpPr>
        <p:spPr>
          <a:xfrm>
            <a:off x="1057469" y="3405371"/>
            <a:ext cx="10077062" cy="633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– li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mm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76E10B3-8704-8479-891A-EF0114295597}"/>
              </a:ext>
            </a:extLst>
          </p:cNvPr>
          <p:cNvSpPr/>
          <p:nvPr/>
        </p:nvSpPr>
        <p:spPr>
          <a:xfrm>
            <a:off x="6064898" y="4258988"/>
            <a:ext cx="5225143" cy="633664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 – li –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r>
              <a:rPr lang="en-US" sz="28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AAF0B2AA-3C07-3CB1-70C2-200A976FF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79" y="4280161"/>
            <a:ext cx="3986503" cy="1840720"/>
          </a:xfrm>
          <a:prstGeom prst="rect">
            <a:avLst/>
          </a:prstGeom>
        </p:spPr>
      </p:pic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72196C54-7449-CD2D-C7E7-3CC8F33EE951}"/>
              </a:ext>
            </a:extLst>
          </p:cNvPr>
          <p:cNvSpPr/>
          <p:nvPr/>
        </p:nvSpPr>
        <p:spPr>
          <a:xfrm>
            <a:off x="6834138" y="5055880"/>
            <a:ext cx="3592805" cy="633664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 </a:t>
            </a:r>
            <a:r>
              <a:rPr lang="en-US" sz="2800" b="1" dirty="0">
                <a:solidFill>
                  <a:srgbClr val="C00000"/>
                </a:solidFill>
              </a:rPr>
              <a:t>1 cm</a:t>
            </a:r>
            <a:r>
              <a:rPr lang="en-US" sz="2800" b="1" baseline="30000" dirty="0">
                <a:solidFill>
                  <a:srgbClr val="C00000"/>
                </a:solidFill>
              </a:rPr>
              <a:t>2  </a:t>
            </a:r>
            <a:r>
              <a:rPr lang="en-US" sz="2800" b="1" dirty="0">
                <a:solidFill>
                  <a:srgbClr val="C00000"/>
                </a:solidFill>
              </a:rPr>
              <a:t>= 100 mm</a:t>
            </a:r>
            <a:r>
              <a:rPr lang="en-US" sz="2800" b="1" baseline="30000" dirty="0">
                <a:solidFill>
                  <a:srgbClr val="C00000"/>
                </a:solidFill>
              </a:rPr>
              <a:t>2</a:t>
            </a:r>
            <a:endParaRPr lang="vi-VN" sz="2800" b="1" baseline="3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339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125044" y="1446496"/>
            <a:ext cx="5941911" cy="193899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LUYỆN TẬP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9993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E6381B-FA54-7FC7-114A-0FCD4CDC0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31C83A-D1B2-E50B-8A53-282E92F0C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53C916-0FC4-3580-B2DE-DBD98DD54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077C9F01-CB97-C07C-B5BD-3B404020D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B8669A7-3F8E-374D-FB34-B1F220EFD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0BE0F856-9A3B-2B44-93B8-9914DE98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" y="-27622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F4317CC-936E-EF28-6C02-695FBD213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D4FC960-8EED-D340-F739-AD972BF0C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Hình ảnh 14" descr="Ảnh có chứa văn bản, thực vật&#10;&#10;Mô tả được tạo tự động">
            <a:extLst>
              <a:ext uri="{FF2B5EF4-FFF2-40B4-BE49-F238E27FC236}">
                <a16:creationId xmlns:a16="http://schemas.microsoft.com/office/drawing/2014/main" id="{E1279756-B872-EE92-F06E-36AD67C05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2" y="1651518"/>
            <a:ext cx="11064358" cy="3797560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1053A278-E9C1-3E6B-C3EA-4C01B762DC27}"/>
              </a:ext>
            </a:extLst>
          </p:cNvPr>
          <p:cNvSpPr/>
          <p:nvPr/>
        </p:nvSpPr>
        <p:spPr>
          <a:xfrm>
            <a:off x="2765915" y="2623678"/>
            <a:ext cx="575388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FC8D54A0-2578-7A9B-1FC3-1E7EE261F788}"/>
              </a:ext>
            </a:extLst>
          </p:cNvPr>
          <p:cNvSpPr/>
          <p:nvPr/>
        </p:nvSpPr>
        <p:spPr>
          <a:xfrm>
            <a:off x="2765916" y="3522195"/>
            <a:ext cx="575388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endParaRPr lang="vi-V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2A824581-9357-755A-BDBB-1CA4BA77ACA3}"/>
              </a:ext>
            </a:extLst>
          </p:cNvPr>
          <p:cNvSpPr/>
          <p:nvPr/>
        </p:nvSpPr>
        <p:spPr>
          <a:xfrm>
            <a:off x="6589626" y="2623014"/>
            <a:ext cx="503853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84A4D454-F9BE-8D23-11D2-1976596D721E}"/>
              </a:ext>
            </a:extLst>
          </p:cNvPr>
          <p:cNvSpPr/>
          <p:nvPr/>
        </p:nvSpPr>
        <p:spPr>
          <a:xfrm>
            <a:off x="9815804" y="2575238"/>
            <a:ext cx="653143" cy="6928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3100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8F13C2C3-5E81-6D86-50B9-BCD74A165C01}"/>
              </a:ext>
            </a:extLst>
          </p:cNvPr>
          <p:cNvSpPr/>
          <p:nvPr/>
        </p:nvSpPr>
        <p:spPr>
          <a:xfrm>
            <a:off x="6589626" y="3504300"/>
            <a:ext cx="503853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6657464C-C37B-D58E-7308-DEF79E43736A}"/>
              </a:ext>
            </a:extLst>
          </p:cNvPr>
          <p:cNvSpPr/>
          <p:nvPr/>
        </p:nvSpPr>
        <p:spPr>
          <a:xfrm>
            <a:off x="10207690" y="3504299"/>
            <a:ext cx="577609" cy="65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6826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2FF37-FB21-8461-FF31-78E08F5D6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546309-EA98-ED66-79D1-8DC259424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C8CE81-15C4-2922-701B-E4177F33B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37A07562-AB9A-9E45-57AE-6295BA2B2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33F14EE-4BEA-7DDB-CBDC-6F30D2A8B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DEF80065-D72D-9112-1326-529724495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" y="-27622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54FD473C-AEBB-ADA9-13EC-23EC31AE4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A05E7BD-A4C4-37FD-440B-FA62990DC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Hình ảnh 13" descr="Ảnh có chứa văn bản, thực vật, cây trồng trong nhà&#10;&#10;Mô tả được tạo tự động">
            <a:extLst>
              <a:ext uri="{FF2B5EF4-FFF2-40B4-BE49-F238E27FC236}">
                <a16:creationId xmlns:a16="http://schemas.microsoft.com/office/drawing/2014/main" id="{2802FAEF-7EA2-3C14-08EC-CEBF6123F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10" y="886409"/>
            <a:ext cx="9015302" cy="4562667"/>
          </a:xfrm>
          <a:prstGeom prst="rect">
            <a:avLst/>
          </a:prstGeom>
        </p:spPr>
      </p:pic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9053430F-271B-3A73-1F01-5AF45B522363}"/>
              </a:ext>
            </a:extLst>
          </p:cNvPr>
          <p:cNvSpPr/>
          <p:nvPr/>
        </p:nvSpPr>
        <p:spPr>
          <a:xfrm>
            <a:off x="4376057" y="2118049"/>
            <a:ext cx="475862" cy="5971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F3DE50DB-9B81-1BA9-94B9-E66D0149EA50}"/>
              </a:ext>
            </a:extLst>
          </p:cNvPr>
          <p:cNvSpPr/>
          <p:nvPr/>
        </p:nvSpPr>
        <p:spPr>
          <a:xfrm>
            <a:off x="9221756" y="2118049"/>
            <a:ext cx="475862" cy="5971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284</a:t>
            </a:r>
            <a:endParaRPr lang="vi-VN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77C4AE7E-6397-A462-ECCD-6AD01BB9B0D5}"/>
              </a:ext>
            </a:extLst>
          </p:cNvPr>
          <p:cNvSpPr/>
          <p:nvPr/>
        </p:nvSpPr>
        <p:spPr>
          <a:xfrm>
            <a:off x="4005942" y="3195267"/>
            <a:ext cx="566057" cy="5971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873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8DD7D19A-A92D-13B8-CC5A-9886957CC205}"/>
              </a:ext>
            </a:extLst>
          </p:cNvPr>
          <p:cNvSpPr/>
          <p:nvPr/>
        </p:nvSpPr>
        <p:spPr>
          <a:xfrm>
            <a:off x="8717901" y="3195268"/>
            <a:ext cx="475862" cy="5971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129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5730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FBA19FA-814F-DCF1-646F-F319F8D76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72" y="0"/>
            <a:ext cx="1639966" cy="1859441"/>
          </a:xfrm>
          <a:prstGeom prst="rect">
            <a:avLst/>
          </a:prstGeom>
        </p:spPr>
      </p:pic>
      <p:pic>
        <p:nvPicPr>
          <p:cNvPr id="13" name="Hình ảnh 12" descr="Reading cartoon bee">
            <a:extLst>
              <a:ext uri="{FF2B5EF4-FFF2-40B4-BE49-F238E27FC236}">
                <a16:creationId xmlns:a16="http://schemas.microsoft.com/office/drawing/2014/main" id="{7D2595E6-8BAD-594B-7233-CA87A4C40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644" y="-26490"/>
            <a:ext cx="1638301" cy="1857375"/>
          </a:xfrm>
          <a:prstGeom prst="rect">
            <a:avLst/>
          </a:prstGeom>
        </p:spPr>
      </p:pic>
      <p:pic>
        <p:nvPicPr>
          <p:cNvPr id="14" name="Hình ảnh 13" descr="Cartoon bee with pencil">
            <a:extLst>
              <a:ext uri="{FF2B5EF4-FFF2-40B4-BE49-F238E27FC236}">
                <a16:creationId xmlns:a16="http://schemas.microsoft.com/office/drawing/2014/main" id="{63EB3FFA-8505-C060-535B-05F9F788D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177" y="5133975"/>
            <a:ext cx="1614488" cy="1724025"/>
          </a:xfrm>
          <a:prstGeom prst="rect">
            <a:avLst/>
          </a:prstGeom>
        </p:spPr>
      </p:pic>
      <p:pic>
        <p:nvPicPr>
          <p:cNvPr id="15" name="Hình ảnh 14" descr="Cartoon bee with pencil">
            <a:extLst>
              <a:ext uri="{FF2B5EF4-FFF2-40B4-BE49-F238E27FC236}">
                <a16:creationId xmlns:a16="http://schemas.microsoft.com/office/drawing/2014/main" id="{6E2C4CC7-AE88-762A-6037-1D3401A24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677" y="5086269"/>
            <a:ext cx="1614488" cy="172402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6FA713E-B01D-2FBD-A288-3A0A7A067C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" b="6487"/>
          <a:stretch/>
        </p:blipFill>
        <p:spPr>
          <a:xfrm>
            <a:off x="1502229" y="727788"/>
            <a:ext cx="9087415" cy="251926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16EED49-D5E1-DC90-454C-FFBE8E6FD3E4}"/>
              </a:ext>
            </a:extLst>
          </p:cNvPr>
          <p:cNvSpPr txBox="1"/>
          <p:nvPr/>
        </p:nvSpPr>
        <p:spPr>
          <a:xfrm>
            <a:off x="796959" y="3273543"/>
            <a:ext cx="10936001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800" b="0" i="0" dirty="0">
                <a:solidFill>
                  <a:srgbClr val="C00000"/>
                </a:solidFill>
                <a:effectLst/>
                <a:latin typeface="+mj-lt"/>
              </a:rPr>
              <a:t>a) 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+mj-lt"/>
              </a:rPr>
              <a:t>Hình A </a:t>
            </a:r>
            <a:r>
              <a:rPr lang="vi-VN" sz="2800" b="0" i="0" dirty="0">
                <a:solidFill>
                  <a:srgbClr val="C00000"/>
                </a:solidFill>
                <a:effectLst/>
                <a:latin typeface="+mj-lt"/>
              </a:rPr>
              <a:t>gồm 20 ô vuông có cạnh 1 mm nên có diện tích là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+mj-lt"/>
              </a:rPr>
              <a:t>20 mm</a:t>
            </a:r>
            <a:r>
              <a:rPr lang="vi-VN" sz="2800" b="1" i="0" baseline="30000" dirty="0">
                <a:solidFill>
                  <a:srgbClr val="002060"/>
                </a:solidFill>
                <a:effectLst/>
                <a:latin typeface="+mj-lt"/>
              </a:rPr>
              <a:t>2</a:t>
            </a:r>
            <a:endParaRPr lang="vi-VN" sz="2800" b="1" i="0" dirty="0">
              <a:solidFill>
                <a:srgbClr val="002060"/>
              </a:solidFill>
              <a:effectLst/>
              <a:latin typeface="+mj-lt"/>
            </a:endParaRPr>
          </a:p>
          <a:p>
            <a:pPr algn="l">
              <a:lnSpc>
                <a:spcPct val="150000"/>
              </a:lnSpc>
            </a:pPr>
            <a:r>
              <a:rPr lang="vi-VN" sz="2800" b="0" i="0" dirty="0">
                <a:solidFill>
                  <a:srgbClr val="C00000"/>
                </a:solidFill>
                <a:effectLst/>
                <a:latin typeface="+mj-lt"/>
              </a:rPr>
              <a:t>b) 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+mj-lt"/>
              </a:rPr>
              <a:t>Hình</a:t>
            </a:r>
            <a:r>
              <a:rPr lang="vi-VN" sz="2800" b="0" i="0" dirty="0">
                <a:solidFill>
                  <a:srgbClr val="C00000"/>
                </a:solidFill>
                <a:effectLst/>
                <a:latin typeface="+mj-lt"/>
              </a:rPr>
              <a:t> 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+mj-lt"/>
              </a:rPr>
              <a:t>C </a:t>
            </a:r>
            <a:r>
              <a:rPr lang="vi-VN" sz="2800" b="0" i="0" dirty="0">
                <a:solidFill>
                  <a:srgbClr val="C00000"/>
                </a:solidFill>
                <a:effectLst/>
                <a:latin typeface="+mj-lt"/>
              </a:rPr>
              <a:t>gồm 16 ô vuông có cạnh 1 mm nên có diện tích là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+mj-lt"/>
              </a:rPr>
              <a:t>16 mm</a:t>
            </a:r>
            <a:r>
              <a:rPr lang="vi-VN" sz="2800" b="1" i="0" baseline="30000" dirty="0">
                <a:solidFill>
                  <a:srgbClr val="002060"/>
                </a:solidFill>
                <a:effectLst/>
                <a:latin typeface="+mj-lt"/>
              </a:rPr>
              <a:t>2</a:t>
            </a:r>
            <a:endParaRPr lang="vi-VN" sz="2800" b="1" i="0" dirty="0">
              <a:solidFill>
                <a:srgbClr val="002060"/>
              </a:solidFill>
              <a:effectLst/>
              <a:latin typeface="+mj-lt"/>
            </a:endParaRPr>
          </a:p>
          <a:p>
            <a:pPr algn="l">
              <a:lnSpc>
                <a:spcPct val="150000"/>
              </a:lnSpc>
            </a:pPr>
            <a:r>
              <a:rPr lang="vi-VN" sz="2800" b="0" i="0" dirty="0">
                <a:solidFill>
                  <a:srgbClr val="C00000"/>
                </a:solidFill>
                <a:effectLst/>
                <a:latin typeface="+mj-lt"/>
              </a:rPr>
              <a:t>c) 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+mj-lt"/>
              </a:rPr>
              <a:t>Hình B</a:t>
            </a:r>
            <a:r>
              <a:rPr lang="vi-VN" sz="2800" b="0" i="0" dirty="0">
                <a:solidFill>
                  <a:srgbClr val="C00000"/>
                </a:solidFill>
                <a:effectLst/>
                <a:latin typeface="+mj-lt"/>
              </a:rPr>
              <a:t> gồm 15 ô vuông có diện tích 1 mm nên có diện tích là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+mj-lt"/>
              </a:rPr>
              <a:t>15 mm</a:t>
            </a:r>
            <a:r>
              <a:rPr lang="vi-VN" sz="2800" b="1" i="0" baseline="30000" dirty="0">
                <a:solidFill>
                  <a:srgbClr val="002060"/>
                </a:solidFill>
                <a:effectLst/>
                <a:latin typeface="+mj-lt"/>
              </a:rPr>
              <a:t>2</a:t>
            </a:r>
            <a:endParaRPr lang="vi-VN" sz="2800" b="1" i="0" dirty="0">
              <a:solidFill>
                <a:srgbClr val="00206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78617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5747955" cy="1348444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CỦNG CỐ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872338" y="3789198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kumimoji="0" lang="vi-VN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endParaRPr kumimoji="0" lang="en-SG" altLang="vi-VN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+mn-ea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056CFC9-BDED-2FA2-1485-FC5D0D27AA4F}"/>
              </a:ext>
            </a:extLst>
          </p:cNvPr>
          <p:cNvSpPr txBox="1"/>
          <p:nvPr/>
        </p:nvSpPr>
        <p:spPr>
          <a:xfrm>
            <a:off x="1657315" y="3944757"/>
            <a:ext cx="7361852" cy="5804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81025" marR="262890">
              <a:lnSpc>
                <a:spcPct val="125000"/>
              </a:lnSpc>
              <a:spcBef>
                <a:spcPts val="840"/>
              </a:spcBef>
              <a:spcAft>
                <a:spcPts val="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Nhắc lại các đơn vị đo diện tích đã học</a:t>
            </a:r>
          </a:p>
        </p:txBody>
      </p:sp>
    </p:spTree>
    <p:extLst>
      <p:ext uri="{BB962C8B-B14F-4D97-AF65-F5344CB8AC3E}">
        <p14:creationId xmlns:p14="http://schemas.microsoft.com/office/powerpoint/2010/main" val="143916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37930" y="-79513"/>
            <a:ext cx="12529930" cy="6937513"/>
            <a:chOff x="-337930" y="0"/>
            <a:chExt cx="12529930" cy="69375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4" t="2514"/>
            <a:stretch/>
          </p:blipFill>
          <p:spPr>
            <a:xfrm>
              <a:off x="-337930" y="0"/>
              <a:ext cx="12529930" cy="6937513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3611217" y="763007"/>
              <a:ext cx="7692887" cy="46713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C3C1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3877573" y="1416186"/>
            <a:ext cx="7160173" cy="3206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KẾT THÚC</a:t>
            </a:r>
            <a:endParaRPr kumimoji="0" lang="en-US" sz="10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47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7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853472"/>
            <a:ext cx="6425741" cy="44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A. 3 000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B. 300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C. 30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637341" y="1196527"/>
            <a:ext cx="10576934" cy="981529"/>
            <a:chOff x="747642" y="475819"/>
            <a:chExt cx="10562264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747642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 dm</a:t>
              </a:r>
              <a:r>
                <a:rPr kumimoji="0" lang="nl-NL" sz="48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</a:t>
              </a:r>
              <a:r>
                <a:rPr kumimoji="0" lang="nl-NL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= </a:t>
              </a:r>
              <a:r>
                <a:rPr kumimoji="0" lang="nl-NL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...?... </a:t>
              </a:r>
              <a:r>
                <a:rPr lang="nl-NL" sz="4800" b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kumimoji="0" lang="nl-NL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</a:t>
              </a:r>
              <a:r>
                <a:rPr kumimoji="0" lang="nl-NL" sz="48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30" name="Oval 229">
            <a:extLst>
              <a:ext uri="{FF2B5EF4-FFF2-40B4-BE49-F238E27FC236}">
                <a16:creationId xmlns:a16="http://schemas.microsoft.com/office/drawing/2014/main" id="{2DBFE4F4-FF61-4990-B09D-ED027B8C3837}"/>
              </a:ext>
            </a:extLst>
          </p:cNvPr>
          <p:cNvSpPr/>
          <p:nvPr/>
        </p:nvSpPr>
        <p:spPr>
          <a:xfrm>
            <a:off x="1476056" y="136934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CD19B"/>
                </a:solidFill>
                <a:latin typeface="Arial"/>
              </a:rPr>
              <a:t>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69707" y="1879055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5 </a:t>
              </a:r>
              <a:r>
                <a:rPr kumimoji="0" lang="nl-NL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dm</a:t>
              </a:r>
              <a:r>
                <a:rPr kumimoji="0" lang="nl-NL" sz="48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. 50 </a:t>
              </a:r>
              <a:r>
                <a:rPr kumimoji="0" lang="nl-NL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dm</a:t>
              </a:r>
              <a:r>
                <a:rPr kumimoji="0" lang="nl-NL" sz="48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. 500 </a:t>
              </a:r>
              <a:r>
                <a:rPr kumimoji="0" lang="nl-NL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dm</a:t>
              </a:r>
              <a:r>
                <a:rPr kumimoji="0" lang="nl-NL" sz="48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1045280" y="1529763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2500 </a:t>
              </a:r>
              <a:r>
                <a:rPr lang="nl-NL" sz="4800" b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</a:t>
              </a:r>
              <a:r>
                <a:rPr kumimoji="0" lang="nl-NL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</a:t>
              </a:r>
              <a:r>
                <a:rPr kumimoji="0" lang="nl-NL" sz="48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</a:t>
              </a:r>
              <a:r>
                <a:rPr kumimoji="0" lang="nl-NL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: 5 = 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51" name="Oval 250">
            <a:extLst>
              <a:ext uri="{FF2B5EF4-FFF2-40B4-BE49-F238E27FC236}">
                <a16:creationId xmlns:a16="http://schemas.microsoft.com/office/drawing/2014/main" id="{3DE45D78-3287-46A9-AFC3-DD0396B40497}"/>
              </a:ext>
            </a:extLst>
          </p:cNvPr>
          <p:cNvSpPr/>
          <p:nvPr/>
        </p:nvSpPr>
        <p:spPr>
          <a:xfrm>
            <a:off x="2156594" y="168677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Tính</a:t>
              </a:r>
              <a:r>
                <a:rPr kumimoji="0" lang="nl-NL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: 600 dm</a:t>
              </a:r>
              <a:r>
                <a:rPr kumimoji="0" lang="nl-NL" sz="44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</a:t>
              </a:r>
              <a:r>
                <a:rPr kumimoji="0" lang="nl-NL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+ 60 dm</a:t>
              </a:r>
              <a:r>
                <a:rPr kumimoji="0" lang="nl-NL" sz="44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</a:t>
              </a:r>
              <a:r>
                <a:rPr kumimoji="0" lang="nl-NL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=?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. </a:t>
              </a:r>
              <a:r>
                <a:rPr lang="en-US" sz="4800" kern="0">
                  <a:solidFill>
                    <a:srgbClr val="FFFBF8">
                      <a:lumMod val="10000"/>
                    </a:srgbClr>
                  </a:solidFill>
                  <a:latin typeface="Arial"/>
                  <a:cs typeface="#9Slide03 Arima Madurai Black" panose="00000A00000000000000" pitchFamily="2" charset="0"/>
                  <a:sym typeface="Arial"/>
                </a:rPr>
                <a:t>660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nl-NL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dm</a:t>
              </a:r>
              <a:r>
                <a:rPr kumimoji="0" lang="nl-NL" sz="48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48080" cy="914047"/>
            <a:chOff x="2478247" y="3927464"/>
            <a:chExt cx="6948080" cy="914047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23001" y="4028375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. </a:t>
              </a:r>
              <a:r>
                <a:rPr lang="en-US" sz="4800" kern="0">
                  <a:solidFill>
                    <a:srgbClr val="FFFBF8">
                      <a:lumMod val="10000"/>
                    </a:srgbClr>
                  </a:solidFill>
                  <a:latin typeface="Arial"/>
                  <a:cs typeface="#9Slide03 Arima Madurai Black" panose="00000A00000000000000" pitchFamily="2" charset="0"/>
                  <a:sym typeface="Arial"/>
                </a:rPr>
                <a:t>6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60 </a:t>
              </a:r>
              <a:r>
                <a:rPr kumimoji="0" lang="nl-NL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dm</a:t>
              </a:r>
              <a:r>
                <a:rPr kumimoji="0" lang="nl-NL" sz="48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. </a:t>
              </a:r>
              <a:r>
                <a:rPr lang="en-US" sz="4800" kern="0">
                  <a:solidFill>
                    <a:srgbClr val="FFFBF8">
                      <a:lumMod val="10000"/>
                    </a:srgbClr>
                  </a:solidFill>
                  <a:latin typeface="Arial"/>
                  <a:cs typeface="#9Slide03 Arima Madurai Black" panose="00000A00000000000000" pitchFamily="2" charset="0"/>
                  <a:sym typeface="Arial"/>
                </a:rPr>
                <a:t>606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kumimoji="0" lang="nl-NL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dm</a:t>
              </a:r>
              <a:r>
                <a:rPr kumimoji="0" lang="nl-NL" sz="48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01178C30-70F3-4FFA-936C-4B52FE98067D}"/>
              </a:ext>
            </a:extLst>
          </p:cNvPr>
          <p:cNvSpPr/>
          <p:nvPr/>
        </p:nvSpPr>
        <p:spPr>
          <a:xfrm>
            <a:off x="1773918" y="133279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65947" y="1217586"/>
            <a:ext cx="10329284" cy="981529"/>
            <a:chOff x="994948" y="475819"/>
            <a:chExt cx="1031495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994948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15 m</a:t>
              </a:r>
              <a:r>
                <a:rPr kumimoji="0" lang="nl-NL" sz="48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</a:t>
              </a:r>
              <a:r>
                <a:rPr kumimoji="0" lang="nl-NL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6 dm</a:t>
              </a:r>
              <a:r>
                <a:rPr kumimoji="0" lang="nl-NL" sz="48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</a:t>
              </a:r>
              <a:r>
                <a:rPr kumimoji="0" lang="nl-NL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 = ...?.. dm</a:t>
              </a:r>
              <a:r>
                <a:rPr kumimoji="0" lang="nl-NL" sz="48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</a:t>
              </a:r>
              <a:r>
                <a:rPr kumimoji="0" lang="nl-NL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. 1506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. 156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</a:t>
              </a:r>
              <a:r>
                <a: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. 15600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B5E4D544-CEA5-415B-855D-091672903B92}"/>
              </a:ext>
            </a:extLst>
          </p:cNvPr>
          <p:cNvSpPr/>
          <p:nvPr/>
        </p:nvSpPr>
        <p:spPr>
          <a:xfrm>
            <a:off x="1688264" y="1370714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992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135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 – LI – MÉT VUÔNG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B3DC0B-DFED-E531-8B5A-53FDFF4CE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528" y="1359409"/>
            <a:ext cx="4359018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252</Words>
  <Application>Microsoft Office PowerPoint</Application>
  <PresentationFormat>Widescreen</PresentationFormat>
  <Paragraphs>55</Paragraphs>
  <Slides>17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黑体</vt:lpstr>
      <vt:lpstr>Arial</vt:lpstr>
      <vt:lpstr>Calibri</vt:lpstr>
      <vt:lpstr>Calibri Light</vt:lpstr>
      <vt:lpstr>Cambria</vt:lpstr>
      <vt:lpstr>Times New Roman</vt:lpstr>
      <vt:lpstr>UTM Davida</vt:lpstr>
      <vt:lpstr>UTM HelvetIns</vt:lpstr>
      <vt:lpstr>UTM Ong Do Gia</vt:lpstr>
      <vt:lpstr>UTM Showcard</vt:lpstr>
      <vt:lpstr>字魂59号-创粗黑</vt:lpstr>
      <vt:lpstr>1_Office Theme</vt:lpstr>
      <vt:lpstr>Office Theme</vt:lpstr>
      <vt:lpstr>Office 主题</vt:lpstr>
      <vt:lpstr>11_Office Theme</vt:lpstr>
      <vt:lpstr>12_Office Theme</vt:lpstr>
      <vt:lpstr>Custom Design</vt:lpstr>
      <vt:lpstr>SlidesMania</vt:lpstr>
      <vt:lpstr>1_SlidesMania</vt:lpstr>
      <vt:lpstr>2_SlidesMania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LÔ THỊ DI</dc:creator>
  <cp:lastModifiedBy>Vu Hoai Thu</cp:lastModifiedBy>
  <cp:revision>22</cp:revision>
  <dcterms:created xsi:type="dcterms:W3CDTF">2023-09-25T14:01:02Z</dcterms:created>
  <dcterms:modified xsi:type="dcterms:W3CDTF">2024-03-12T10:30:17Z</dcterms:modified>
</cp:coreProperties>
</file>