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  <p:sldMasterId id="2147483690" r:id="rId3"/>
  </p:sldMasterIdLst>
  <p:notesMasterIdLst>
    <p:notesMasterId r:id="rId20"/>
  </p:notesMasterIdLst>
  <p:sldIdLst>
    <p:sldId id="389" r:id="rId4"/>
    <p:sldId id="260" r:id="rId5"/>
    <p:sldId id="388" r:id="rId6"/>
    <p:sldId id="339" r:id="rId7"/>
    <p:sldId id="387" r:id="rId8"/>
    <p:sldId id="274" r:id="rId9"/>
    <p:sldId id="390" r:id="rId10"/>
    <p:sldId id="347" r:id="rId11"/>
    <p:sldId id="348" r:id="rId12"/>
    <p:sldId id="349" r:id="rId13"/>
    <p:sldId id="393" r:id="rId14"/>
    <p:sldId id="329" r:id="rId15"/>
    <p:sldId id="278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Hachi Maru Pop" panose="020B0604020202020204" charset="-128"/>
      <p:regular r:id="rId21"/>
    </p:embeddedFont>
    <p:embeddedFont>
      <p:font typeface="#9Slide05 Fourth Medium" panose="020B0604020202020204" charset="0"/>
      <p:regular r:id="rId22"/>
      <p:bold r:id="rId23"/>
    </p:embeddedFont>
    <p:embeddedFont>
      <p:font typeface="Fredoka One" panose="02000000000000000000" pitchFamily="2" charset="0"/>
      <p:regular r:id="rId24"/>
    </p:embeddedFont>
    <p:embeddedFont>
      <p:font typeface="Lilita One" panose="020B0604020202020204" charset="0"/>
      <p:regular r:id="rId25"/>
      <p:bold r:id="rId26"/>
      <p:italic r:id="rId27"/>
      <p:boldItalic r:id="rId28"/>
    </p:embeddedFont>
    <p:embeddedFont>
      <p:font typeface="Nunito" pitchFamily="2" charset="-93"/>
      <p:regular r:id="rId29"/>
      <p:bold r:id="rId30"/>
      <p:italic r:id="rId31"/>
      <p:boldItalic r:id="rId32"/>
    </p:embeddedFont>
    <p:embeddedFont>
      <p:font typeface="Nunito SemiBold" pitchFamily="2" charset="-93"/>
      <p:regular r:id="rId33"/>
      <p:bold r:id="rId34"/>
      <p:italic r:id="rId35"/>
      <p:boldItalic r:id="rId36"/>
    </p:embeddedFont>
    <p:embeddedFont>
      <p:font typeface="字魂95号-手刻宋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02E"/>
    <a:srgbClr val="FCF2D4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58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92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2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2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1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79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59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0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05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87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10606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5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1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28/7/2024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393805" y="1863139"/>
            <a:ext cx="8594469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21: LUYỆN TẬP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D6B783A-E21C-41A4-DCB7-1B17B2E9C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" t="9150"/>
          <a:stretch/>
        </p:blipFill>
        <p:spPr>
          <a:xfrm>
            <a:off x="899532" y="304800"/>
            <a:ext cx="7647841" cy="34644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741A7BE-C745-F938-9020-03A4F63B6B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2310" y="3607551"/>
            <a:ext cx="4137676" cy="28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66907" y="89211"/>
            <a:ext cx="8942076" cy="5054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8F212FA9-A864-82BE-19F0-B06CDEA8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9322" y="89211"/>
            <a:ext cx="4137676" cy="2025834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4EDEC54-97FF-EA65-0C77-B82F2E903B3F}"/>
              </a:ext>
            </a:extLst>
          </p:cNvPr>
          <p:cNvSpPr/>
          <p:nvPr/>
        </p:nvSpPr>
        <p:spPr>
          <a:xfrm>
            <a:off x="199158" y="2538296"/>
            <a:ext cx="4728117" cy="2571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Bài toán: Nhà bà Hà có một mảnh đất sau vườn để trồng hoa và trồng rau, trong đó diện tích trồng hoa bằng 2/5 diện tích trồng rau và ít hơn diện tích trồng rau 120 m2. Hỏi diện tích trồng mỗi loại ở vườn nhà bà Hà là bao nhiêu?</a:t>
            </a:r>
            <a:endParaRPr lang="vi-VN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E076E12-79DA-8B1E-A164-C54CB793567B}"/>
              </a:ext>
            </a:extLst>
          </p:cNvPr>
          <p:cNvSpPr/>
          <p:nvPr/>
        </p:nvSpPr>
        <p:spPr>
          <a:xfrm>
            <a:off x="5085795" y="2549447"/>
            <a:ext cx="3945770" cy="2571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b)Hiệu số phần bằng nhau là: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2 = 3 (phần)</a:t>
            </a:r>
            <a:endParaRPr lang="vi-VN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trồng hoa là: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 : 3 × 2 =80 (m2)</a:t>
            </a:r>
            <a:endParaRPr lang="vi-VN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trồng rau là: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+ 120 = 200 (m2)</a:t>
            </a:r>
            <a:endParaRPr lang="vi-VN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124E04C-A5BF-B9FE-4409-1EA596347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" t="9150"/>
          <a:stretch/>
        </p:blipFill>
        <p:spPr>
          <a:xfrm>
            <a:off x="594732" y="59533"/>
            <a:ext cx="8436833" cy="2471360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6CD74F-FC86-1373-9B68-2E355A911B1E}"/>
              </a:ext>
            </a:extLst>
          </p:cNvPr>
          <p:cNvSpPr/>
          <p:nvPr/>
        </p:nvSpPr>
        <p:spPr>
          <a:xfrm>
            <a:off x="3383728" y="2062588"/>
            <a:ext cx="431181" cy="3270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E2455B6-BBAB-8F83-C076-AAAB969A23F0}"/>
              </a:ext>
            </a:extLst>
          </p:cNvPr>
          <p:cNvSpPr/>
          <p:nvPr/>
        </p:nvSpPr>
        <p:spPr>
          <a:xfrm>
            <a:off x="6603905" y="2081591"/>
            <a:ext cx="451100" cy="3270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2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8CF52-A8A4-CD31-60D0-7BA2743B03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00"/>
          <a:stretch/>
        </p:blipFill>
        <p:spPr>
          <a:xfrm>
            <a:off x="224075" y="299863"/>
            <a:ext cx="8695849" cy="369227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8B48AB-8087-7807-C802-B269938032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6" y="3454788"/>
            <a:ext cx="1505462" cy="145296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C4244B33-0B67-AE7C-E988-87CB929BD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81" y="3390669"/>
            <a:ext cx="1505462" cy="1452968"/>
          </a:xfrm>
          <a:prstGeom prst="rect">
            <a:avLst/>
          </a:prstGeom>
        </p:spPr>
      </p:pic>
      <p:pic>
        <p:nvPicPr>
          <p:cNvPr id="8" name="图片 42" descr="5b14cd4116a05">
            <a:extLst>
              <a:ext uri="{FF2B5EF4-FFF2-40B4-BE49-F238E27FC236}">
                <a16:creationId xmlns:a16="http://schemas.microsoft.com/office/drawing/2014/main" id="{801A4C23-C8F5-4F19-1176-AA09A34D64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114"/>
          <a:stretch/>
        </p:blipFill>
        <p:spPr>
          <a:xfrm rot="16200000">
            <a:off x="4217669" y="2839031"/>
            <a:ext cx="820341" cy="3221831"/>
          </a:xfrm>
          <a:prstGeom prst="rect">
            <a:avLst/>
          </a:prstGeom>
        </p:spPr>
      </p:pic>
      <p:pic>
        <p:nvPicPr>
          <p:cNvPr id="10" name="Picture 2" descr="Hình ảnh của dấu kiểm png | PNGEgg">
            <a:extLst>
              <a:ext uri="{FF2B5EF4-FFF2-40B4-BE49-F238E27FC236}">
                <a16:creationId xmlns:a16="http://schemas.microsoft.com/office/drawing/2014/main" id="{15CDB87B-2B59-7CFE-4061-659C02C5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46" y="2468137"/>
            <a:ext cx="914401" cy="12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9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98349" y="1617821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787805" y="2326888"/>
            <a:ext cx="5330283" cy="7285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 bước giải bài toán : Tìm hai số khi biết hiệu và tỉ số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2502447"/>
              <a:ext cx="2697483" cy="2585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dạng toán tìm hai số khi biết hiệu và tỉ số của hai số đó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5" y="235743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031" y="265607"/>
            <a:ext cx="655034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LID4096" sz="2400" b="1">
                <a:latin typeface="#9Slide05 Fourth Medium" panose="00000600000000000000" pitchFamily="2" charset="0"/>
              </a:rPr>
              <a:t>Nêu các bước giải bài toán tìm hai số khi biết hiệu và tỉ số của hai số đó.</a:t>
            </a:r>
            <a:r>
              <a:rPr lang="en-US" altLang="zh-CN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10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59" y="1190388"/>
            <a:ext cx="3040566" cy="38828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8944" y="-795820"/>
            <a:ext cx="4080858" cy="75167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7272152" y="3452332"/>
            <a:ext cx="2319393" cy="231939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90516" y="2852724"/>
            <a:ext cx="2981858" cy="956260"/>
            <a:chOff x="5888071" y="3803632"/>
            <a:chExt cx="2930690" cy="127501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3299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endParaRPr lang="zh-CN" altLang="en-US" sz="900" dirty="0">
                <a:solidFill>
                  <a:srgbClr val="264E4E"/>
                </a:solidFill>
                <a:latin typeface="字魂95号-手刻宋" panose="00000500000000000000" charset="-122"/>
                <a:ea typeface="字魂95号-手刻宋" panose="0000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3299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endParaRPr lang="zh-CN" altLang="en-US" sz="900" dirty="0">
                <a:solidFill>
                  <a:srgbClr val="264E4E"/>
                </a:solidFill>
                <a:latin typeface="字魂95号-手刻宋" panose="00000500000000000000" charset="-122"/>
                <a:ea typeface="字魂95号-手刻宋" panose="00000500000000000000" charset="-122"/>
              </a:endParaRPr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23728441-5689-6260-EDBE-EEFF84C4F020}"/>
              </a:ext>
            </a:extLst>
          </p:cNvPr>
          <p:cNvSpPr txBox="1"/>
          <p:nvPr/>
        </p:nvSpPr>
        <p:spPr>
          <a:xfrm>
            <a:off x="1405794" y="5471535"/>
            <a:ext cx="7819228" cy="707886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ID4096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LID4096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LID4096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ID4096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LID4096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ID4096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LID4096" sz="400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endParaRPr lang="en-US" altLang="LID4096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F3FFCF96-046F-BFFD-0CD6-21AB303D3170}"/>
              </a:ext>
            </a:extLst>
          </p:cNvPr>
          <p:cNvSpPr txBox="1"/>
          <p:nvPr/>
        </p:nvSpPr>
        <p:spPr>
          <a:xfrm>
            <a:off x="2998691" y="1499542"/>
            <a:ext cx="4496918" cy="584775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ID4096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LID4096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ID4096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ID4096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ID4096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B5FF9990-34DA-3927-8005-8FC688A6359D}"/>
              </a:ext>
            </a:extLst>
          </p:cNvPr>
          <p:cNvSpPr txBox="1"/>
          <p:nvPr/>
        </p:nvSpPr>
        <p:spPr>
          <a:xfrm>
            <a:off x="2086281" y="2261449"/>
            <a:ext cx="6321739" cy="584775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ID4096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LID4096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ID4096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LID4096" sz="3200">
                <a:latin typeface="Times New Roman" panose="02020603050405020304" pitchFamily="18" charset="0"/>
                <a:cs typeface="Times New Roman" panose="02020603050405020304" pitchFamily="18" charset="0"/>
              </a:rPr>
              <a:t> hiệu số phần bằng nhau</a:t>
            </a:r>
            <a:endParaRPr lang="en-US" altLang="LID4096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C43A68A3-C89F-378D-9241-AD0AEACD8933}"/>
              </a:ext>
            </a:extLst>
          </p:cNvPr>
          <p:cNvSpPr txBox="1"/>
          <p:nvPr/>
        </p:nvSpPr>
        <p:spPr>
          <a:xfrm>
            <a:off x="2153929" y="2940008"/>
            <a:ext cx="5815477" cy="584775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ID4096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LID4096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ID4096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LID4096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ID4096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LID4096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lớn ( hoặc số bé)</a:t>
            </a:r>
            <a:endParaRPr lang="en-US" altLang="LID4096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D587580C-7792-B366-BACD-8735972C15FC}"/>
              </a:ext>
            </a:extLst>
          </p:cNvPr>
          <p:cNvSpPr txBox="1"/>
          <p:nvPr/>
        </p:nvSpPr>
        <p:spPr>
          <a:xfrm>
            <a:off x="2286958" y="3758512"/>
            <a:ext cx="5815477" cy="584775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ID4096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LID4096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LID4096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ID4096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LID4096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số còn lại</a:t>
            </a:r>
            <a:endParaRPr lang="en-US" altLang="LID4096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168212" y="1947235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74745" y="2393317"/>
            <a:ext cx="5962262" cy="181174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giải được bài toán dạng tìm hai số khi biết hiệu và tỉ số của hai số đó.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cách giải bài toán để giải quyết một số tình huống trong thực tế.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163551"/>
            <a:ext cx="8851106" cy="4762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417DDFD-A22D-3172-EA6B-D789248EB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4" r="1367"/>
          <a:stretch/>
        </p:blipFill>
        <p:spPr>
          <a:xfrm>
            <a:off x="530564" y="297366"/>
            <a:ext cx="8244467" cy="3512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49B88-857B-E16D-7EC0-1A85D01BCA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89866" y="3673037"/>
            <a:ext cx="4137676" cy="285401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8CDC91B-2C17-CB2A-51C8-EDA281789E93}"/>
              </a:ext>
            </a:extLst>
          </p:cNvPr>
          <p:cNvSpPr/>
          <p:nvPr/>
        </p:nvSpPr>
        <p:spPr>
          <a:xfrm>
            <a:off x="3510067" y="2264992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4237B49-1B15-F0E0-0CA0-72F628329A34}"/>
              </a:ext>
            </a:extLst>
          </p:cNvPr>
          <p:cNvSpPr/>
          <p:nvPr/>
        </p:nvSpPr>
        <p:spPr>
          <a:xfrm>
            <a:off x="3510067" y="2993538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BFE8261-B118-B2E7-9A26-D8199C209BCE}"/>
              </a:ext>
            </a:extLst>
          </p:cNvPr>
          <p:cNvSpPr/>
          <p:nvPr/>
        </p:nvSpPr>
        <p:spPr>
          <a:xfrm>
            <a:off x="5244522" y="2264992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1D51E05-8B15-7347-6A2D-B687146ED9C6}"/>
              </a:ext>
            </a:extLst>
          </p:cNvPr>
          <p:cNvSpPr/>
          <p:nvPr/>
        </p:nvSpPr>
        <p:spPr>
          <a:xfrm>
            <a:off x="5232556" y="3014481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850ABED2-4A3A-2811-BA0A-09867C20C660}"/>
              </a:ext>
            </a:extLst>
          </p:cNvPr>
          <p:cNvSpPr/>
          <p:nvPr/>
        </p:nvSpPr>
        <p:spPr>
          <a:xfrm>
            <a:off x="6996767" y="2254374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384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324F470-42CB-7DE8-D14B-EF27617FA7BD}"/>
              </a:ext>
            </a:extLst>
          </p:cNvPr>
          <p:cNvSpPr/>
          <p:nvPr/>
        </p:nvSpPr>
        <p:spPr>
          <a:xfrm>
            <a:off x="6986646" y="2982920"/>
            <a:ext cx="1694986" cy="7285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A691E64-AFBA-3D56-496E-A10CAFA87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4"/>
          <a:stretch/>
        </p:blipFill>
        <p:spPr>
          <a:xfrm>
            <a:off x="869267" y="743415"/>
            <a:ext cx="7940728" cy="318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165846"/>
            <a:ext cx="8851106" cy="49776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5B7437-2B30-4880-9873-39C677C3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" y="165846"/>
            <a:ext cx="4605919" cy="16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C1E3543-7510-9FD3-226C-75FE576C7391}"/>
              </a:ext>
            </a:extLst>
          </p:cNvPr>
          <p:cNvSpPr/>
          <p:nvPr/>
        </p:nvSpPr>
        <p:spPr>
          <a:xfrm>
            <a:off x="3531220" y="1535834"/>
            <a:ext cx="4966010" cy="3379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số phần bằng nhau là: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1 = 3 (phần)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con hiện nay là: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3 × 1 = 8 (tuổi)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mẹ hiện nay là: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+ 24 = 32 (tuổi)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Con: 8 tuổi; Mẹ: 32 tuổi.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3" name="图片 11">
            <a:extLst>
              <a:ext uri="{FF2B5EF4-FFF2-40B4-BE49-F238E27FC236}">
                <a16:creationId xmlns:a16="http://schemas.microsoft.com/office/drawing/2014/main" id="{F7814F5B-280A-2B8B-1B0B-8E3F26583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26" y="1828016"/>
            <a:ext cx="3092129" cy="3149637"/>
          </a:xfrm>
          <a:prstGeom prst="rect">
            <a:avLst/>
          </a:prstGeom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17F89860-A94F-384B-20D4-7A263C44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22" y="6619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1" descr="未标题-2 (2)">
            <a:extLst>
              <a:ext uri="{FF2B5EF4-FFF2-40B4-BE49-F238E27FC236}">
                <a16:creationId xmlns:a16="http://schemas.microsoft.com/office/drawing/2014/main" id="{F563B455-F448-C875-7984-0002C8D76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828373" y="-248492"/>
            <a:ext cx="8858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370</Words>
  <Application>Microsoft Office PowerPoint</Application>
  <PresentationFormat>Trình chiếu Trên màn hình (16:9)</PresentationFormat>
  <Paragraphs>56</Paragraphs>
  <Slides>16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Arial</vt:lpstr>
      <vt:lpstr>Fredoka One</vt:lpstr>
      <vt:lpstr>Times New Roman</vt:lpstr>
      <vt:lpstr>Lilita One</vt:lpstr>
      <vt:lpstr>字魂95号-手刻宋</vt:lpstr>
      <vt:lpstr>Calibri</vt:lpstr>
      <vt:lpstr>Calibri Light</vt:lpstr>
      <vt:lpstr>Nunito SemiBold</vt:lpstr>
      <vt:lpstr>Hachi Maru Pop</vt:lpstr>
      <vt:lpstr>Nunito</vt:lpstr>
      <vt:lpstr>#9Slide05 Fourth Medium</vt:lpstr>
      <vt:lpstr>Chibi Anime Characters for Pre-K by Slidesgo</vt:lpstr>
      <vt:lpstr>11_Office Theme</vt:lpstr>
      <vt:lpstr>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44</cp:revision>
  <dcterms:modified xsi:type="dcterms:W3CDTF">2024-07-28T01:52:17Z</dcterms:modified>
  <cp:category/>
</cp:coreProperties>
</file>