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0" r:id="rId3"/>
    <p:sldMasterId id="2147483726" r:id="rId4"/>
    <p:sldMasterId id="2147483739" r:id="rId5"/>
    <p:sldMasterId id="2147483790" r:id="rId6"/>
    <p:sldMasterId id="2147483823" r:id="rId7"/>
    <p:sldMasterId id="2147483859" r:id="rId8"/>
    <p:sldMasterId id="2147483865" r:id="rId9"/>
    <p:sldMasterId id="2147483878" r:id="rId10"/>
  </p:sldMasterIdLst>
  <p:notesMasterIdLst>
    <p:notesMasterId r:id="rId30"/>
  </p:notesMasterIdLst>
  <p:sldIdLst>
    <p:sldId id="389" r:id="rId11"/>
    <p:sldId id="260" r:id="rId12"/>
    <p:sldId id="2653" r:id="rId13"/>
    <p:sldId id="339" r:id="rId14"/>
    <p:sldId id="387" r:id="rId15"/>
    <p:sldId id="2657" r:id="rId16"/>
    <p:sldId id="2654" r:id="rId17"/>
    <p:sldId id="274" r:id="rId18"/>
    <p:sldId id="2655" r:id="rId19"/>
    <p:sldId id="395" r:id="rId20"/>
    <p:sldId id="329" r:id="rId21"/>
    <p:sldId id="2650" r:id="rId22"/>
    <p:sldId id="278" r:id="rId23"/>
    <p:sldId id="277" r:id="rId24"/>
    <p:sldId id="2658" r:id="rId25"/>
    <p:sldId id="273" r:id="rId26"/>
    <p:sldId id="279" r:id="rId27"/>
    <p:sldId id="270" r:id="rId28"/>
    <p:sldId id="271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4D05D-2DEE-4F8C-9AD4-85FAFE77551B}" type="datetimeFigureOut">
              <a:rPr lang="vi-VN" smtClean="0"/>
              <a:t>29-07-2024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884C5-00C4-4DD8-93E3-5209E420C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20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9682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68CDD-2882-4EF6-B965-41A6412857B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68CDD-2882-4EF6-B965-41A6412857B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68CDD-2882-4EF6-B965-41A6412857B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9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4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60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image" Target="../media/image14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3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660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0C11C5B0-AF7D-4B7C-8056-9C9A8894800C}" type="datetimeFigureOut">
              <a:rPr lang="zh-CN" altLang="en-US" smtClean="0">
                <a:solidFill>
                  <a:prstClr val="black"/>
                </a:solidFill>
              </a:rPr>
              <a:pPr/>
              <a:t>2024/7/29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EEE68DF-98E6-4D9A-AA9A-9FB94A0D747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DB269A-4B52-44C4-BEA9-3DF655676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4993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BA6F4-76C2-4525-B124-F3F470FCFAA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9089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634461-B00F-4885-9B7B-0D16AE6B9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3212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200D9C-1B41-4833-A9A1-11C2420AFD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46794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A47E7-B568-48FB-ACDF-69954899B98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4508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2AE4B-7339-49FB-A2CB-CDCDF9FA0E5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60261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3DB8B-57C3-4562-9D31-FDCE509D4AA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8498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E7BFA-1965-4EE3-A222-C0D1104B358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8965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3DAB47-ED0F-4D67-AD42-34065CD402C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001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278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9F528-C81C-4D6B-A104-BDAA86B80E0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4874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7A3D-EEEB-405B-9BE0-AA5348D0B64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5838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6518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5461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5908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5078" y="6248400"/>
            <a:ext cx="253993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6383" y="6248400"/>
            <a:ext cx="3859236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990" y="6248400"/>
            <a:ext cx="253993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BD17B-8584-473C-A075-BC74645D41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7303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8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29/7/2024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2487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29/7/2024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6420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29/7/2024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0187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29/7/2024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6271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29/7/2024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0674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29/7/2024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2070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29/7/2024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96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4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29/7/2024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749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29/7/2024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27906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29/7/2024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5898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29/7/2024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8513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45681"/>
      </p:ext>
    </p:extLst>
  </p:cSld>
  <p:clrMapOvr>
    <a:masterClrMapping/>
  </p:clrMapOvr>
  <p:transition spd="slow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0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5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5489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5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5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49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757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8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2024/7/29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3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3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713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31747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566502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45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8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700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99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5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570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36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061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22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259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244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975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01229"/>
      </p:ext>
    </p:extLst>
  </p:cSld>
  <p:clrMapOvr>
    <a:masterClrMapping/>
  </p:clrMapOvr>
  <p:transition spd="slow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12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387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486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43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10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496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942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496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672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889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0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660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199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03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50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53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08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29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7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3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4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32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381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49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17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65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265747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37451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86060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16113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092950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8783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96751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238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2024/7/29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03120888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70315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2438252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08077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5748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8190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670671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68675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3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grpSp>
        <p:nvGrpSpPr>
          <p:cNvPr id="296" name="组合 295"/>
          <p:cNvGrpSpPr/>
          <p:nvPr userDrawn="1"/>
        </p:nvGrpSpPr>
        <p:grpSpPr>
          <a:xfrm>
            <a:off x="829208" y="610873"/>
            <a:ext cx="10864952" cy="5647689"/>
            <a:chOff x="4071637" y="1979617"/>
            <a:chExt cx="4000935" cy="1323489"/>
          </a:xfrm>
        </p:grpSpPr>
        <p:sp>
          <p:nvSpPr>
            <p:cNvPr id="297" name="矩形: 圆角 296"/>
            <p:cNvSpPr/>
            <p:nvPr/>
          </p:nvSpPr>
          <p:spPr>
            <a:xfrm>
              <a:off x="4071674" y="1979617"/>
              <a:ext cx="4000898" cy="1323489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98" name="矩形: 圆角 297"/>
            <p:cNvSpPr/>
            <p:nvPr/>
          </p:nvSpPr>
          <p:spPr>
            <a:xfrm>
              <a:off x="4071637" y="2009767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371475">
              <a:solidFill>
                <a:srgbClr val="B5D5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300" name="PA_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>
            <a:fillRect/>
          </a:stretch>
        </p:blipFill>
        <p:spPr>
          <a:xfrm flipH="1" flipV="1">
            <a:off x="-21591" y="5063490"/>
            <a:ext cx="4765040" cy="1824990"/>
          </a:xfrm>
          <a:prstGeom prst="rect">
            <a:avLst/>
          </a:prstGeom>
        </p:spPr>
      </p:pic>
      <p:pic>
        <p:nvPicPr>
          <p:cNvPr id="301" name="PA_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>
            <a:off x="7684772" y="5534660"/>
            <a:ext cx="3979545" cy="1353820"/>
          </a:xfrm>
          <a:prstGeom prst="rect">
            <a:avLst/>
          </a:prstGeom>
        </p:spPr>
      </p:pic>
      <p:pic>
        <p:nvPicPr>
          <p:cNvPr id="302" name="PA_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>
            <a:fillRect/>
          </a:stretch>
        </p:blipFill>
        <p:spPr>
          <a:xfrm flipH="1">
            <a:off x="10704765" y="3364142"/>
            <a:ext cx="959641" cy="15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1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85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7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2024/7/29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8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2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2024/7/29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09289B6-8400-4EC1-9598-63B11754D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1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2024/7/29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22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2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7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7" y="2368552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2024/7/29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98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6ED27-CFED-4AE0-9651-0B971556E5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2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9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6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1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2024/7/29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1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6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7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2024/7/29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8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2024/7/29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0473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7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2024/7/29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8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2024/7/29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23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2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ags" Target="../tags/tag4.xml"/><Relationship Id="rId18" Type="http://schemas.openxmlformats.org/officeDocument/2006/relationships/tags" Target="../tags/tag9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7" Type="http://schemas.openxmlformats.org/officeDocument/2006/relationships/tags" Target="../tags/tag8.xml"/><Relationship Id="rId2" Type="http://schemas.openxmlformats.org/officeDocument/2006/relationships/slideLayout" Target="../slideLayouts/slideLayout74.xml"/><Relationship Id="rId16" Type="http://schemas.openxmlformats.org/officeDocument/2006/relationships/tags" Target="../tags/tag7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ags" Target="../tags/tag6.xml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ags" Target="../tags/tag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u="none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C7CED3-D0C3-42E2-95ED-C1B71A27B1EA}" type="slidenum">
              <a:rPr lang="en-US" altLang="en-US" smtClean="0"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58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u="none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29/7/2024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342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2024/7/29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5F3D8-BD0A-4C23-A818-EA0E1FB622A8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82F684-C933-444B-8440-6081226CC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3578544" y="-236258"/>
            <a:ext cx="2468202" cy="2528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BA82F-504D-49B6-961B-4F2EC60DE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7350444" y="9374946"/>
            <a:ext cx="1031287" cy="10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8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29/7/2024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6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2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819" r:id="rId8"/>
    <p:sldLayoutId id="2147483820" r:id="rId9"/>
    <p:sldLayoutId id="2147483821" r:id="rId10"/>
    <p:sldLayoutId id="21474838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EEC6332-3E08-3945-4A2D-4D071146247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5168" y="199338"/>
            <a:ext cx="1246891" cy="1246891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90659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32280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78581" y="2419352"/>
            <a:ext cx="473011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PPT</a:t>
            </a:r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0161" y="-40640"/>
            <a:ext cx="12213591" cy="6917055"/>
          </a:xfrm>
          <a:prstGeom prst="rect">
            <a:avLst/>
          </a:prstGeom>
          <a:solidFill>
            <a:srgbClr val="F3F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8BF9375D-D900-46E5-A0AA-CB2F1B38DD4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14287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0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56.jpeg"/><Relationship Id="rId4" Type="http://schemas.openxmlformats.org/officeDocument/2006/relationships/image" Target="../media/image31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6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sv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7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media" Target="../media/media2.mp3"/><Relationship Id="rId7" Type="http://schemas.openxmlformats.org/officeDocument/2006/relationships/image" Target="../media/image7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115.xml"/><Relationship Id="rId10" Type="http://schemas.openxmlformats.org/officeDocument/2006/relationships/image" Target="../media/image73.png"/><Relationship Id="rId4" Type="http://schemas.openxmlformats.org/officeDocument/2006/relationships/audio" Target="../media/media2.mp3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media" Target="../media/media2.mp3"/><Relationship Id="rId7" Type="http://schemas.openxmlformats.org/officeDocument/2006/relationships/image" Target="../media/image7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15.xml"/><Relationship Id="rId10" Type="http://schemas.openxmlformats.org/officeDocument/2006/relationships/image" Target="../media/image74.png"/><Relationship Id="rId4" Type="http://schemas.openxmlformats.org/officeDocument/2006/relationships/audio" Target="../media/media2.mp3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media" Target="../media/media2.mp3"/><Relationship Id="rId7" Type="http://schemas.openxmlformats.org/officeDocument/2006/relationships/image" Target="../media/image7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75.png"/><Relationship Id="rId5" Type="http://schemas.openxmlformats.org/officeDocument/2006/relationships/slideLayout" Target="../slideLayouts/slideLayout115.xml"/><Relationship Id="rId10" Type="http://schemas.openxmlformats.org/officeDocument/2006/relationships/image" Target="../media/image74.png"/><Relationship Id="rId4" Type="http://schemas.openxmlformats.org/officeDocument/2006/relationships/audio" Target="../media/media2.mp3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51.jpeg"/><Relationship Id="rId4" Type="http://schemas.openxmlformats.org/officeDocument/2006/relationships/image" Target="../media/image31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927" y="-386081"/>
            <a:ext cx="12192635" cy="5998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0572" y="-16511"/>
            <a:ext cx="1261745" cy="130811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0926" y="-19051"/>
            <a:ext cx="1261745" cy="130811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22641" y="-19051"/>
            <a:ext cx="1261745" cy="130811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92997" y="-21591"/>
            <a:ext cx="1261745" cy="130811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27017" y="-21591"/>
            <a:ext cx="1261745" cy="130811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2" y="-21590"/>
            <a:ext cx="7404735" cy="5565140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0526" y="347981"/>
            <a:ext cx="1642111" cy="2591435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4386" y="1499489"/>
            <a:ext cx="1039813" cy="732983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240" y="5201283"/>
            <a:ext cx="787400" cy="635000"/>
          </a:xfrm>
          <a:prstGeom prst="rect">
            <a:avLst/>
          </a:prstGeom>
        </p:spPr>
      </p:pic>
      <p:sp>
        <p:nvSpPr>
          <p:cNvPr id="41" name="标题 40"/>
          <p:cNvSpPr>
            <a:spLocks noGrp="1"/>
          </p:cNvSpPr>
          <p:nvPr>
            <p:ph type="title" idx="4294967295"/>
          </p:nvPr>
        </p:nvSpPr>
        <p:spPr>
          <a:xfrm>
            <a:off x="4553210" y="1314451"/>
            <a:ext cx="3085583" cy="88265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TOÁN</a:t>
            </a:r>
            <a:endParaRPr lang="zh-CN" altLang="en-US" sz="5400" b="1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5064" y="4858837"/>
            <a:ext cx="3854523" cy="231444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210" y="3093569"/>
            <a:ext cx="1588771" cy="2729865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8377" y="4621033"/>
            <a:ext cx="4336761" cy="260399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53825" y="3691399"/>
            <a:ext cx="638175" cy="67285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12" y="4834257"/>
            <a:ext cx="498013" cy="4864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091" y="4109127"/>
            <a:ext cx="559687" cy="7653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3" y="5035940"/>
            <a:ext cx="538761" cy="607377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8047" flipH="1">
            <a:off x="-8244" y="4430065"/>
            <a:ext cx="638175" cy="552451"/>
          </a:xfrm>
          <a:prstGeom prst="rect">
            <a:avLst/>
          </a:prstGeom>
        </p:spPr>
      </p:pic>
      <p:pic>
        <p:nvPicPr>
          <p:cNvPr id="47" name="图片 42" descr="sfd">
            <a:extLst>
              <a:ext uri="{FF2B5EF4-FFF2-40B4-BE49-F238E27FC236}">
                <a16:creationId xmlns:a16="http://schemas.microsoft.com/office/drawing/2014/main" id="{F5E9F564-F97C-4322-8B21-66978B501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5347" y="5457544"/>
            <a:ext cx="2677291" cy="1607573"/>
          </a:xfrm>
          <a:prstGeom prst="rect">
            <a:avLst/>
          </a:prstGeom>
        </p:spPr>
      </p:pic>
      <p:pic>
        <p:nvPicPr>
          <p:cNvPr id="48" name="图片 42" descr="sfd">
            <a:extLst>
              <a:ext uri="{FF2B5EF4-FFF2-40B4-BE49-F238E27FC236}">
                <a16:creationId xmlns:a16="http://schemas.microsoft.com/office/drawing/2014/main" id="{659D2A0B-DDEC-4C5E-861A-601802E86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3494" y="4821427"/>
            <a:ext cx="3878836" cy="2329039"/>
          </a:xfrm>
          <a:prstGeom prst="rect">
            <a:avLst/>
          </a:prstGeom>
        </p:spPr>
      </p:pic>
      <p:pic>
        <p:nvPicPr>
          <p:cNvPr id="50" name="图片 42" descr="sfd">
            <a:extLst>
              <a:ext uri="{FF2B5EF4-FFF2-40B4-BE49-F238E27FC236}">
                <a16:creationId xmlns:a16="http://schemas.microsoft.com/office/drawing/2014/main" id="{E60E3DE2-0D44-4FFD-AB92-52A2E3866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3952" y="5201283"/>
            <a:ext cx="3119755" cy="1873251"/>
          </a:xfrm>
          <a:prstGeom prst="rect">
            <a:avLst/>
          </a:prstGeom>
        </p:spPr>
      </p:pic>
      <p:sp>
        <p:nvSpPr>
          <p:cNvPr id="55" name="Google Shape;368;p30">
            <a:extLst>
              <a:ext uri="{FF2B5EF4-FFF2-40B4-BE49-F238E27FC236}">
                <a16:creationId xmlns:a16="http://schemas.microsoft.com/office/drawing/2014/main" id="{9F9FA4B9-7D21-294D-A829-7E604D12A7A5}"/>
              </a:ext>
            </a:extLst>
          </p:cNvPr>
          <p:cNvSpPr txBox="1">
            <a:spLocks/>
          </p:cNvSpPr>
          <p:nvPr/>
        </p:nvSpPr>
        <p:spPr>
          <a:xfrm>
            <a:off x="525074" y="2484185"/>
            <a:ext cx="11459292" cy="178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 b="0" i="0" u="none" strike="noStrike" cap="none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pPr algn="ctr" defTabSz="1219170">
              <a:buClr>
                <a:srgbClr val="C55964"/>
              </a:buClr>
              <a:defRPr/>
            </a:pPr>
            <a:r>
              <a:rPr lang="en-US" sz="7200" b="1" kern="0">
                <a:solidFill>
                  <a:srgbClr val="FFFF00"/>
                </a:solidFill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BÀI 24: SỐ THẬP PHÂN</a:t>
            </a:r>
            <a:endParaRPr lang="en-US" sz="7200" b="1" kern="0" dirty="0">
              <a:solidFill>
                <a:srgbClr val="FFFF00"/>
              </a:solidFill>
              <a:latin typeface="Times New Roman" panose="02020603050405020304" pitchFamily="18" charset="0"/>
              <a:ea typeface="Lilita One"/>
              <a:cs typeface="Times New Roman" panose="02020603050405020304" pitchFamily="18" charset="0"/>
              <a:sym typeface="Lilita One"/>
            </a:endParaRPr>
          </a:p>
        </p:txBody>
      </p:sp>
      <p:pic>
        <p:nvPicPr>
          <p:cNvPr id="59" name="Picture 2" descr="Sách Giáo Khoa Bình Minh. | Ha Loi">
            <a:extLst>
              <a:ext uri="{FF2B5EF4-FFF2-40B4-BE49-F238E27FC236}">
                <a16:creationId xmlns:a16="http://schemas.microsoft.com/office/drawing/2014/main" id="{1AF9C0E0-FE67-FB40-838D-28424708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75" y="241511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F446AAC-CB11-49A3-8BA0-35B56ED0E2C4}"/>
              </a:ext>
            </a:extLst>
          </p:cNvPr>
          <p:cNvSpPr txBox="1"/>
          <p:nvPr/>
        </p:nvSpPr>
        <p:spPr>
          <a:xfrm>
            <a:off x="7862330" y="4420227"/>
            <a:ext cx="3775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92D050"/>
                </a:solidFill>
              </a:rPr>
              <a:t>Thiết kế : Hân Di zalo 0948607584</a:t>
            </a:r>
            <a:endParaRPr lang="vi-VN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56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1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ảnh chụp màn hình, Phông chữ, số&#10;&#10;Mô tả được tạo tự động">
            <a:extLst>
              <a:ext uri="{FF2B5EF4-FFF2-40B4-BE49-F238E27FC236}">
                <a16:creationId xmlns:a16="http://schemas.microsoft.com/office/drawing/2014/main" id="{CCF35AEF-A03D-FB9E-2027-2F090ABBA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07203"/>
            <a:ext cx="10905066" cy="5043592"/>
          </a:xfrm>
          <a:prstGeom prst="rect">
            <a:avLst/>
          </a:prstGeom>
          <a:ln>
            <a:noFill/>
          </a:ln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MỘT SỐ KĨ THUẬT DẠY HỌC TÍCH CỰC">
            <a:extLst>
              <a:ext uri="{FF2B5EF4-FFF2-40B4-BE49-F238E27FC236}">
                <a16:creationId xmlns:a16="http://schemas.microsoft.com/office/drawing/2014/main" id="{FD50437A-4C7F-E0E5-0403-882F2C752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9"/>
          <a:stretch/>
        </p:blipFill>
        <p:spPr bwMode="auto">
          <a:xfrm>
            <a:off x="6668883" y="-10352"/>
            <a:ext cx="1913553" cy="173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4408B07B-F8CB-4892-71F4-F21ABE1A50A1}"/>
              </a:ext>
            </a:extLst>
          </p:cNvPr>
          <p:cNvSpPr/>
          <p:nvPr/>
        </p:nvSpPr>
        <p:spPr>
          <a:xfrm>
            <a:off x="2584580" y="3554963"/>
            <a:ext cx="3275044" cy="10356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phẩy bốn</a:t>
            </a:r>
            <a:endParaRPr lang="vi-VN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12D7CCE1-B90E-6614-C294-E4BE7DEF4652}"/>
              </a:ext>
            </a:extLst>
          </p:cNvPr>
          <p:cNvSpPr/>
          <p:nvPr/>
        </p:nvSpPr>
        <p:spPr>
          <a:xfrm>
            <a:off x="7719121" y="2519265"/>
            <a:ext cx="3275044" cy="10356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phẩy hai trăm linh tám</a:t>
            </a:r>
            <a:endParaRPr lang="vi-VN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9DED7832-AD5F-7916-4520-1C38AADBC2B2}"/>
              </a:ext>
            </a:extLst>
          </p:cNvPr>
          <p:cNvSpPr/>
          <p:nvPr/>
        </p:nvSpPr>
        <p:spPr>
          <a:xfrm>
            <a:off x="7800737" y="4589235"/>
            <a:ext cx="3193428" cy="10356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phẩy sáu mươi</a:t>
            </a:r>
            <a:endParaRPr lang="vi-VN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7BA99FBD-2DF0-EB3E-ACC5-C2AD71DDCF17}"/>
              </a:ext>
            </a:extLst>
          </p:cNvPr>
          <p:cNvSpPr/>
          <p:nvPr/>
        </p:nvSpPr>
        <p:spPr>
          <a:xfrm>
            <a:off x="1250303" y="4623124"/>
            <a:ext cx="1334278" cy="10356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0,15</a:t>
            </a:r>
            <a:endParaRPr lang="vi-VN" sz="2800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612F2EE-7F98-6C33-AB7B-E6D5E8E8BFC5}"/>
              </a:ext>
            </a:extLst>
          </p:cNvPr>
          <p:cNvSpPr/>
          <p:nvPr/>
        </p:nvSpPr>
        <p:spPr>
          <a:xfrm>
            <a:off x="6399418" y="3553537"/>
            <a:ext cx="1334278" cy="10356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0,74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3278359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803" y="-100965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711" y="3578860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3852546" y="2157095"/>
            <a:ext cx="470027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914377">
              <a:defRPr/>
            </a:pPr>
            <a:r>
              <a:rPr lang="en-US" altLang="zh-CN" sz="60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60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2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ình ảnh Số 4 Hiện đại PNG , 4 Clipart, Biểu Tượng Số, Hiện ...">
            <a:extLst>
              <a:ext uri="{FF2B5EF4-FFF2-40B4-BE49-F238E27FC236}">
                <a16:creationId xmlns:a16="http://schemas.microsoft.com/office/drawing/2014/main" id="{997009A9-2E00-8F88-32B2-FE78830C4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7" y="630763"/>
            <a:ext cx="176212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2E8BEC-BE2E-218A-C3FB-8AED6079B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57001B7-BEA5-CEFD-37BC-134C163FC7AB}"/>
              </a:ext>
            </a:extLst>
          </p:cNvPr>
          <p:cNvGrpSpPr/>
          <p:nvPr/>
        </p:nvGrpSpPr>
        <p:grpSpPr>
          <a:xfrm>
            <a:off x="-25083" y="-1270"/>
            <a:ext cx="12192000" cy="6859270"/>
            <a:chOff x="0" y="-3"/>
            <a:chExt cx="19200" cy="10802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AB933729-20EA-FF96-4397-968B8D4927B9}"/>
                </a:ext>
              </a:extLst>
            </p:cNvPr>
            <p:cNvGrpSpPr/>
            <p:nvPr/>
          </p:nvGrpSpPr>
          <p:grpSpPr>
            <a:xfrm>
              <a:off x="0" y="-3"/>
              <a:ext cx="19200" cy="3504"/>
              <a:chOff x="0" y="1"/>
              <a:chExt cx="19200" cy="3409"/>
            </a:xfrm>
          </p:grpSpPr>
          <p:pic>
            <p:nvPicPr>
              <p:cNvPr id="4" name="图片 3" descr="组 5">
                <a:extLst>
                  <a:ext uri="{FF2B5EF4-FFF2-40B4-BE49-F238E27FC236}">
                    <a16:creationId xmlns:a16="http://schemas.microsoft.com/office/drawing/2014/main" id="{F82BA1E7-BEC6-70BC-4CB7-E83329D79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25834"/>
              <a:stretch>
                <a:fillRect/>
              </a:stretch>
            </p:blipFill>
            <p:spPr>
              <a:xfrm>
                <a:off x="0" y="1"/>
                <a:ext cx="9577" cy="3380"/>
              </a:xfrm>
              <a:prstGeom prst="rect">
                <a:avLst/>
              </a:prstGeom>
            </p:spPr>
          </p:pic>
          <p:pic>
            <p:nvPicPr>
              <p:cNvPr id="10" name="图片 9" descr="组 5">
                <a:extLst>
                  <a:ext uri="{FF2B5EF4-FFF2-40B4-BE49-F238E27FC236}">
                    <a16:creationId xmlns:a16="http://schemas.microsoft.com/office/drawing/2014/main" id="{92D09974-89B2-9515-B6F5-C36CE2C049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25834"/>
              <a:stretch>
                <a:fillRect/>
              </a:stretch>
            </p:blipFill>
            <p:spPr>
              <a:xfrm flipH="1">
                <a:off x="9576" y="13"/>
                <a:ext cx="9624" cy="3397"/>
              </a:xfrm>
              <a:prstGeom prst="rect">
                <a:avLst/>
              </a:prstGeom>
            </p:spPr>
          </p:pic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1EF9AEC9-9522-2777-B115-F3AAEA186171}"/>
                </a:ext>
              </a:extLst>
            </p:cNvPr>
            <p:cNvGrpSpPr/>
            <p:nvPr/>
          </p:nvGrpSpPr>
          <p:grpSpPr>
            <a:xfrm>
              <a:off x="0" y="4005"/>
              <a:ext cx="19200" cy="6794"/>
              <a:chOff x="0" y="4005"/>
              <a:chExt cx="19200" cy="6794"/>
            </a:xfrm>
          </p:grpSpPr>
          <p:pic>
            <p:nvPicPr>
              <p:cNvPr id="3" name="图片 2" descr="组 4">
                <a:extLst>
                  <a:ext uri="{FF2B5EF4-FFF2-40B4-BE49-F238E27FC236}">
                    <a16:creationId xmlns:a16="http://schemas.microsoft.com/office/drawing/2014/main" id="{CB948559-1512-3E4C-D53B-A9D71C7452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54" y="4005"/>
                <a:ext cx="6146" cy="6795"/>
              </a:xfrm>
              <a:prstGeom prst="rect">
                <a:avLst/>
              </a:prstGeom>
            </p:spPr>
          </p:pic>
          <p:pic>
            <p:nvPicPr>
              <p:cNvPr id="17" name="图片 16" descr="组 4">
                <a:extLst>
                  <a:ext uri="{FF2B5EF4-FFF2-40B4-BE49-F238E27FC236}">
                    <a16:creationId xmlns:a16="http://schemas.microsoft.com/office/drawing/2014/main" id="{251F49CE-3E82-856F-9F07-F785402DE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0" y="4005"/>
                <a:ext cx="6146" cy="6795"/>
              </a:xfrm>
              <a:prstGeom prst="rect">
                <a:avLst/>
              </a:prstGeom>
            </p:spPr>
          </p:pic>
        </p:grp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274A590-6FF9-110A-2D72-C5AEC3286B43}"/>
                </a:ext>
              </a:extLst>
            </p:cNvPr>
            <p:cNvSpPr/>
            <p:nvPr/>
          </p:nvSpPr>
          <p:spPr>
            <a:xfrm>
              <a:off x="405" y="487"/>
              <a:ext cx="18390" cy="9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61E461E1-3626-77C3-90F7-D86805143B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143" r="10219"/>
          <a:stretch/>
        </p:blipFill>
        <p:spPr>
          <a:xfrm>
            <a:off x="1184988" y="307975"/>
            <a:ext cx="9937102" cy="3601552"/>
          </a:xfrm>
          <a:prstGeom prst="rect">
            <a:avLst/>
          </a:prstGeom>
        </p:spPr>
      </p:pic>
      <p:pic>
        <p:nvPicPr>
          <p:cNvPr id="4098" name="Picture 2" descr="Tổ Chức Báo Cáo Cho Buổi Thảo Luận Của Nhóm Lớp 4">
            <a:extLst>
              <a:ext uri="{FF2B5EF4-FFF2-40B4-BE49-F238E27FC236}">
                <a16:creationId xmlns:a16="http://schemas.microsoft.com/office/drawing/2014/main" id="{D31AD289-AA07-4613-DAC4-34AAF2C7E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" y="963205"/>
            <a:ext cx="29527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ình chữ nhật 6">
                <a:extLst>
                  <a:ext uri="{FF2B5EF4-FFF2-40B4-BE49-F238E27FC236}">
                    <a16:creationId xmlns:a16="http://schemas.microsoft.com/office/drawing/2014/main" id="{CF27053E-B5E2-9C0A-54B4-AD3625CF9450}"/>
                  </a:ext>
                </a:extLst>
              </p:cNvPr>
              <p:cNvSpPr/>
              <p:nvPr/>
            </p:nvSpPr>
            <p:spPr>
              <a:xfrm>
                <a:off x="1884784" y="3984171"/>
                <a:ext cx="8752113" cy="247261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800" i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có: Bình đựng được 1 l nước và đã rót vào bình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2800" i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 nước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2800" i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0,8</a:t>
                </a:r>
                <a:endParaRPr lang="vi-VN" sz="280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800" i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trong bình có 0,8 l nước.</a:t>
                </a:r>
                <a:endParaRPr lang="vi-VN" sz="280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Hình chữ nhật 6">
                <a:extLst>
                  <a:ext uri="{FF2B5EF4-FFF2-40B4-BE49-F238E27FC236}">
                    <a16:creationId xmlns:a16="http://schemas.microsoft.com/office/drawing/2014/main" id="{CF27053E-B5E2-9C0A-54B4-AD3625CF94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784" y="3984171"/>
                <a:ext cx="8752113" cy="2472613"/>
              </a:xfrm>
              <a:prstGeom prst="rect">
                <a:avLst/>
              </a:prstGeom>
              <a:blipFill>
                <a:blip r:embed="rId8"/>
                <a:stretch>
                  <a:fillRect l="-1321" r="-431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5BF7C0E-2510-D4AD-CFDA-F9968C9E5376}"/>
              </a:ext>
            </a:extLst>
          </p:cNvPr>
          <p:cNvSpPr/>
          <p:nvPr/>
        </p:nvSpPr>
        <p:spPr>
          <a:xfrm>
            <a:off x="7025951" y="3517641"/>
            <a:ext cx="550506" cy="3732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0,8</a:t>
            </a:r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054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750989" y="3401157"/>
            <a:ext cx="5747955" cy="1348444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CỦNG CỐ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872338" y="3789198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kumimoji="0" lang="vi-VN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endParaRPr kumimoji="0" lang="en-SG" altLang="vi-VN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916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6">
            <a:extLst>
              <a:ext uri="{FF2B5EF4-FFF2-40B4-BE49-F238E27FC236}">
                <a16:creationId xmlns:a16="http://schemas.microsoft.com/office/drawing/2014/main" id="{FD3C2E5E-B37F-4058-96C2-609A2815B6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82263" y="4495004"/>
            <a:ext cx="2212061" cy="2643412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979E970D-81CC-477A-BB8E-7ED05748E6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4528" y="3807714"/>
            <a:ext cx="2641813" cy="3156966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7FCDA2F-1FE8-D060-D43B-9E91AF65F343}"/>
              </a:ext>
            </a:extLst>
          </p:cNvPr>
          <p:cNvSpPr/>
          <p:nvPr/>
        </p:nvSpPr>
        <p:spPr>
          <a:xfrm>
            <a:off x="1819422" y="243222"/>
            <a:ext cx="8641112" cy="6272980"/>
          </a:xfrm>
          <a:prstGeom prst="round2Diag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E786322-4D24-2B71-BB65-C0A531304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63553" y="2461356"/>
            <a:ext cx="8280919" cy="2119773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546BFE56-40EE-694E-A4CC-323D4E6DF3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88441" y="5555646"/>
            <a:ext cx="905230" cy="14637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23A292-8F2F-DEAC-96E4-E7957C821154}"/>
              </a:ext>
            </a:extLst>
          </p:cNvPr>
          <p:cNvSpPr txBox="1"/>
          <p:nvPr/>
        </p:nvSpPr>
        <p:spPr>
          <a:xfrm>
            <a:off x="2665824" y="2924944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70C0"/>
                </a:solidFill>
                <a:latin typeface="Calibri"/>
              </a:rPr>
              <a:t>R</a:t>
            </a:r>
            <a:r>
              <a:rPr lang="vi-VN" sz="5400" b="1" dirty="0">
                <a:solidFill>
                  <a:srgbClr val="0070C0"/>
                </a:solidFill>
                <a:latin typeface="Arial" panose="020B0604020202020204" pitchFamily="34" charset="0"/>
              </a:rPr>
              <a:t>ung chuông vàng</a:t>
            </a:r>
            <a:endParaRPr lang="en-US" sz="5400" b="1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2487E7B2-9729-A25A-D30D-091B3A5194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40853" y="5064369"/>
            <a:ext cx="1167789" cy="1901744"/>
          </a:xfrm>
          <a:prstGeom prst="rect">
            <a:avLst/>
          </a:prstGeom>
        </p:spPr>
      </p:pic>
      <p:pic>
        <p:nvPicPr>
          <p:cNvPr id="10" name="Picture 9" descr="!bell_0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903">
            <a:off x="1299861" y="-423454"/>
            <a:ext cx="193479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!bell_0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3414">
            <a:off x="1194748" y="54521"/>
            <a:ext cx="193479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2"/>
          <p:cNvSpPr>
            <a:spLocks noChangeArrowheads="1"/>
          </p:cNvSpPr>
          <p:nvPr/>
        </p:nvSpPr>
        <p:spPr bwMode="auto">
          <a:xfrm>
            <a:off x="3287688" y="764704"/>
            <a:ext cx="5256584" cy="1440160"/>
          </a:xfrm>
          <a:prstGeom prst="irregularSeal2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FF00"/>
            </a:solidFill>
            <a:miter lim="800000"/>
          </a:ln>
          <a:effectLst/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defRPr/>
            </a:pPr>
            <a:r>
              <a:rPr lang="vi-VN" altLang="en-US" sz="3200" b="1" noProof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altLang="en-US" sz="3200" b="1" noProof="1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40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2"/>
          <p:cNvSpPr>
            <a:spLocks noChangeArrowheads="1"/>
          </p:cNvSpPr>
          <p:nvPr/>
        </p:nvSpPr>
        <p:spPr bwMode="auto">
          <a:xfrm>
            <a:off x="3090219" y="414462"/>
            <a:ext cx="2304555" cy="1323975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00FF00"/>
            </a:solidFill>
            <a:miter lim="800000"/>
          </a:ln>
          <a:effectLst/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noProof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 1</a:t>
            </a:r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6016627" y="793557"/>
            <a:ext cx="1904950" cy="528638"/>
          </a:xfrm>
          <a:prstGeom prst="rect">
            <a:avLst/>
          </a:prstGeom>
          <a:solidFill>
            <a:srgbClr val="99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</a:rPr>
              <a:t>Bắt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</a:rPr>
              <a:t>đầu</a:t>
            </a:r>
            <a:endParaRPr lang="en-US" alt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6016626" y="793557"/>
            <a:ext cx="1904950" cy="5286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Hết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giờ</a:t>
            </a:r>
            <a:endParaRPr lang="en-US" alt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5951985" y="764705"/>
            <a:ext cx="2060115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1524000" y="6093296"/>
            <a:ext cx="9144000" cy="764704"/>
          </a:xfrm>
          <a:prstGeom prst="rect">
            <a:avLst/>
          </a:prstGeom>
          <a:gradFill rotWithShape="1">
            <a:gsLst>
              <a:gs pos="0">
                <a:schemeClr val="accent1">
                  <a:alpha val="81000"/>
                </a:schemeClr>
              </a:gs>
              <a:gs pos="100000">
                <a:schemeClr val="bg1">
                  <a:alpha val="82999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PHẦN THI RUNG CHUÔNG VÀNG </a:t>
            </a:r>
            <a:endParaRPr lang="en-US" altLang="en-US" sz="28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7416" name="Picture 9" descr="!bell_0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5084">
            <a:off x="848405" y="-75767"/>
            <a:ext cx="193479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 descr="sbwatchdo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32305" y="260648"/>
            <a:ext cx="1303529" cy="1302028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9" name="Text Box 35"/>
          <p:cNvSpPr txBox="1">
            <a:spLocks noChangeArrowheads="1"/>
          </p:cNvSpPr>
          <p:nvPr/>
        </p:nvSpPr>
        <p:spPr bwMode="auto">
          <a:xfrm>
            <a:off x="5394774" y="6210302"/>
            <a:ext cx="2681969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endParaRPr lang="en-US" altLang="en-US" sz="1800">
              <a:solidFill>
                <a:prstClr val="black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440" name="AutoShape 36"/>
              <p:cNvSpPr>
                <a:spLocks noChangeArrowheads="1"/>
              </p:cNvSpPr>
              <p:nvPr/>
            </p:nvSpPr>
            <p:spPr bwMode="auto">
              <a:xfrm>
                <a:off x="1832540" y="1719935"/>
                <a:ext cx="8526920" cy="3284847"/>
              </a:xfrm>
              <a:prstGeom prst="cloudCallout">
                <a:avLst>
                  <a:gd name="adj1" fmla="val -45723"/>
                  <a:gd name="adj2" fmla="val 71092"/>
                </a:avLst>
              </a:prstGeom>
              <a:solidFill>
                <a:srgbClr val="66FF33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endParaRPr lang="en-US" altLang="en-US" sz="2800" b="1" i="1" dirty="0">
                  <a:solidFill>
                    <a:srgbClr val="6600CC"/>
                  </a:solidFill>
                  <a:latin typeface="Times New Roman" pitchFamily="18" charset="0"/>
                </a:endParaRPr>
              </a:p>
              <a:p>
                <a:pPr algn="ctr"/>
                <a:r>
                  <a:rPr lang="en-US" altLang="en-US" sz="3200" b="1" i="1">
                    <a:solidFill>
                      <a:srgbClr val="6600CC"/>
                    </a:solidFill>
                    <a:latin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rgbClr val="66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solidFill>
                              <a:srgbClr val="6600CC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altLang="en-US" sz="3200" b="1" i="1" smtClean="0">
                            <a:solidFill>
                              <a:srgbClr val="6600CC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en-US" sz="3200" b="1" i="1">
                    <a:solidFill>
                      <a:srgbClr val="6600CC"/>
                    </a:solidFill>
                    <a:latin typeface="Times New Roman" pitchFamily="18" charset="0"/>
                  </a:rPr>
                  <a:t> được viết dưới dạng số thập phân là:…</a:t>
                </a:r>
                <a:endParaRPr lang="en-US" altLang="en-US" sz="3200" b="1" i="1" dirty="0">
                  <a:solidFill>
                    <a:srgbClr val="6600CC"/>
                  </a:solidFill>
                  <a:latin typeface="Times New Roman" pitchFamily="18" charset="0"/>
                </a:endParaRPr>
              </a:p>
              <a:p>
                <a:pPr algn="ctr"/>
                <a:endParaRPr lang="en-US" altLang="en-US" sz="2800" b="1" i="1" dirty="0">
                  <a:solidFill>
                    <a:srgbClr val="6600CC"/>
                  </a:solidFill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17440" name="AutoShap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2540" y="1719935"/>
                <a:ext cx="8526920" cy="3284847"/>
              </a:xfrm>
              <a:prstGeom prst="cloudCallout">
                <a:avLst>
                  <a:gd name="adj1" fmla="val -45723"/>
                  <a:gd name="adj2" fmla="val 71092"/>
                </a:avLst>
              </a:prstGeom>
              <a:blipFill>
                <a:blip r:embed="rId9"/>
                <a:stretch>
                  <a:fillRect/>
                </a:stretch>
              </a:blipFill>
              <a:ln w="952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Tieng-dong-ho-chay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17192" y="6395225"/>
            <a:ext cx="406400" cy="406400"/>
          </a:xfrm>
          <a:prstGeom prst="rect">
            <a:avLst/>
          </a:prstGeom>
        </p:spPr>
      </p:pic>
      <p:pic>
        <p:nvPicPr>
          <p:cNvPr id="4" name="Am-thanh-dem-nguoc-het-gio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95012" y="6350000"/>
            <a:ext cx="406400" cy="406400"/>
          </a:xfrm>
          <a:prstGeom prst="rect">
            <a:avLst/>
          </a:prstGeom>
        </p:spPr>
      </p:pic>
      <p:sp>
        <p:nvSpPr>
          <p:cNvPr id="35" name="AutoShape 36"/>
          <p:cNvSpPr>
            <a:spLocks noChangeArrowheads="1"/>
          </p:cNvSpPr>
          <p:nvPr/>
        </p:nvSpPr>
        <p:spPr bwMode="auto">
          <a:xfrm>
            <a:off x="3526269" y="2599337"/>
            <a:ext cx="4550474" cy="1452384"/>
          </a:xfrm>
          <a:prstGeom prst="cloudCallout">
            <a:avLst>
              <a:gd name="adj1" fmla="val 23539"/>
              <a:gd name="adj2" fmla="val -87844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altLang="en-US" sz="2800" b="1" i="1" dirty="0">
              <a:solidFill>
                <a:srgbClr val="6600CC"/>
              </a:solidFill>
              <a:latin typeface="Times New Roman" pitchFamily="18" charset="0"/>
            </a:endParaRPr>
          </a:p>
          <a:p>
            <a:pPr algn="ctr"/>
            <a:r>
              <a:rPr lang="en-US" altLang="en-US" sz="2800" b="1" i="1">
                <a:solidFill>
                  <a:srgbClr val="6600CC"/>
                </a:solidFill>
                <a:latin typeface="Times New Roman" pitchFamily="18" charset="0"/>
              </a:rPr>
              <a:t>0,6</a:t>
            </a:r>
            <a:endParaRPr lang="en-US" altLang="en-US" sz="2800" b="1" i="1" dirty="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C9CA753-8FD5-F463-DFD6-38B4F25EA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599" y="-138499"/>
            <a:ext cx="25680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vi-VN" altLang="vi-V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AutoShape 2" descr="\frac{6}{{10}}">
            <a:extLst>
              <a:ext uri="{FF2B5EF4-FFF2-40B4-BE49-F238E27FC236}">
                <a16:creationId xmlns:a16="http://schemas.microsoft.com/office/drawing/2014/main" id="{5DC1C461-8438-A052-46E9-7AF983658C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4775" y="-182563"/>
            <a:ext cx="238125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\frac{6}{{10}}">
            <a:extLst>
              <a:ext uri="{FF2B5EF4-FFF2-40B4-BE49-F238E27FC236}">
                <a16:creationId xmlns:a16="http://schemas.microsoft.com/office/drawing/2014/main" id="{D7F923BA-23A6-B01D-25B8-F9838A1CAC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06549" y="-336336"/>
            <a:ext cx="238125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0554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85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1620" grpId="0" animBg="1"/>
      <p:bldP spid="111621" grpId="0" animBg="1"/>
      <p:bldP spid="111622" grpId="0" animBg="1"/>
      <p:bldP spid="17440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2"/>
          <p:cNvSpPr>
            <a:spLocks noChangeArrowheads="1"/>
          </p:cNvSpPr>
          <p:nvPr/>
        </p:nvSpPr>
        <p:spPr bwMode="auto">
          <a:xfrm>
            <a:off x="3090219" y="414462"/>
            <a:ext cx="2304555" cy="1323975"/>
          </a:xfrm>
          <a:prstGeom prst="irregularSeal2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FF00"/>
            </a:solidFill>
            <a:miter lim="800000"/>
          </a:ln>
          <a:effectLst/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noProof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 2</a:t>
            </a:r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6016627" y="793557"/>
            <a:ext cx="1904950" cy="528638"/>
          </a:xfrm>
          <a:prstGeom prst="rect">
            <a:avLst/>
          </a:prstGeom>
          <a:solidFill>
            <a:srgbClr val="99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</a:rPr>
              <a:t>Bắt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</a:rPr>
              <a:t>đầu</a:t>
            </a:r>
            <a:endParaRPr lang="en-US" alt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6016626" y="793557"/>
            <a:ext cx="1904950" cy="5286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Hết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giờ</a:t>
            </a:r>
            <a:endParaRPr lang="en-US" alt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5951985" y="764705"/>
            <a:ext cx="2060115" cy="584775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0000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1524000" y="6093296"/>
            <a:ext cx="9144000" cy="764704"/>
          </a:xfrm>
          <a:prstGeom prst="rect">
            <a:avLst/>
          </a:prstGeom>
          <a:gradFill rotWithShape="1">
            <a:gsLst>
              <a:gs pos="0">
                <a:schemeClr val="accent1">
                  <a:alpha val="81000"/>
                </a:schemeClr>
              </a:gs>
              <a:gs pos="100000">
                <a:schemeClr val="bg1">
                  <a:alpha val="82999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PHẦN THI RUNG CHUÔNG VÀNG </a:t>
            </a:r>
            <a:endParaRPr lang="en-US" altLang="en-US" sz="28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7416" name="Picture 9" descr="!bell_0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5084">
            <a:off x="848405" y="-75767"/>
            <a:ext cx="193479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 descr="sbwatchdo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32305" y="260648"/>
            <a:ext cx="1303529" cy="1302028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9" name="Text Box 35"/>
          <p:cNvSpPr txBox="1">
            <a:spLocks noChangeArrowheads="1"/>
          </p:cNvSpPr>
          <p:nvPr/>
        </p:nvSpPr>
        <p:spPr bwMode="auto">
          <a:xfrm>
            <a:off x="5394774" y="6210302"/>
            <a:ext cx="2681969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endParaRPr lang="en-US" altLang="en-US" sz="18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440" name="AutoShape 36"/>
          <p:cNvSpPr>
            <a:spLocks noChangeArrowheads="1"/>
          </p:cNvSpPr>
          <p:nvPr/>
        </p:nvSpPr>
        <p:spPr bwMode="auto">
          <a:xfrm>
            <a:off x="2482098" y="2736337"/>
            <a:ext cx="6768752" cy="1452384"/>
          </a:xfrm>
          <a:prstGeom prst="cloudCallout">
            <a:avLst>
              <a:gd name="adj1" fmla="val -45723"/>
              <a:gd name="adj2" fmla="val 71092"/>
            </a:avLst>
          </a:prstGeom>
          <a:solidFill>
            <a:schemeClr val="bg2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altLang="en-US" sz="2800" b="1" i="1" dirty="0">
              <a:solidFill>
                <a:srgbClr val="6600CC"/>
              </a:solidFill>
              <a:latin typeface="Times New Roman" pitchFamily="18" charset="0"/>
            </a:endParaRPr>
          </a:p>
          <a:p>
            <a:pPr algn="ctr"/>
            <a:endParaRPr lang="en-US" altLang="en-US" sz="2800" b="1" i="1" dirty="0">
              <a:solidFill>
                <a:srgbClr val="6600CC"/>
              </a:solidFill>
              <a:latin typeface="Times New Roman" pitchFamily="18" charset="0"/>
            </a:endParaRPr>
          </a:p>
        </p:txBody>
      </p:sp>
      <p:pic>
        <p:nvPicPr>
          <p:cNvPr id="3" name="Tieng-dong-ho-chay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17192" y="6395225"/>
            <a:ext cx="406400" cy="406400"/>
          </a:xfrm>
          <a:prstGeom prst="rect">
            <a:avLst/>
          </a:prstGeom>
        </p:spPr>
      </p:pic>
      <p:pic>
        <p:nvPicPr>
          <p:cNvPr id="4" name="Am-thanh-dem-nguoc-het-gio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95012" y="6350000"/>
            <a:ext cx="406400" cy="406400"/>
          </a:xfrm>
          <a:prstGeom prst="rect">
            <a:avLst/>
          </a:prstGeom>
        </p:spPr>
      </p:pic>
      <p:sp>
        <p:nvSpPr>
          <p:cNvPr id="35" name="AutoShape 36"/>
          <p:cNvSpPr>
            <a:spLocks noChangeArrowheads="1"/>
          </p:cNvSpPr>
          <p:nvPr/>
        </p:nvSpPr>
        <p:spPr bwMode="auto">
          <a:xfrm>
            <a:off x="2351584" y="2127151"/>
            <a:ext cx="7646628" cy="2951619"/>
          </a:xfrm>
          <a:prstGeom prst="cloudCallout">
            <a:avLst>
              <a:gd name="adj1" fmla="val 23539"/>
              <a:gd name="adj2" fmla="val -87844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vi-VN" altLang="en-US" sz="2800" b="1" i="1" dirty="0">
              <a:solidFill>
                <a:srgbClr val="6600CC"/>
              </a:solidFill>
              <a:latin typeface="Times New Roman" pitchFamily="18" charset="0"/>
            </a:endParaRPr>
          </a:p>
          <a:p>
            <a:pPr algn="ctr"/>
            <a:r>
              <a:rPr lang="vi-VN" altLang="en-US" sz="4000" b="1" i="1">
                <a:solidFill>
                  <a:srgbClr val="6600CC"/>
                </a:solidFill>
                <a:latin typeface="Times New Roman" pitchFamily="18" charset="0"/>
              </a:rPr>
              <a:t>Không phẩy bảy trăm sáu mươi lăm</a:t>
            </a:r>
            <a:endParaRPr lang="vi-VN" altLang="en-US" sz="4000" b="1" i="1" dirty="0">
              <a:solidFill>
                <a:srgbClr val="6600CC"/>
              </a:solidFill>
              <a:latin typeface="Times New Roman" pitchFamily="18" charset="0"/>
            </a:endParaRPr>
          </a:p>
          <a:p>
            <a:pPr algn="ctr"/>
            <a:endParaRPr lang="en-US" altLang="en-US" sz="1200" b="1" i="1" dirty="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4115258" y="2998912"/>
            <a:ext cx="41423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i="1">
                <a:solidFill>
                  <a:prstClr val="black"/>
                </a:solidFill>
                <a:latin typeface="Times New Roman" pitchFamily="18" charset="0"/>
              </a:rPr>
              <a:t>0,765 đọc là:…..</a:t>
            </a:r>
            <a:endParaRPr lang="en-US" altLang="en-US" sz="36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819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85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1620" grpId="0" animBg="1"/>
      <p:bldP spid="111621" grpId="0" animBg="1"/>
      <p:bldP spid="111622" grpId="0" animBg="1"/>
      <p:bldP spid="17440" grpId="0" animBg="1"/>
      <p:bldP spid="35" grpId="0" animBg="1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2"/>
          <p:cNvSpPr>
            <a:spLocks noChangeArrowheads="1"/>
          </p:cNvSpPr>
          <p:nvPr/>
        </p:nvSpPr>
        <p:spPr bwMode="auto">
          <a:xfrm>
            <a:off x="3090219" y="414462"/>
            <a:ext cx="2304555" cy="1323975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00FF00"/>
            </a:solidFill>
            <a:miter lim="800000"/>
          </a:ln>
          <a:effectLst/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noProof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 3</a:t>
            </a:r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6016625" y="587649"/>
            <a:ext cx="1904950" cy="528638"/>
          </a:xfrm>
          <a:prstGeom prst="rect">
            <a:avLst/>
          </a:prstGeom>
          <a:solidFill>
            <a:srgbClr val="99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</a:rPr>
              <a:t>Bắt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itchFamily="18" charset="0"/>
              </a:rPr>
              <a:t>đầu</a:t>
            </a:r>
            <a:endParaRPr lang="en-US" alt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6027966" y="574372"/>
            <a:ext cx="1904950" cy="5286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Hết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giờ</a:t>
            </a:r>
            <a:endParaRPr lang="en-US" alt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1524000" y="6093296"/>
            <a:ext cx="9144000" cy="764704"/>
          </a:xfrm>
          <a:prstGeom prst="rect">
            <a:avLst/>
          </a:prstGeom>
          <a:gradFill rotWithShape="1">
            <a:gsLst>
              <a:gs pos="0">
                <a:schemeClr val="accent1">
                  <a:alpha val="81000"/>
                </a:schemeClr>
              </a:gs>
              <a:gs pos="100000">
                <a:schemeClr val="bg1">
                  <a:alpha val="82999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PHẦN THI RUNG CHUÔNG VÀNG </a:t>
            </a:r>
            <a:endParaRPr lang="en-US" altLang="en-US" sz="28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7416" name="Picture 9" descr="!bell_0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5084">
            <a:off x="848405" y="-75767"/>
            <a:ext cx="193479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 descr="sbwatchdo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94683" y="187677"/>
            <a:ext cx="1303529" cy="1302028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9" name="Text Box 35"/>
          <p:cNvSpPr txBox="1">
            <a:spLocks noChangeArrowheads="1"/>
          </p:cNvSpPr>
          <p:nvPr/>
        </p:nvSpPr>
        <p:spPr bwMode="auto">
          <a:xfrm>
            <a:off x="5394774" y="6210302"/>
            <a:ext cx="2681969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endParaRPr lang="en-US" altLang="en-US" sz="18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3" name="Tieng-dong-ho-chay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17192" y="6395225"/>
            <a:ext cx="406400" cy="406400"/>
          </a:xfrm>
          <a:prstGeom prst="rect">
            <a:avLst/>
          </a:prstGeom>
        </p:spPr>
      </p:pic>
      <p:pic>
        <p:nvPicPr>
          <p:cNvPr id="4" name="Am-thanh-dem-nguoc-het-gio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95012" y="6350000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AutoShape 34"/>
              <p:cNvSpPr>
                <a:spLocks noChangeArrowheads="1"/>
              </p:cNvSpPr>
              <p:nvPr/>
            </p:nvSpPr>
            <p:spPr bwMode="auto">
              <a:xfrm>
                <a:off x="1562193" y="1516460"/>
                <a:ext cx="8908865" cy="4305128"/>
              </a:xfrm>
              <a:prstGeom prst="cloudCallout">
                <a:avLst>
                  <a:gd name="adj1" fmla="val -43676"/>
                  <a:gd name="adj2" fmla="val 37532"/>
                </a:avLst>
              </a:prstGeom>
              <a:solidFill>
                <a:srgbClr val="99FF99"/>
              </a:solidFill>
              <a:ln w="9525">
                <a:solidFill>
                  <a:srgbClr val="9933FF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0" b="1" i="1">
                    <a:solidFill>
                      <a:prstClr val="black"/>
                    </a:solidFill>
                    <a:latin typeface="Times New Roman" pitchFamily="18" charset="0"/>
                  </a:rPr>
                  <a:t>Một can đựng được 1 l dầu, người ta đã rót vào can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en-US" sz="4000" b="1" i="1" dirty="0">
                    <a:solidFill>
                      <a:prstClr val="black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4000" b="1" i="1">
                    <a:solidFill>
                      <a:prstClr val="black"/>
                    </a:solidFill>
                    <a:latin typeface="Times New Roman" pitchFamily="18" charset="0"/>
                  </a:rPr>
                  <a:t>l dầu. Vậy trong can có:….</a:t>
                </a:r>
                <a:endParaRPr lang="en-US" altLang="en-US" sz="4000" b="1" i="1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14" name="AutoShap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2193" y="1516460"/>
                <a:ext cx="8908865" cy="4305128"/>
              </a:xfrm>
              <a:prstGeom prst="cloudCallout">
                <a:avLst>
                  <a:gd name="adj1" fmla="val -43676"/>
                  <a:gd name="adj2" fmla="val 37532"/>
                </a:avLst>
              </a:prstGeom>
              <a:blipFill>
                <a:blip r:embed="rId11"/>
                <a:stretch>
                  <a:fillRect/>
                </a:stretch>
              </a:blipFill>
              <a:ln w="9525">
                <a:solidFill>
                  <a:srgbClr val="9933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4722205" y="5106098"/>
            <a:ext cx="2486366" cy="122413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62627" y="5442979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latin typeface="Arial" panose="020B0604020202020204" pitchFamily="34" charset="0"/>
              </a:rPr>
              <a:t>0,6 l dầu</a:t>
            </a:r>
            <a:endParaRPr lang="vi-VN" sz="2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777513" y="5083444"/>
            <a:ext cx="2664296" cy="1246790"/>
          </a:xfrm>
          <a:prstGeom prst="rightArrow">
            <a:avLst>
              <a:gd name="adj1" fmla="val 50000"/>
              <a:gd name="adj2" fmla="val 5658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777513" y="5395000"/>
            <a:ext cx="194421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506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85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1620" grpId="0" animBg="1"/>
      <p:bldP spid="111621" grpId="0" animBg="1"/>
      <p:bldP spid="7" grpId="0" animBg="1"/>
      <p:bldP spid="18" grpId="0"/>
      <p:bldP spid="8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1.</a:t>
            </a:r>
            <a:r>
              <a:rPr kumimoji="0" lang="vi-VN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Hoàn thành bài tập</a:t>
            </a: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Chuẩn bị bài mới</a:t>
            </a:r>
            <a:endParaRPr kumimoji="0" lang="vi-VN" alt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64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37930" y="-79513"/>
            <a:ext cx="12529930" cy="6937513"/>
            <a:chOff x="-337930" y="0"/>
            <a:chExt cx="12529930" cy="69375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4" t="2514"/>
            <a:stretch/>
          </p:blipFill>
          <p:spPr>
            <a:xfrm>
              <a:off x="-337930" y="0"/>
              <a:ext cx="12529930" cy="6937513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3611217" y="763007"/>
              <a:ext cx="7692887" cy="46713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C3C1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3877573" y="1416186"/>
            <a:ext cx="7160173" cy="3206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KẾT THÚC</a:t>
            </a:r>
            <a:endParaRPr kumimoji="0" lang="en-US" sz="10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47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03" y="-1109662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711" y="3578860"/>
            <a:ext cx="5404485" cy="29457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770581" y="2373035"/>
            <a:ext cx="564705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0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60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08434" y="823406"/>
            <a:ext cx="775135" cy="1075901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1" y="156003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Small flat leaves">
            <a:extLst>
              <a:ext uri="{FF2B5EF4-FFF2-40B4-BE49-F238E27FC236}">
                <a16:creationId xmlns:a16="http://schemas.microsoft.com/office/drawing/2014/main" id="{CF4A2078-9269-752C-C310-22B909396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0" b="104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59C02BA3-B2DF-D720-60A4-063045947C55}"/>
              </a:ext>
            </a:extLst>
          </p:cNvPr>
          <p:cNvSpPr/>
          <p:nvPr/>
        </p:nvSpPr>
        <p:spPr>
          <a:xfrm>
            <a:off x="250371" y="223934"/>
            <a:ext cx="11691257" cy="641013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6AD6A96D-5D48-7DBE-55BB-24DAFEEAAC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05"/>
          <a:stretch/>
        </p:blipFill>
        <p:spPr>
          <a:xfrm>
            <a:off x="3947456" y="2957804"/>
            <a:ext cx="5635215" cy="357362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7637E25-2AE8-AD24-BF78-248D9990D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70" y="396249"/>
            <a:ext cx="3321699" cy="558467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1B5486E-BECB-B9B3-D3F6-B2BFB58D7F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2" r="8109"/>
          <a:stretch/>
        </p:blipFill>
        <p:spPr>
          <a:xfrm>
            <a:off x="6709212" y="396249"/>
            <a:ext cx="4741941" cy="263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44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THẬP PHÂN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08851760-64F5-8972-4F1B-8C6E9EB06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17" y="41439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kumimoji="0" lang="zh-CN" altLang="en-US" sz="32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166327" y="3191089"/>
            <a:ext cx="7949682" cy="2415659"/>
          </a:xfrm>
          <a:prstGeom prst="rect">
            <a:avLst/>
          </a:prstGeom>
        </p:spPr>
        <p:txBody>
          <a:bodyPr anchor="ctr"/>
          <a:lstStyle/>
          <a:p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số thập phân thông qua các biểu tượng.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Đọc, viết được các số thập phân có phần nguyên bằng 0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khả năng và ý thức vận dụng để xứ lí các tình huống trong cuộc sống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03" y="-1109662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711" y="3578860"/>
            <a:ext cx="5404485" cy="29457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770581" y="2373035"/>
            <a:ext cx="564705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000" b="1" kern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KHÁM PHÁ</a:t>
            </a:r>
            <a:endParaRPr lang="zh-CN" altLang="en-US" sz="60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1" y="156003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ình ảnh Modern Số 2 PNG , Số 2, Biểu Tượng Số, Hiện đại ...">
            <a:extLst>
              <a:ext uri="{FF2B5EF4-FFF2-40B4-BE49-F238E27FC236}">
                <a16:creationId xmlns:a16="http://schemas.microsoft.com/office/drawing/2014/main" id="{C29FCC5F-6C24-A7CE-F149-66B12BD5F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373" y="571501"/>
            <a:ext cx="176212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650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Small flat leaves">
            <a:extLst>
              <a:ext uri="{FF2B5EF4-FFF2-40B4-BE49-F238E27FC236}">
                <a16:creationId xmlns:a16="http://schemas.microsoft.com/office/drawing/2014/main" id="{CF4A2078-9269-752C-C310-22B909396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0" b="104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59C02BA3-B2DF-D720-60A4-063045947C55}"/>
              </a:ext>
            </a:extLst>
          </p:cNvPr>
          <p:cNvSpPr/>
          <p:nvPr/>
        </p:nvSpPr>
        <p:spPr>
          <a:xfrm>
            <a:off x="1" y="102638"/>
            <a:ext cx="12190476" cy="675536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Hình ảnh 7" descr="Ảnh có chứa văn bản, Hình chữ nhật, màu vàng, hình vuông&#10;&#10;Mô tả được tạo tự động">
            <a:extLst>
              <a:ext uri="{FF2B5EF4-FFF2-40B4-BE49-F238E27FC236}">
                <a16:creationId xmlns:a16="http://schemas.microsoft.com/office/drawing/2014/main" id="{B006ECA9-0A34-CBA1-4B68-5698B0F1C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1" y="186612"/>
            <a:ext cx="3928187" cy="21553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ình chữ nhật 9">
                <a:extLst>
                  <a:ext uri="{FF2B5EF4-FFF2-40B4-BE49-F238E27FC236}">
                    <a16:creationId xmlns:a16="http://schemas.microsoft.com/office/drawing/2014/main" id="{0EEB3E99-487C-B176-5101-B01156A407FD}"/>
                  </a:ext>
                </a:extLst>
              </p:cNvPr>
              <p:cNvSpPr/>
              <p:nvPr/>
            </p:nvSpPr>
            <p:spPr>
              <a:xfrm>
                <a:off x="422205" y="2385844"/>
                <a:ext cx="4707297" cy="275532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noProof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r>
                  <a:rPr kumimoji="0" lang="vi-V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ã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vi-V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vi-V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băng giấy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vi-V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kumimoji="0" lang="vi-VN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còn viết là 0,5</a:t>
                </a:r>
                <a:endPara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   0,5 đọc là: Không phẩy năm,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vi-V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kumimoji="0" lang="vi-VN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vi-VN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vi-VN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vi-VN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Hình chữ nhật 9">
                <a:extLst>
                  <a:ext uri="{FF2B5EF4-FFF2-40B4-BE49-F238E27FC236}">
                    <a16:creationId xmlns:a16="http://schemas.microsoft.com/office/drawing/2014/main" id="{0EEB3E99-487C-B176-5101-B01156A407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05" y="2385844"/>
                <a:ext cx="4707297" cy="2755323"/>
              </a:xfrm>
              <a:prstGeom prst="rect">
                <a:avLst/>
              </a:prstGeom>
              <a:blipFill>
                <a:blip r:embed="rId4"/>
                <a:stretch>
                  <a:fillRect l="-2455" b="-220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3CA06BA-C931-1A31-B4C6-72868E8D725C}"/>
              </a:ext>
            </a:extLst>
          </p:cNvPr>
          <p:cNvCxnSpPr>
            <a:cxnSpLocks/>
          </p:cNvCxnSpPr>
          <p:nvPr/>
        </p:nvCxnSpPr>
        <p:spPr>
          <a:xfrm>
            <a:off x="5893838" y="457200"/>
            <a:ext cx="0" cy="6120882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Picture 9">
            <a:extLst>
              <a:ext uri="{FF2B5EF4-FFF2-40B4-BE49-F238E27FC236}">
                <a16:creationId xmlns:a16="http://schemas.microsoft.com/office/drawing/2014/main" id="{FC4487B3-0DA5-AB96-AE9B-82026787E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48" y="-96407"/>
            <a:ext cx="1707503" cy="100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107AE21-BAE5-3D54-B6E6-9AFA038A9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668" y="186612"/>
            <a:ext cx="4898571" cy="24272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Hình chữ nhật 8">
                <a:extLst>
                  <a:ext uri="{FF2B5EF4-FFF2-40B4-BE49-F238E27FC236}">
                    <a16:creationId xmlns:a16="http://schemas.microsoft.com/office/drawing/2014/main" id="{D28260C6-C077-C0B2-2931-226617314786}"/>
                  </a:ext>
                </a:extLst>
              </p:cNvPr>
              <p:cNvSpPr/>
              <p:nvPr/>
            </p:nvSpPr>
            <p:spPr>
              <a:xfrm>
                <a:off x="6298163" y="2613851"/>
                <a:ext cx="5501156" cy="306674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06000"/>
                  </a:lnSpc>
                  <a:spcAft>
                    <a:spcPts val="800"/>
                  </a:spcAft>
                </a:pPr>
                <a:r>
                  <a:rPr lang="vi-VN" sz="280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r>
                  <a:rPr lang="vi-VN" sz="280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ã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vi-VN" sz="280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băng giấy</a:t>
                </a:r>
              </a:p>
              <a:p>
                <a:pPr>
                  <a:lnSpc>
                    <a:spcPct val="106000"/>
                  </a:lnSpc>
                  <a:spcAft>
                    <a:spcPts val="800"/>
                  </a:spcAft>
                </a:pPr>
                <a:r>
                  <a:rPr lang="vi-VN" sz="280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  <m:r>
                      <a:rPr lang="vi-VN" sz="2800" i="1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còn viết là 0,</a:t>
                </a:r>
                <a:r>
                  <a:rPr lang="en-US" sz="280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vi-VN" sz="280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vi-VN" sz="2800">
                  <a:solidFill>
                    <a:srgbClr val="FF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6000"/>
                  </a:lnSpc>
                  <a:spcAft>
                    <a:spcPts val="800"/>
                  </a:spcAft>
                </a:pPr>
                <a:r>
                  <a:rPr lang="vi-VN" sz="280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vi-VN" sz="2800">
                    <a:solidFill>
                      <a:srgbClr val="FF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0,</a:t>
                </a:r>
                <a:r>
                  <a:rPr lang="en-US" sz="2800">
                    <a:solidFill>
                      <a:srgbClr val="FF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vi-VN" sz="2800">
                    <a:solidFill>
                      <a:srgbClr val="FF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vi-VN" sz="280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đọc là: Không phẩy không năm,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FF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  <m:r>
                      <a:rPr lang="vi-VN" sz="2800" i="1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i="1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vi-VN" sz="2800" i="1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vi-VN" sz="2800" i="1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lang="vi-VN" sz="2800">
                  <a:solidFill>
                    <a:srgbClr val="FF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Hình chữ nhật 8">
                <a:extLst>
                  <a:ext uri="{FF2B5EF4-FFF2-40B4-BE49-F238E27FC236}">
                    <a16:creationId xmlns:a16="http://schemas.microsoft.com/office/drawing/2014/main" id="{D28260C6-C077-C0B2-2931-226617314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8163" y="2613851"/>
                <a:ext cx="5501156" cy="3066746"/>
              </a:xfrm>
              <a:prstGeom prst="rect">
                <a:avLst/>
              </a:prstGeom>
              <a:blipFill>
                <a:blip r:embed="rId7"/>
                <a:stretch>
                  <a:fillRect l="-20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ình chữ nhật 10">
                <a:extLst>
                  <a:ext uri="{FF2B5EF4-FFF2-40B4-BE49-F238E27FC236}">
                    <a16:creationId xmlns:a16="http://schemas.microsoft.com/office/drawing/2014/main" id="{BA61076A-69F5-A2F2-4538-1A650A633C84}"/>
                  </a:ext>
                </a:extLst>
              </p:cNvPr>
              <p:cNvSpPr/>
              <p:nvPr/>
            </p:nvSpPr>
            <p:spPr>
              <a:xfrm>
                <a:off x="392682" y="5237574"/>
                <a:ext cx="5635624" cy="157033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06000"/>
                  </a:lnSpc>
                  <a:spcAft>
                    <a:spcPts val="800"/>
                  </a:spcAft>
                </a:pPr>
                <a:endParaRPr lang="vi-VN" sz="2400" b="0" i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6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200" b="1" i="1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𝑻</m:t>
                      </m:r>
                      <m:r>
                        <a:rPr lang="vi-VN" sz="2200" b="1" i="1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a:rPr lang="vi-VN" sz="2200" b="1" i="1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𝒏𝒈</m:t>
                      </m:r>
                      <m:r>
                        <a:rPr lang="vi-VN" sz="2200" b="1" i="1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2200" b="1" i="1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𝒕</m:t>
                      </m:r>
                      <m:r>
                        <a:rPr lang="vi-VN" sz="2200" b="1" i="1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ự </m:t>
                      </m:r>
                      <m:r>
                        <a:rPr lang="vi-VN" sz="2200" b="1" i="1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𝒕𝒂</m:t>
                      </m:r>
                      <m:r>
                        <a:rPr lang="vi-VN" sz="2200" b="1" i="1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2200" b="1" i="1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vi-VN" sz="2200" b="1" i="1" smtClean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ó: </m:t>
                      </m:r>
                      <m:f>
                        <m:fPr>
                          <m:ctrlPr>
                            <a:rPr lang="vi-VN" sz="2200" b="1" i="1" smtClean="0">
                              <a:solidFill>
                                <a:srgbClr val="C00000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200" b="1" i="1">
                              <a:solidFill>
                                <a:srgbClr val="C00000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2200" b="1" i="1">
                              <a:solidFill>
                                <a:srgbClr val="C00000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vi-VN" sz="2200" b="1" i="1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2200" b="1" i="1" smtClean="0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…..</m:t>
                      </m:r>
                      <m:r>
                        <a:rPr lang="vi-VN" sz="2200" b="1" i="1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vi-VN" sz="2200" b="1" i="1">
                              <a:solidFill>
                                <a:srgbClr val="C00000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200" b="1" i="1">
                              <a:solidFill>
                                <a:srgbClr val="C00000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vi-VN" sz="2200" b="1" i="1">
                              <a:solidFill>
                                <a:srgbClr val="C00000"/>
                              </a:solidFill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vi-VN" sz="2200" b="1" i="1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2200" b="1" i="1" smtClean="0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…….</m:t>
                      </m:r>
                      <m:r>
                        <a:rPr lang="vi-VN" sz="2200" b="1" i="1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vi-VN" sz="2200" b="1" i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6000"/>
                  </a:lnSpc>
                  <a:spcAft>
                    <a:spcPts val="800"/>
                  </a:spcAft>
                </a:pPr>
                <a:r>
                  <a:rPr lang="vi-VN" sz="22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200" b="1" i="1">
                            <a:solidFill>
                              <a:srgbClr val="C0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200" b="1" i="1">
                            <a:solidFill>
                              <a:srgbClr val="C0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𝟑𝟖</m:t>
                        </m:r>
                      </m:num>
                      <m:den>
                        <m:r>
                          <a:rPr lang="vi-VN" sz="2200" b="1" i="1">
                            <a:solidFill>
                              <a:srgbClr val="C0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vi-VN" sz="2200" b="1" i="1">
                            <a:solidFill>
                              <a:srgbClr val="C0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200" b="1" i="1">
                            <a:solidFill>
                              <a:srgbClr val="C00000"/>
                            </a:solidFill>
                            <a:effectLst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den>
                    </m:f>
                    <m:r>
                      <a:rPr lang="vi-VN" sz="2200" b="1" i="1">
                        <a:solidFill>
                          <a:srgbClr val="C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200" b="1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………</m:t>
                    </m:r>
                  </m:oMath>
                </a14:m>
                <a:endParaRPr lang="vi-VN" sz="2200" b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6000"/>
                  </a:lnSpc>
                  <a:spcAft>
                    <a:spcPts val="800"/>
                  </a:spcAft>
                </a:pPr>
                <a:endParaRPr lang="vi-VN" sz="1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Hình chữ nhật 10">
                <a:extLst>
                  <a:ext uri="{FF2B5EF4-FFF2-40B4-BE49-F238E27FC236}">
                    <a16:creationId xmlns:a16="http://schemas.microsoft.com/office/drawing/2014/main" id="{BA61076A-69F5-A2F2-4538-1A650A633C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82" y="5237574"/>
                <a:ext cx="5635624" cy="1570335"/>
              </a:xfrm>
              <a:prstGeom prst="rect">
                <a:avLst/>
              </a:prstGeom>
              <a:blipFill>
                <a:blip r:embed="rId8"/>
                <a:stretch>
                  <a:fillRect l="-12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DB62F12-C83C-2F61-0B2F-8F28AAD633FE}"/>
              </a:ext>
            </a:extLst>
          </p:cNvPr>
          <p:cNvSpPr/>
          <p:nvPr/>
        </p:nvSpPr>
        <p:spPr>
          <a:xfrm>
            <a:off x="3210494" y="5612194"/>
            <a:ext cx="643806" cy="4105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70C0"/>
                </a:solidFill>
              </a:rPr>
              <a:t>0,1</a:t>
            </a:r>
            <a:endParaRPr lang="vi-VN" b="1">
              <a:solidFill>
                <a:srgbClr val="0070C0"/>
              </a:solidFill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6900E939-5B51-F33C-7079-44EC880CE57C}"/>
              </a:ext>
            </a:extLst>
          </p:cNvPr>
          <p:cNvSpPr/>
          <p:nvPr/>
        </p:nvSpPr>
        <p:spPr>
          <a:xfrm>
            <a:off x="4805266" y="5629122"/>
            <a:ext cx="818713" cy="4105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70C0"/>
                </a:solidFill>
              </a:rPr>
              <a:t>0,23</a:t>
            </a:r>
            <a:endParaRPr lang="vi-VN" b="1">
              <a:solidFill>
                <a:srgbClr val="0070C0"/>
              </a:solidFill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DBE5F2E6-486C-74D3-82BA-41D4A0D2A3F3}"/>
              </a:ext>
            </a:extLst>
          </p:cNvPr>
          <p:cNvSpPr/>
          <p:nvPr/>
        </p:nvSpPr>
        <p:spPr>
          <a:xfrm>
            <a:off x="1626638" y="6326154"/>
            <a:ext cx="818713" cy="4105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70C0"/>
                </a:solidFill>
              </a:rPr>
              <a:t>0,038</a:t>
            </a:r>
            <a:endParaRPr lang="vi-VN" b="1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ình chữ nhật 21">
                <a:extLst>
                  <a:ext uri="{FF2B5EF4-FFF2-40B4-BE49-F238E27FC236}">
                    <a16:creationId xmlns:a16="http://schemas.microsoft.com/office/drawing/2014/main" id="{88658799-4F39-A7B0-2847-F9E79502095C}"/>
                  </a:ext>
                </a:extLst>
              </p:cNvPr>
              <p:cNvSpPr/>
              <p:nvPr/>
            </p:nvSpPr>
            <p:spPr>
              <a:xfrm>
                <a:off x="6095239" y="5714165"/>
                <a:ext cx="5893836" cy="102253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06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05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23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038 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vi-VN" sz="2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Hình chữ nhật 21">
                <a:extLst>
                  <a:ext uri="{FF2B5EF4-FFF2-40B4-BE49-F238E27FC236}">
                    <a16:creationId xmlns:a16="http://schemas.microsoft.com/office/drawing/2014/main" id="{88658799-4F39-A7B0-2847-F9E7950209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239" y="5714165"/>
                <a:ext cx="5893836" cy="102253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62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  <p:bldP spid="13" grpId="0" animBg="1"/>
      <p:bldP spid="14" grpId="0" animBg="1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803" y="-100965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711" y="3578860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3823173" y="2011932"/>
            <a:ext cx="6352385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000" b="1" kern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60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2" y="138734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ình ảnh Số 3 Danh Hiệu Xuất Sắc Nhất PNG , 3 Clipart, Biểu ...">
            <a:extLst>
              <a:ext uri="{FF2B5EF4-FFF2-40B4-BE49-F238E27FC236}">
                <a16:creationId xmlns:a16="http://schemas.microsoft.com/office/drawing/2014/main" id="{CCAD1894-0E23-A774-2D04-A524CED75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785" y="499745"/>
            <a:ext cx="176212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65F1C6C-996D-2524-133C-A899B9ADB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771525"/>
            <a:ext cx="9951041" cy="5086350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D7C72935-66AE-37F6-2125-1E4DD6D9E1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635" y="4506686"/>
            <a:ext cx="2074373" cy="1952957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8BFBED27-D0EA-6B30-8A7C-7C4AE48EDD9A}"/>
              </a:ext>
            </a:extLst>
          </p:cNvPr>
          <p:cNvSpPr/>
          <p:nvPr/>
        </p:nvSpPr>
        <p:spPr>
          <a:xfrm>
            <a:off x="2780522" y="4833257"/>
            <a:ext cx="681135" cy="6064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0,7</a:t>
            </a:r>
            <a:endParaRPr lang="vi-VN" sz="2400">
              <a:solidFill>
                <a:srgbClr val="C00000"/>
              </a:solidFill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DA93030-A2BF-5592-7852-AE6E08170175}"/>
              </a:ext>
            </a:extLst>
          </p:cNvPr>
          <p:cNvSpPr/>
          <p:nvPr/>
        </p:nvSpPr>
        <p:spPr>
          <a:xfrm>
            <a:off x="5337111" y="4833257"/>
            <a:ext cx="777548" cy="6064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0,09</a:t>
            </a:r>
            <a:endParaRPr lang="vi-VN" sz="2400">
              <a:solidFill>
                <a:srgbClr val="C00000"/>
              </a:solidFill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7A08CEC9-2AC9-71F1-F8D4-0F25D9BBB3D9}"/>
              </a:ext>
            </a:extLst>
          </p:cNvPr>
          <p:cNvSpPr/>
          <p:nvPr/>
        </p:nvSpPr>
        <p:spPr>
          <a:xfrm>
            <a:off x="8389777" y="4886669"/>
            <a:ext cx="777548" cy="6064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0,32</a:t>
            </a:r>
            <a:endParaRPr lang="vi-VN" sz="24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46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351</Words>
  <Application>Microsoft Office PowerPoint</Application>
  <PresentationFormat>Màn hình rộng</PresentationFormat>
  <Paragraphs>77</Paragraphs>
  <Slides>19</Slides>
  <Notes>6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22</vt:i4>
      </vt:variant>
      <vt:variant>
        <vt:lpstr>Chủ đề</vt:lpstr>
      </vt:variant>
      <vt:variant>
        <vt:i4>10</vt:i4>
      </vt:variant>
      <vt:variant>
        <vt:lpstr>Tiêu đề Bản chiếu</vt:lpstr>
      </vt:variant>
      <vt:variant>
        <vt:i4>19</vt:i4>
      </vt:variant>
    </vt:vector>
  </HeadingPairs>
  <TitlesOfParts>
    <vt:vector size="51" baseType="lpstr">
      <vt:lpstr>DengXian</vt:lpstr>
      <vt:lpstr>Microsoft YaHei</vt:lpstr>
      <vt:lpstr>黑体</vt:lpstr>
      <vt:lpstr>SimSun</vt:lpstr>
      <vt:lpstr>.VnTime</vt:lpstr>
      <vt:lpstr>Arial</vt:lpstr>
      <vt:lpstr>Calibri</vt:lpstr>
      <vt:lpstr>Calibri Light</vt:lpstr>
      <vt:lpstr>Cambria Math</vt:lpstr>
      <vt:lpstr>Fredoka One</vt:lpstr>
      <vt:lpstr>Georgia</vt:lpstr>
      <vt:lpstr>Hachi Maru Pop</vt:lpstr>
      <vt:lpstr>Lilita One</vt:lpstr>
      <vt:lpstr>Nunito</vt:lpstr>
      <vt:lpstr>Nunito SemiBold</vt:lpstr>
      <vt:lpstr>Times New Roman</vt:lpstr>
      <vt:lpstr>Trebuchet MS</vt:lpstr>
      <vt:lpstr>UTM Davida</vt:lpstr>
      <vt:lpstr>UTM Ong Do Gia</vt:lpstr>
      <vt:lpstr>UTM Showcard</vt:lpstr>
      <vt:lpstr>Wingdings</vt:lpstr>
      <vt:lpstr>字魂59号-创粗黑</vt:lpstr>
      <vt:lpstr>1_Office Theme</vt:lpstr>
      <vt:lpstr>Office Theme</vt:lpstr>
      <vt:lpstr>Office 主题</vt:lpstr>
      <vt:lpstr>11_Office Theme</vt:lpstr>
      <vt:lpstr>12_Office Theme</vt:lpstr>
      <vt:lpstr>1_Office 主题​​</vt:lpstr>
      <vt:lpstr>Office 主题​​</vt:lpstr>
      <vt:lpstr>Chibi Anime Characters for Pre-K by Slidesgo</vt:lpstr>
      <vt:lpstr>1_Office 主题</vt:lpstr>
      <vt:lpstr>Slipstream</vt:lpstr>
      <vt:lpstr>TOÁN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LÔ THỊ DI</dc:creator>
  <cp:lastModifiedBy>LÔ THỊ DI</cp:lastModifiedBy>
  <cp:revision>29</cp:revision>
  <dcterms:created xsi:type="dcterms:W3CDTF">2023-09-25T14:01:02Z</dcterms:created>
  <dcterms:modified xsi:type="dcterms:W3CDTF">2024-07-29T09:17:46Z</dcterms:modified>
</cp:coreProperties>
</file>