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03" r:id="rId3"/>
  </p:sldMasterIdLst>
  <p:notesMasterIdLst>
    <p:notesMasterId r:id="rId20"/>
  </p:notesMasterIdLst>
  <p:sldIdLst>
    <p:sldId id="389" r:id="rId4"/>
    <p:sldId id="260" r:id="rId5"/>
    <p:sldId id="400" r:id="rId6"/>
    <p:sldId id="339" r:id="rId7"/>
    <p:sldId id="286" r:id="rId8"/>
    <p:sldId id="398" r:id="rId9"/>
    <p:sldId id="399" r:id="rId10"/>
    <p:sldId id="401" r:id="rId11"/>
    <p:sldId id="274" r:id="rId12"/>
    <p:sldId id="403" r:id="rId13"/>
    <p:sldId id="404" r:id="rId14"/>
    <p:sldId id="329" r:id="rId15"/>
    <p:sldId id="396" r:id="rId16"/>
    <p:sldId id="405" r:id="rId17"/>
    <p:sldId id="344" r:id="rId18"/>
    <p:sldId id="312" r:id="rId19"/>
  </p:sldIdLst>
  <p:sldSz cx="9144000" cy="5143500" type="screen16x9"/>
  <p:notesSz cx="6858000" cy="9144000"/>
  <p:embeddedFontLst>
    <p:embeddedFont>
      <p:font typeface="Hachi Maru Pop" panose="020B0604020202020204" charset="-128"/>
      <p:regular r:id="rId21"/>
    </p:embeddedFont>
    <p:embeddedFont>
      <p:font typeface="Cambria Math" panose="02040503050406030204" pitchFamily="18" charset="0"/>
      <p:regular r:id="rId22"/>
    </p:embeddedFont>
    <p:embeddedFont>
      <p:font typeface="DengXian" panose="02010600030101010101" pitchFamily="2" charset="-122"/>
      <p:regular r:id="rId23"/>
      <p:bold r:id="rId24"/>
    </p:embeddedFont>
    <p:embeddedFont>
      <p:font typeface="Fredoka One" panose="02000000000000000000" pitchFamily="2" charset="0"/>
      <p:regular r:id="rId25"/>
    </p:embeddedFont>
    <p:embeddedFont>
      <p:font typeface="Lilita One" panose="020B0604020202020204" charset="0"/>
      <p:regular r:id="rId26"/>
      <p:bold r:id="rId27"/>
      <p:italic r:id="rId28"/>
      <p:boldItalic r:id="rId29"/>
    </p:embeddedFont>
    <p:embeddedFont>
      <p:font typeface="Nunito" pitchFamily="2" charset="-93"/>
      <p:regular r:id="rId30"/>
      <p:bold r:id="rId31"/>
      <p:italic r:id="rId32"/>
      <p:boldItalic r:id="rId33"/>
    </p:embeddedFont>
    <p:embeddedFont>
      <p:font typeface="Nunito SemiBold" pitchFamily="2" charset="-93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D38"/>
    <a:srgbClr val="E4702E"/>
    <a:srgbClr val="FCF2D4"/>
    <a:srgbClr val="D4794C"/>
    <a:srgbClr val="A86ED4"/>
    <a:srgbClr val="3BB2BF"/>
    <a:srgbClr val="C55964"/>
    <a:srgbClr val="5FD790"/>
    <a:srgbClr val="61FF69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101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Thiết kế : Hân Di zalo 0948607584</a:t>
            </a:r>
            <a:endParaRPr lang="vi-VN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968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76494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5926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6880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04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A6837353-30EB-4A48-80EB-173D804AEFBD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6742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8425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504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0063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4546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4629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68691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0462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13177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52475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27161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7455310" y="19978"/>
            <a:ext cx="1487743" cy="166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562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39998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39845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5317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68530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1/8/2024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88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44.svg"/><Relationship Id="rId5" Type="http://schemas.openxmlformats.org/officeDocument/2006/relationships/image" Target="../media/image19.png"/><Relationship Id="rId10" Type="http://schemas.openxmlformats.org/officeDocument/2006/relationships/image" Target="../media/image43.pn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openxmlformats.org/officeDocument/2006/relationships/image" Target="../media/image4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9.jpe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4.jpe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38.jpeg"/><Relationship Id="rId4" Type="http://schemas.openxmlformats.org/officeDocument/2006/relationships/image" Target="../media/image18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95" y="-289561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1" y="-16193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289" y="1124616"/>
            <a:ext cx="779860" cy="549737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430" y="3900962"/>
            <a:ext cx="590550" cy="476250"/>
          </a:xfrm>
          <a:prstGeom prst="rect">
            <a:avLst/>
          </a:prstGeom>
        </p:spPr>
      </p:pic>
      <p:sp>
        <p:nvSpPr>
          <p:cNvPr id="41" name="标题 40"/>
          <p:cNvSpPr>
            <a:spLocks noGrp="1"/>
          </p:cNvSpPr>
          <p:nvPr>
            <p:ph type="title" idx="4294967295"/>
          </p:nvPr>
        </p:nvSpPr>
        <p:spPr>
          <a:xfrm>
            <a:off x="3414907" y="985838"/>
            <a:ext cx="2314187" cy="6619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altLang="zh-CN" sz="4050" b="1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TOÁN</a:t>
            </a:r>
            <a:endParaRPr lang="zh-CN" altLang="en-US" sz="4050" b="1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6298" y="3644128"/>
            <a:ext cx="2890892" cy="173583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157" y="2320176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782" y="3465774"/>
            <a:ext cx="3252571" cy="195299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5368" y="276854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68" y="3081845"/>
            <a:ext cx="419765" cy="5740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9" y="3776954"/>
            <a:ext cx="404071" cy="45553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047" flipH="1">
            <a:off x="-6183" y="3322549"/>
            <a:ext cx="478631" cy="414338"/>
          </a:xfrm>
          <a:prstGeom prst="rect">
            <a:avLst/>
          </a:prstGeom>
        </p:spPr>
      </p:pic>
      <p:pic>
        <p:nvPicPr>
          <p:cNvPr id="47" name="图片 42" descr="sfd">
            <a:extLst>
              <a:ext uri="{FF2B5EF4-FFF2-40B4-BE49-F238E27FC236}">
                <a16:creationId xmlns:a16="http://schemas.microsoft.com/office/drawing/2014/main" id="{F5E9F564-F97C-4322-8B21-66978B501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010" y="4093158"/>
            <a:ext cx="2007968" cy="1205680"/>
          </a:xfrm>
          <a:prstGeom prst="rect">
            <a:avLst/>
          </a:prstGeom>
        </p:spPr>
      </p:pic>
      <p:pic>
        <p:nvPicPr>
          <p:cNvPr id="48" name="图片 42" descr="sfd">
            <a:extLst>
              <a:ext uri="{FF2B5EF4-FFF2-40B4-BE49-F238E27FC236}">
                <a16:creationId xmlns:a16="http://schemas.microsoft.com/office/drawing/2014/main" id="{659D2A0B-DDEC-4C5E-861A-601802E86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620" y="3616070"/>
            <a:ext cx="2909127" cy="1746779"/>
          </a:xfrm>
          <a:prstGeom prst="rect">
            <a:avLst/>
          </a:prstGeom>
        </p:spPr>
      </p:pic>
      <p:pic>
        <p:nvPicPr>
          <p:cNvPr id="50" name="图片 42" descr="sfd">
            <a:extLst>
              <a:ext uri="{FF2B5EF4-FFF2-40B4-BE49-F238E27FC236}">
                <a16:creationId xmlns:a16="http://schemas.microsoft.com/office/drawing/2014/main" id="{E60E3DE2-0D44-4FFD-AB92-52A2E3866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964" y="3900962"/>
            <a:ext cx="2339816" cy="1404938"/>
          </a:xfrm>
          <a:prstGeom prst="rect">
            <a:avLst/>
          </a:prstGeom>
        </p:spPr>
      </p:pic>
      <p:sp>
        <p:nvSpPr>
          <p:cNvPr id="55" name="Google Shape;368;p30">
            <a:extLst>
              <a:ext uri="{FF2B5EF4-FFF2-40B4-BE49-F238E27FC236}">
                <a16:creationId xmlns:a16="http://schemas.microsoft.com/office/drawing/2014/main" id="{9F9FA4B9-7D21-294D-A829-7E604D12A7A5}"/>
              </a:ext>
            </a:extLst>
          </p:cNvPr>
          <p:cNvSpPr txBox="1">
            <a:spLocks/>
          </p:cNvSpPr>
          <p:nvPr/>
        </p:nvSpPr>
        <p:spPr>
          <a:xfrm>
            <a:off x="692610" y="1809853"/>
            <a:ext cx="8594469" cy="1349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 b="0" i="0" u="none" strike="noStrike" cap="none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pPr lvl="0">
              <a:buClr>
                <a:srgbClr val="C55964"/>
              </a:buClr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BÀI 25:</a:t>
            </a:r>
            <a:r>
              <a:rPr kumimoji="0" lang="en-US" sz="4400" b="1" i="0" u="none" strike="noStrike" kern="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 SỐ THẬP PHÂN </a:t>
            </a:r>
            <a:r>
              <a:rPr lang="en-US" sz="4400" b="1" kern="12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TIẾP THEO)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Lilita One"/>
              <a:cs typeface="Times New Roman" panose="02020603050405020304" pitchFamily="18" charset="0"/>
              <a:sym typeface="Lilita One"/>
            </a:endParaRPr>
          </a:p>
        </p:txBody>
      </p:sp>
      <p:pic>
        <p:nvPicPr>
          <p:cNvPr id="59" name="Picture 2" descr="Sách Giáo Khoa Bình Minh. | Ha Loi">
            <a:extLst>
              <a:ext uri="{FF2B5EF4-FFF2-40B4-BE49-F238E27FC236}">
                <a16:creationId xmlns:a16="http://schemas.microsoft.com/office/drawing/2014/main" id="{1AF9C0E0-FE67-FB40-838D-28424708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2" y="181133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56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57877" y="217885"/>
            <a:ext cx="8851106" cy="4707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9D99EA1D-6A03-8F13-432C-42C1601FBF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068" y="582757"/>
            <a:ext cx="8359864" cy="3977985"/>
          </a:xfrm>
          <a:prstGeom prst="rect">
            <a:avLst/>
          </a:prstGeom>
        </p:spPr>
      </p:pic>
      <p:pic>
        <p:nvPicPr>
          <p:cNvPr id="5" name="图片 11">
            <a:extLst>
              <a:ext uri="{FF2B5EF4-FFF2-40B4-BE49-F238E27FC236}">
                <a16:creationId xmlns:a16="http://schemas.microsoft.com/office/drawing/2014/main" id="{BE3CDC43-0A6B-BE47-17E0-E163D9DB1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9664" y="67346"/>
            <a:ext cx="1578258" cy="129845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35FD336C-4195-9732-A560-71D65C6E5FD4}"/>
              </a:ext>
            </a:extLst>
          </p:cNvPr>
          <p:cNvSpPr/>
          <p:nvPr/>
        </p:nvSpPr>
        <p:spPr>
          <a:xfrm>
            <a:off x="6252116" y="2386361"/>
            <a:ext cx="1196899" cy="6616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6,09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3812FDB4-E987-0CAE-350C-76F1D15D2CBE}"/>
              </a:ext>
            </a:extLst>
          </p:cNvPr>
          <p:cNvSpPr/>
          <p:nvPr/>
        </p:nvSpPr>
        <p:spPr>
          <a:xfrm>
            <a:off x="1631795" y="3048000"/>
            <a:ext cx="4620321" cy="6616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Không phẩy ba trăm mười lăm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DE67F984-0FB8-617E-9BBA-3BEC07D96628}"/>
              </a:ext>
            </a:extLst>
          </p:cNvPr>
          <p:cNvSpPr/>
          <p:nvPr/>
        </p:nvSpPr>
        <p:spPr>
          <a:xfrm>
            <a:off x="6252116" y="3777780"/>
            <a:ext cx="1196899" cy="6616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3,18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08A20DA6-EB19-8D2C-BAD7-137E5CF57B6B}"/>
              </a:ext>
            </a:extLst>
          </p:cNvPr>
          <p:cNvSpPr/>
          <p:nvPr/>
        </p:nvSpPr>
        <p:spPr>
          <a:xfrm>
            <a:off x="1631795" y="3777780"/>
            <a:ext cx="4620321" cy="6616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Ba phẩy mười tám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212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57877" y="217885"/>
            <a:ext cx="8851106" cy="4707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51EC3D3-A84A-0C98-53AA-FA52029C4B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28" t="3458" r="2464"/>
          <a:stretch/>
        </p:blipFill>
        <p:spPr>
          <a:xfrm>
            <a:off x="624468" y="360091"/>
            <a:ext cx="7672039" cy="4423317"/>
          </a:xfrm>
          <a:prstGeom prst="rect">
            <a:avLst/>
          </a:prstGeom>
        </p:spPr>
      </p:pic>
      <p:pic>
        <p:nvPicPr>
          <p:cNvPr id="2050" name="Picture 2" descr="MỘT SỐ KĨ THUẬT DẠY HỌC TÍCH CỰC">
            <a:extLst>
              <a:ext uri="{FF2B5EF4-FFF2-40B4-BE49-F238E27FC236}">
                <a16:creationId xmlns:a16="http://schemas.microsoft.com/office/drawing/2014/main" id="{D0102E7A-B8A2-59EA-3E94-F934B2FCF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4649456" y="-74341"/>
            <a:ext cx="2236477" cy="132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76CA20DB-5928-C507-E5D9-2C66A1DA7A1B}"/>
              </a:ext>
            </a:extLst>
          </p:cNvPr>
          <p:cNvSpPr/>
          <p:nvPr/>
        </p:nvSpPr>
        <p:spPr>
          <a:xfrm>
            <a:off x="1970049" y="1434790"/>
            <a:ext cx="557561" cy="6765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C00000"/>
                </a:solidFill>
              </a:rPr>
              <a:t>6,3</a:t>
            </a:r>
            <a:endParaRPr lang="vi-VN" sz="2000">
              <a:solidFill>
                <a:srgbClr val="C00000"/>
              </a:solidFill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22236DAB-786B-ABBB-EFE3-7C5D2D25AA8F}"/>
              </a:ext>
            </a:extLst>
          </p:cNvPr>
          <p:cNvSpPr/>
          <p:nvPr/>
        </p:nvSpPr>
        <p:spPr>
          <a:xfrm>
            <a:off x="4583430" y="1464498"/>
            <a:ext cx="698810" cy="6765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C00000"/>
                </a:solidFill>
              </a:rPr>
              <a:t>0,18</a:t>
            </a:r>
            <a:endParaRPr lang="vi-VN" sz="2000">
              <a:solidFill>
                <a:srgbClr val="C0000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9C1BF246-F05E-77F0-4C7E-6B6D3DD4B5CE}"/>
              </a:ext>
            </a:extLst>
          </p:cNvPr>
          <p:cNvSpPr/>
          <p:nvPr/>
        </p:nvSpPr>
        <p:spPr>
          <a:xfrm>
            <a:off x="7196253" y="1430171"/>
            <a:ext cx="869795" cy="6765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C00000"/>
                </a:solidFill>
              </a:rPr>
              <a:t>0,516</a:t>
            </a:r>
            <a:endParaRPr lang="vi-VN" sz="180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ình chữ nhật 7">
                <a:extLst>
                  <a:ext uri="{FF2B5EF4-FFF2-40B4-BE49-F238E27FC236}">
                    <a16:creationId xmlns:a16="http://schemas.microsoft.com/office/drawing/2014/main" id="{9AC2BCE8-35CB-5AA7-5CDF-19A21E038390}"/>
                  </a:ext>
                </a:extLst>
              </p:cNvPr>
              <p:cNvSpPr/>
              <p:nvPr/>
            </p:nvSpPr>
            <p:spPr>
              <a:xfrm>
                <a:off x="4211444" y="3624146"/>
                <a:ext cx="557561" cy="67650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9</m:t>
                      </m:r>
                      <m:f>
                        <m:fPr>
                          <m:ctrlPr>
                            <a:rPr lang="vi-VN" sz="28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1800" i="1" ker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Hình chữ nhật 7">
                <a:extLst>
                  <a:ext uri="{FF2B5EF4-FFF2-40B4-BE49-F238E27FC236}">
                    <a16:creationId xmlns:a16="http://schemas.microsoft.com/office/drawing/2014/main" id="{9AC2BCE8-35CB-5AA7-5CDF-19A21E0383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1444" y="3624146"/>
                <a:ext cx="557561" cy="67650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5A0BE4E9-61EC-6466-96EE-B8335AC8884A}"/>
                  </a:ext>
                </a:extLst>
              </p:cNvPr>
              <p:cNvSpPr/>
              <p:nvPr/>
            </p:nvSpPr>
            <p:spPr>
              <a:xfrm>
                <a:off x="5977053" y="3612995"/>
                <a:ext cx="750849" cy="67650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>
                    <a:solidFill>
                      <a:srgbClr val="C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18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50</m:t>
                        </m:r>
                      </m:num>
                      <m:den>
                        <m:r>
                          <a:rPr lang="vi-VN" sz="1800" i="1" ker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b="0" i="1" kern="0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vi-VN" sz="18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5A0BE4E9-61EC-6466-96EE-B8335AC888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7053" y="3612995"/>
                <a:ext cx="750849" cy="676508"/>
              </a:xfrm>
              <a:prstGeom prst="rect">
                <a:avLst/>
              </a:prstGeom>
              <a:blipFill>
                <a:blip r:embed="rId7"/>
                <a:stretch>
                  <a:fillRect l="-39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DCCFD243-F41F-A8F9-B2F7-A6A381326516}"/>
                  </a:ext>
                </a:extLst>
              </p:cNvPr>
              <p:cNvSpPr/>
              <p:nvPr/>
            </p:nvSpPr>
            <p:spPr>
              <a:xfrm>
                <a:off x="7634867" y="3612995"/>
                <a:ext cx="661640" cy="676508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1</m:t>
                      </m:r>
                      <m:f>
                        <m:fPr>
                          <m:ctrlPr>
                            <a:rPr lang="vi-VN" sz="1800" i="1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1800" i="1" ker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1800" b="0" i="1" kern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den>
                      </m:f>
                    </m:oMath>
                  </m:oMathPara>
                </a14:m>
                <a:endParaRPr lang="vi-VN" sz="180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DCCFD243-F41F-A8F9-B2F7-A6A3813265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4867" y="3612995"/>
                <a:ext cx="661640" cy="6765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73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4">
            <a:extLst>
              <a:ext uri="{FF2B5EF4-FFF2-40B4-BE49-F238E27FC236}">
                <a16:creationId xmlns:a16="http://schemas.microsoft.com/office/drawing/2014/main" id="{AECD82F4-E18A-B6E6-2F42-6517A689D6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58284" y="755501"/>
            <a:ext cx="531132" cy="74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57877" y="217885"/>
            <a:ext cx="8851106" cy="4707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69813DA-E6BC-DF9B-D23C-076CB9BDB3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125"/>
          <a:stretch/>
        </p:blipFill>
        <p:spPr>
          <a:xfrm>
            <a:off x="654206" y="394010"/>
            <a:ext cx="7850458" cy="3546088"/>
          </a:xfrm>
          <a:prstGeom prst="rect">
            <a:avLst/>
          </a:prstGeom>
        </p:spPr>
      </p:pic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D4A27740-E3E4-8CC1-DE58-D88C0BA651A9}"/>
              </a:ext>
            </a:extLst>
          </p:cNvPr>
          <p:cNvSpPr/>
          <p:nvPr/>
        </p:nvSpPr>
        <p:spPr>
          <a:xfrm>
            <a:off x="3267306" y="4116223"/>
            <a:ext cx="3750528" cy="4980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/>
              <a:t>Có tất cả   .?.   l nước.</a:t>
            </a: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8195FD38-BDBE-1DB6-09A1-DA165BD4BA07}"/>
              </a:ext>
            </a:extLst>
          </p:cNvPr>
          <p:cNvSpPr/>
          <p:nvPr/>
        </p:nvSpPr>
        <p:spPr>
          <a:xfrm>
            <a:off x="4958576" y="4157983"/>
            <a:ext cx="535258" cy="39171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/>
              <a:t>1,8</a:t>
            </a:r>
            <a:endParaRPr lang="vi-VN" sz="1800"/>
          </a:p>
        </p:txBody>
      </p:sp>
      <p:pic>
        <p:nvPicPr>
          <p:cNvPr id="11" name="Picture 2" descr="Tổ Chức Báo Cáo Cho Buổi Thảo Luận Của Nhóm Lớp 4">
            <a:extLst>
              <a:ext uri="{FF2B5EF4-FFF2-40B4-BE49-F238E27FC236}">
                <a16:creationId xmlns:a16="http://schemas.microsoft.com/office/drawing/2014/main" id="{018DC05B-B010-30FB-D74A-BC57E425C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50" y="1028700"/>
            <a:ext cx="2364059" cy="213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110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642" y="-683895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3968" y="28485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3156532" y="1141733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4950" b="1" i="0" u="none" strike="noStrike" kern="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kumimoji="0" lang="zh-CN" altLang="en-US" sz="4950" b="1" i="0" u="none" strike="noStrike" kern="0" cap="none" spc="0" normalizeH="0" baseline="0" noProof="0" dirty="0">
              <a:ln>
                <a:noFill/>
              </a:ln>
              <a:solidFill>
                <a:srgbClr val="264E4E"/>
              </a:solidFill>
              <a:effectLst/>
              <a:uLnTx/>
              <a:uFillTx/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38081" y="339019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C2C89A66-9694-3B38-B3A7-8B05E3E5D0E2}"/>
              </a:ext>
            </a:extLst>
          </p:cNvPr>
          <p:cNvSpPr/>
          <p:nvPr/>
        </p:nvSpPr>
        <p:spPr>
          <a:xfrm>
            <a:off x="2780371" y="1945777"/>
            <a:ext cx="5959316" cy="100191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Arial"/>
              </a:rPr>
              <a:t>Trò chơi “ Đố bạn”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1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Arial"/>
              </a:rPr>
              <a:t> em đọc số-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1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Arial"/>
              </a:rPr>
              <a:t> em viết số bạn vừa đọc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(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  <a:sym typeface="Arial"/>
              </a:rPr>
              <a:t> đổi vai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)</a:t>
            </a:r>
            <a:endParaRPr kumimoji="0" lang="vi-VN" sz="20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040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27935" y="1779776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1325" y="617554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57877" y="217885"/>
            <a:ext cx="8851106" cy="470773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AutoShape 36">
            <a:extLst>
              <a:ext uri="{FF2B5EF4-FFF2-40B4-BE49-F238E27FC236}">
                <a16:creationId xmlns:a16="http://schemas.microsoft.com/office/drawing/2014/main" id="{F10EC8F9-B478-4041-B19F-F8ABECD98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443" y="334537"/>
            <a:ext cx="6523440" cy="1452384"/>
          </a:xfrm>
          <a:prstGeom prst="cloudCallout">
            <a:avLst>
              <a:gd name="adj1" fmla="val -45723"/>
              <a:gd name="adj2" fmla="val 71092"/>
            </a:avLst>
          </a:prstGeom>
          <a:solidFill>
            <a:srgbClr val="66FF33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800" i="1"/>
              <a:t>Vi</a:t>
            </a:r>
            <a:r>
              <a:rPr lang="vi-VN" sz="2800" i="1"/>
              <a:t>ết số : Không phẩy bảy mươi lăm</a:t>
            </a:r>
            <a:endParaRPr lang="en-US" altLang="en-US" sz="2800" b="1" i="1" kern="1200" dirty="0">
              <a:solidFill>
                <a:srgbClr val="6600CC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3A38905-F0D4-EE99-D02E-A5F07D4337BB}"/>
              </a:ext>
            </a:extLst>
          </p:cNvPr>
          <p:cNvSpPr/>
          <p:nvPr/>
        </p:nvSpPr>
        <p:spPr>
          <a:xfrm>
            <a:off x="5211832" y="1196972"/>
            <a:ext cx="1742951" cy="903175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</a:rPr>
              <a:t>0,75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AutoShape 36">
            <a:extLst>
              <a:ext uri="{FF2B5EF4-FFF2-40B4-BE49-F238E27FC236}">
                <a16:creationId xmlns:a16="http://schemas.microsoft.com/office/drawing/2014/main" id="{1F4E6B64-8EF0-E1DC-8B41-CE37F77D6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3931" y="2100147"/>
            <a:ext cx="6523440" cy="2108299"/>
          </a:xfrm>
          <a:prstGeom prst="cloudCallout">
            <a:avLst>
              <a:gd name="adj1" fmla="val -45723"/>
              <a:gd name="adj2" fmla="val 71092"/>
            </a:avLst>
          </a:prstGeom>
          <a:solidFill>
            <a:srgbClr val="66FF33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800" i="1"/>
              <a:t>Vi</a:t>
            </a:r>
            <a:r>
              <a:rPr lang="vi-VN" sz="2800" i="1"/>
              <a:t>ết số : Hai nghìn không trăm hai mươi bốn phẩy bảy mươi lăm</a:t>
            </a:r>
            <a:endParaRPr lang="en-US" altLang="en-US" sz="2800" b="1" i="1" kern="1200" dirty="0">
              <a:solidFill>
                <a:srgbClr val="6600CC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F08B881D-DCFC-271D-3BEF-70E888A93310}"/>
              </a:ext>
            </a:extLst>
          </p:cNvPr>
          <p:cNvSpPr/>
          <p:nvPr/>
        </p:nvSpPr>
        <p:spPr>
          <a:xfrm>
            <a:off x="5367733" y="3945351"/>
            <a:ext cx="3174101" cy="903175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</a:rPr>
              <a:t>2024,75</a:t>
            </a:r>
            <a:endParaRPr lang="vi-VN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828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25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THẬP PHÂN ( TIẾP THEO)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id="{3364F248-F932-4496-8A3F-3D207E603331}"/>
              </a:ext>
            </a:extLst>
          </p:cNvPr>
          <p:cNvSpPr/>
          <p:nvPr/>
        </p:nvSpPr>
        <p:spPr>
          <a:xfrm>
            <a:off x="976635" y="1409963"/>
            <a:ext cx="702597" cy="702597"/>
          </a:xfrm>
          <a:prstGeom prst="roundRect">
            <a:avLst>
              <a:gd name="adj" fmla="val 38426"/>
            </a:avLst>
          </a:prstGeom>
          <a:solidFill>
            <a:srgbClr val="00B0F0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altLang="zh-CN" sz="3300" kern="12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1</a:t>
            </a:r>
            <a:endParaRPr lang="zh-CN" altLang="en-US" sz="3300" kern="12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6" name="矩形: 圆角 29">
            <a:extLst>
              <a:ext uri="{FF2B5EF4-FFF2-40B4-BE49-F238E27FC236}">
                <a16:creationId xmlns:a16="http://schemas.microsoft.com/office/drawing/2014/main" id="{0CF00119-919F-4BC3-A2F0-AAE596DAB771}"/>
              </a:ext>
            </a:extLst>
          </p:cNvPr>
          <p:cNvSpPr/>
          <p:nvPr/>
        </p:nvSpPr>
        <p:spPr>
          <a:xfrm>
            <a:off x="967451" y="2362379"/>
            <a:ext cx="711781" cy="668562"/>
          </a:xfrm>
          <a:prstGeom prst="roundRect">
            <a:avLst>
              <a:gd name="adj" fmla="val 38426"/>
            </a:avLst>
          </a:prstGeom>
          <a:solidFill>
            <a:srgbClr val="FAC10E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altLang="zh-CN" sz="3300" kern="12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2</a:t>
            </a:r>
            <a:endParaRPr lang="zh-CN" altLang="en-US" sz="3300" kern="12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C57102-E524-4078-847B-3093F720BE0D}"/>
              </a:ext>
            </a:extLst>
          </p:cNvPr>
          <p:cNvSpPr txBox="1"/>
          <p:nvPr/>
        </p:nvSpPr>
        <p:spPr>
          <a:xfrm>
            <a:off x="1679232" y="1573222"/>
            <a:ext cx="6384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900" algn="just" defTabSz="685800">
              <a:buClrTx/>
            </a:pPr>
            <a:r>
              <a:rPr lang="vi-VN" sz="2400">
                <a:solidFill>
                  <a:srgbClr val="C00000"/>
                </a:solidFill>
              </a:rPr>
              <a:t>Nhận biết được số thập phân thông qua các biểu tượng.</a:t>
            </a:r>
            <a:endParaRPr lang="vi-VN" sz="2400" b="1" kern="1200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882421-30AB-4E33-8B15-7B49A2A5ECA0}"/>
              </a:ext>
            </a:extLst>
          </p:cNvPr>
          <p:cNvSpPr txBox="1"/>
          <p:nvPr/>
        </p:nvSpPr>
        <p:spPr>
          <a:xfrm>
            <a:off x="1791697" y="2518631"/>
            <a:ext cx="6384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C00000"/>
                </a:solidFill>
              </a:rPr>
              <a:t>Đọc, viết được các số thập phân có phần nguyên khác 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35EA64-AE15-420C-A399-79781356637F}"/>
              </a:ext>
            </a:extLst>
          </p:cNvPr>
          <p:cNvSpPr/>
          <p:nvPr/>
        </p:nvSpPr>
        <p:spPr>
          <a:xfrm>
            <a:off x="618104" y="617220"/>
            <a:ext cx="7907792" cy="3947160"/>
          </a:xfrm>
          <a:prstGeom prst="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字魂35号-经典雅黑"/>
              <a:ea typeface="字魂35号-经典雅黑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437765-17E4-4F0A-8140-9646A74CEE08}"/>
              </a:ext>
            </a:extLst>
          </p:cNvPr>
          <p:cNvSpPr/>
          <p:nvPr/>
        </p:nvSpPr>
        <p:spPr>
          <a:xfrm>
            <a:off x="1679232" y="180975"/>
            <a:ext cx="5785536" cy="850843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字魂35号-经典雅黑"/>
              <a:ea typeface="字魂35号-经典雅黑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E09F8A-38DF-4E06-9880-C02E865D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r="66534" b="93093"/>
          <a:stretch/>
        </p:blipFill>
        <p:spPr>
          <a:xfrm>
            <a:off x="1698169" y="298268"/>
            <a:ext cx="750621" cy="62484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6B849DC-C41D-4307-8C27-97E609FA7374}"/>
              </a:ext>
            </a:extLst>
          </p:cNvPr>
          <p:cNvSpPr/>
          <p:nvPr/>
        </p:nvSpPr>
        <p:spPr>
          <a:xfrm>
            <a:off x="7433310" y="3423285"/>
            <a:ext cx="1710690" cy="171069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字魂35号-经典雅黑"/>
              <a:ea typeface="字魂35号-经典雅黑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B314C-21E2-6269-ED99-B26E19685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402" y="205699"/>
            <a:ext cx="4572396" cy="960203"/>
          </a:xfrm>
          <a:prstGeom prst="rect">
            <a:avLst/>
          </a:prstGeom>
        </p:spPr>
      </p:pic>
      <p:sp>
        <p:nvSpPr>
          <p:cNvPr id="4" name="矩形: 圆角 28">
            <a:extLst>
              <a:ext uri="{FF2B5EF4-FFF2-40B4-BE49-F238E27FC236}">
                <a16:creationId xmlns:a16="http://schemas.microsoft.com/office/drawing/2014/main" id="{4AB19904-4614-B47C-6972-8E8C847C0F15}"/>
              </a:ext>
            </a:extLst>
          </p:cNvPr>
          <p:cNvSpPr/>
          <p:nvPr/>
        </p:nvSpPr>
        <p:spPr>
          <a:xfrm>
            <a:off x="845396" y="3511704"/>
            <a:ext cx="780758" cy="766926"/>
          </a:xfrm>
          <a:prstGeom prst="roundRect">
            <a:avLst>
              <a:gd name="adj" fmla="val 38426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8" name="TextBox 29">
            <a:extLst>
              <a:ext uri="{FF2B5EF4-FFF2-40B4-BE49-F238E27FC236}">
                <a16:creationId xmlns:a16="http://schemas.microsoft.com/office/drawing/2014/main" id="{39B88900-ED8D-A612-4D3F-C35CD43C4980}"/>
              </a:ext>
            </a:extLst>
          </p:cNvPr>
          <p:cNvSpPr txBox="1"/>
          <p:nvPr/>
        </p:nvSpPr>
        <p:spPr>
          <a:xfrm>
            <a:off x="1698169" y="3522684"/>
            <a:ext cx="6384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C00000"/>
                </a:solidFill>
              </a:rPr>
              <a:t>Có khả năng và ý thức vận dụng để xứ lí các tình huống trong cuộc sống</a:t>
            </a:r>
          </a:p>
        </p:txBody>
      </p:sp>
    </p:spTree>
    <p:extLst>
      <p:ext uri="{BB962C8B-B14F-4D97-AF65-F5344CB8AC3E}">
        <p14:creationId xmlns:p14="http://schemas.microsoft.com/office/powerpoint/2010/main" val="116132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  <p:bldP spid="30" grpId="0"/>
      <p:bldP spid="4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ảnh Modern Số 2 PNG , Số 2, Biểu Tượng Số, Hiện đại ...">
            <a:extLst>
              <a:ext uri="{FF2B5EF4-FFF2-40B4-BE49-F238E27FC236}">
                <a16:creationId xmlns:a16="http://schemas.microsoft.com/office/drawing/2014/main" id="{44BF2DED-9734-D6B6-85F7-E94089118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73" y="355964"/>
            <a:ext cx="1315844" cy="106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E8D36A64-6EE3-BBBB-57F3-3CE5FF747D8C}"/>
              </a:ext>
            </a:extLst>
          </p:cNvPr>
          <p:cNvSpPr txBox="1"/>
          <p:nvPr/>
        </p:nvSpPr>
        <p:spPr>
          <a:xfrm>
            <a:off x="2740779" y="1804839"/>
            <a:ext cx="4492645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377">
              <a:defRPr/>
            </a:pPr>
            <a:r>
              <a:rPr lang="en-US" altLang="zh-CN" sz="6000" b="1" kern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KHÁM PHÁ</a:t>
            </a:r>
            <a:endParaRPr lang="zh-CN" altLang="en-US" sz="6000" b="1" kern="0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26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81776" y="59473"/>
            <a:ext cx="9002751" cy="49734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459B896-D4C0-00C7-854B-E3B8D86B3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971" y="29737"/>
            <a:ext cx="2838482" cy="259116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ADE9AAD0-E7EF-6C52-F7CB-50ED6D1CA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15" y="59472"/>
            <a:ext cx="3353091" cy="2591163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221AE30F-21BC-BA9E-82C3-513F4F3812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797" y="118946"/>
            <a:ext cx="3292125" cy="2591161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012D4A84-C7F6-166C-2546-BDFEDC915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9322" y="53329"/>
            <a:ext cx="3353091" cy="2546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ình chữ nhật 13">
                <a:extLst>
                  <a:ext uri="{FF2B5EF4-FFF2-40B4-BE49-F238E27FC236}">
                    <a16:creationId xmlns:a16="http://schemas.microsoft.com/office/drawing/2014/main" id="{E4A9160A-3E56-240D-9E37-5FC0F5112E46}"/>
                  </a:ext>
                </a:extLst>
              </p:cNvPr>
              <p:cNvSpPr/>
              <p:nvPr/>
            </p:nvSpPr>
            <p:spPr>
              <a:xfrm>
                <a:off x="346972" y="2739843"/>
                <a:ext cx="4029307" cy="225590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vi-VN" sz="18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f>
                      <m:fPr>
                        <m:ctrlP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còn viết là 1,5</a:t>
                </a:r>
                <a:endParaRPr lang="vi-VN" sz="28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vi-VN" sz="2800">
                    <a:solidFill>
                      <a:srgbClr val="000000"/>
                    </a:solidFill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1,5 đọc là: Một phẩy năm,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f>
                      <m:fPr>
                        <m:ctrlP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vi-VN" sz="28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vi-VN" sz="28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ình chữ nhật 13">
                <a:extLst>
                  <a:ext uri="{FF2B5EF4-FFF2-40B4-BE49-F238E27FC236}">
                    <a16:creationId xmlns:a16="http://schemas.microsoft.com/office/drawing/2014/main" id="{E4A9160A-3E56-240D-9E37-5FC0F5112E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972" y="2739843"/>
                <a:ext cx="4029307" cy="2255903"/>
              </a:xfrm>
              <a:prstGeom prst="rect">
                <a:avLst/>
              </a:prstGeom>
              <a:blipFill>
                <a:blip r:embed="rId8"/>
                <a:stretch>
                  <a:fillRect l="-285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ình chữ nhật 15">
                <a:extLst>
                  <a:ext uri="{FF2B5EF4-FFF2-40B4-BE49-F238E27FC236}">
                    <a16:creationId xmlns:a16="http://schemas.microsoft.com/office/drawing/2014/main" id="{D27D2386-7AB6-CD75-74D1-A2F5E756F298}"/>
                  </a:ext>
                </a:extLst>
              </p:cNvPr>
              <p:cNvSpPr/>
              <p:nvPr/>
            </p:nvSpPr>
            <p:spPr>
              <a:xfrm>
                <a:off x="4767721" y="2710107"/>
                <a:ext cx="4029307" cy="2255903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06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vi-VN" sz="2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f>
                      <m:fPr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  <m:r>
                      <a:rPr lang="vi-V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80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còn viết là 1,</a:t>
                </a:r>
                <a:r>
                  <a:rPr lang="en-US" sz="280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vi-VN" sz="280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endParaRPr lang="vi-VN" sz="280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6000"/>
                  </a:lnSpc>
                  <a:spcAft>
                    <a:spcPts val="800"/>
                  </a:spcAft>
                </a:pPr>
                <a:r>
                  <a:rPr lang="vi-VN" sz="280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1,</a:t>
                </a:r>
                <a:r>
                  <a:rPr lang="en-US" sz="280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vi-VN" sz="2800">
                    <a:solidFill>
                      <a:srgbClr val="000000"/>
                    </a:solidFill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 đọc là: Một phẩy không năm, </a:t>
                </a:r>
                <a14:m>
                  <m:oMath xmlns:m="http://schemas.openxmlformats.org/officeDocument/2006/math">
                    <m:r>
                      <a:rPr lang="vi-V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f>
                      <m:fPr>
                        <m:ctrlP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  <m:r>
                      <a:rPr lang="vi-V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vi-V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vi-V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endParaRPr lang="vi-VN" sz="28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6000"/>
                  </a:lnSpc>
                  <a:spcAft>
                    <a:spcPts val="800"/>
                  </a:spcAft>
                </a:pPr>
                <a:endParaRPr lang="vi-VN" sz="180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Hình chữ nhật 15">
                <a:extLst>
                  <a:ext uri="{FF2B5EF4-FFF2-40B4-BE49-F238E27FC236}">
                    <a16:creationId xmlns:a16="http://schemas.microsoft.com/office/drawing/2014/main" id="{D27D2386-7AB6-CD75-74D1-A2F5E756F2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7721" y="2710107"/>
                <a:ext cx="4029307" cy="2255903"/>
              </a:xfrm>
              <a:prstGeom prst="rect">
                <a:avLst/>
              </a:prstGeom>
              <a:blipFill>
                <a:blip r:embed="rId9"/>
                <a:stretch>
                  <a:fillRect l="-270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F141641F-F010-1C07-5422-57511CC1E451}"/>
              </a:ext>
            </a:extLst>
          </p:cNvPr>
          <p:cNvCxnSpPr/>
          <p:nvPr/>
        </p:nvCxnSpPr>
        <p:spPr>
          <a:xfrm>
            <a:off x="4572000" y="401444"/>
            <a:ext cx="0" cy="4408449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197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83F88D-544B-E2B7-AE89-9950C6B87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66861" cy="514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28158E0-4F25-A3A4-7F26-D1254FB9DA6C}"/>
              </a:ext>
            </a:extLst>
          </p:cNvPr>
          <p:cNvSpPr/>
          <p:nvPr/>
        </p:nvSpPr>
        <p:spPr>
          <a:xfrm>
            <a:off x="146447" y="81776"/>
            <a:ext cx="8851106" cy="49660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050" b="0" i="0" u="none" strike="noStrike" kern="0" cap="none" spc="0" normalizeH="0" baseline="0" noProof="0">
                <a:ln>
                  <a:noFill/>
                </a:ln>
                <a:solidFill>
                  <a:srgbClr val="612C28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612C2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ình chữ nhật 2">
                <a:extLst>
                  <a:ext uri="{FF2B5EF4-FFF2-40B4-BE49-F238E27FC236}">
                    <a16:creationId xmlns:a16="http://schemas.microsoft.com/office/drawing/2014/main" id="{9C03DC1F-D98C-48E7-E453-7C7E9DC62E67}"/>
                  </a:ext>
                </a:extLst>
              </p:cNvPr>
              <p:cNvSpPr/>
              <p:nvPr/>
            </p:nvSpPr>
            <p:spPr>
              <a:xfrm>
                <a:off x="423190" y="205152"/>
                <a:ext cx="7627992" cy="1122556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06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240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23</m:t>
                      </m:r>
                      <m:f>
                        <m:fPr>
                          <m:ctrlP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=………;8</m:t>
                      </m:r>
                      <m:f>
                        <m:fPr>
                          <m:ctrlP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24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………….</m:t>
                      </m:r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; 52</m:t>
                      </m:r>
                      <m:f>
                        <m:fPr>
                          <m:ctrlP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405</m:t>
                          </m:r>
                        </m:num>
                        <m:den>
                          <m:r>
                            <a:rPr lang="vi-VN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1 000</m:t>
                          </m:r>
                        </m:den>
                      </m:f>
                      <m:r>
                        <a:rPr lang="vi-VN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2400" b="0" i="1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…………</m:t>
                      </m:r>
                    </m:oMath>
                  </m:oMathPara>
                </a14:m>
                <a:endParaRPr lang="vi-VN" sz="2400"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Hình chữ nhật 2">
                <a:extLst>
                  <a:ext uri="{FF2B5EF4-FFF2-40B4-BE49-F238E27FC236}">
                    <a16:creationId xmlns:a16="http://schemas.microsoft.com/office/drawing/2014/main" id="{9C03DC1F-D98C-48E7-E453-7C7E9DC62E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90" y="205152"/>
                <a:ext cx="7627992" cy="11225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MỘT SỐ KĨ THUẬT DẠY HỌC TÍCH CỰC">
            <a:extLst>
              <a:ext uri="{FF2B5EF4-FFF2-40B4-BE49-F238E27FC236}">
                <a16:creationId xmlns:a16="http://schemas.microsoft.com/office/drawing/2014/main" id="{751C45AE-69BE-86A6-E20A-1954AE4F26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2"/>
          <a:stretch/>
        </p:blipFill>
        <p:spPr bwMode="auto">
          <a:xfrm>
            <a:off x="7591791" y="-186840"/>
            <a:ext cx="1511449" cy="117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351C115-2639-2944-E84A-41FF0F0E690B}"/>
              </a:ext>
            </a:extLst>
          </p:cNvPr>
          <p:cNvSpPr/>
          <p:nvPr/>
        </p:nvSpPr>
        <p:spPr>
          <a:xfrm>
            <a:off x="1616670" y="562692"/>
            <a:ext cx="892097" cy="4757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23,5</a:t>
            </a:r>
            <a:endParaRPr lang="vi-VN" sz="2400"/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A20264C3-921F-7634-6B05-454D015837AF}"/>
              </a:ext>
            </a:extLst>
          </p:cNvPr>
          <p:cNvSpPr/>
          <p:nvPr/>
        </p:nvSpPr>
        <p:spPr>
          <a:xfrm>
            <a:off x="3679783" y="639190"/>
            <a:ext cx="1252652" cy="4757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300"/>
              <a:t>8,01</a:t>
            </a:r>
            <a:endParaRPr lang="vi-VN" sz="2300"/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4138C502-1F5A-E4E1-E064-18121F4E07AC}"/>
              </a:ext>
            </a:extLst>
          </p:cNvPr>
          <p:cNvSpPr/>
          <p:nvPr/>
        </p:nvSpPr>
        <p:spPr>
          <a:xfrm>
            <a:off x="6645390" y="622334"/>
            <a:ext cx="1252652" cy="4757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/>
              <a:t>52,405</a:t>
            </a:r>
            <a:endParaRPr lang="vi-VN" sz="2400"/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DE1D8255-57A0-583B-15A7-9C6A7F865945}"/>
              </a:ext>
            </a:extLst>
          </p:cNvPr>
          <p:cNvSpPr/>
          <p:nvPr/>
        </p:nvSpPr>
        <p:spPr>
          <a:xfrm>
            <a:off x="356283" y="1379701"/>
            <a:ext cx="8229600" cy="54269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vi-VN" sz="24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 số 1,5; 1,05; 23,5; </a:t>
            </a:r>
            <a:r>
              <a:rPr lang="en-US" sz="24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400" b="1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,01</a:t>
            </a:r>
            <a:r>
              <a:rPr lang="vi-VN" sz="24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52,405 gọi là các số thập phân.</a:t>
            </a:r>
            <a:endParaRPr lang="vi-VN" sz="240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C5DBCC85-46C8-FB23-029C-E280592AA37A}"/>
              </a:ext>
            </a:extLst>
          </p:cNvPr>
          <p:cNvSpPr/>
          <p:nvPr/>
        </p:nvSpPr>
        <p:spPr>
          <a:xfrm>
            <a:off x="398534" y="1942856"/>
            <a:ext cx="8229600" cy="204578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vi-VN" sz="2400" b="1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số thập phân có hai phần: phần nguyên và phần thập phân, chúng được phân cách nhau bởi dấu phẩy.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vi-VN" sz="2400" b="1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 số thập phân có hai phần: phần nguyên và phần thập phân, chúng được phân cách nhau bởi dấu phẩy.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BA8CFDC-89A6-FF32-22BF-A510D4522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9521" y="4017693"/>
            <a:ext cx="4728117" cy="11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18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3955855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ình ảnh Số 3 Danh Hiệu Xuất Sắc Nhất PNG , 3 Clipart, Biểu ...">
            <a:extLst>
              <a:ext uri="{FF2B5EF4-FFF2-40B4-BE49-F238E27FC236}">
                <a16:creationId xmlns:a16="http://schemas.microsoft.com/office/drawing/2014/main" id="{B901BAC4-4F91-08D1-6E58-F0E391043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807" y="446754"/>
            <a:ext cx="1460926" cy="109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2856</TotalTime>
  <Words>331</Words>
  <Application>Microsoft Office PowerPoint</Application>
  <PresentationFormat>Trình chiếu Trên màn hình (16:9)</PresentationFormat>
  <Paragraphs>62</Paragraphs>
  <Slides>16</Slides>
  <Notes>14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16</vt:i4>
      </vt:variant>
    </vt:vector>
  </HeadingPairs>
  <TitlesOfParts>
    <vt:vector size="31" baseType="lpstr">
      <vt:lpstr>Times New Roman</vt:lpstr>
      <vt:lpstr>Calibri</vt:lpstr>
      <vt:lpstr>Lilita One</vt:lpstr>
      <vt:lpstr>Fredoka One</vt:lpstr>
      <vt:lpstr>Nunito</vt:lpstr>
      <vt:lpstr>字魂35号-经典雅黑</vt:lpstr>
      <vt:lpstr>Calibri Light</vt:lpstr>
      <vt:lpstr>Cambria Math</vt:lpstr>
      <vt:lpstr>Nunito SemiBold</vt:lpstr>
      <vt:lpstr>Hachi Maru Pop</vt:lpstr>
      <vt:lpstr>DengXian</vt:lpstr>
      <vt:lpstr>Arial</vt:lpstr>
      <vt:lpstr>Chibi Anime Characters for Pre-K by Slidesgo</vt:lpstr>
      <vt:lpstr>Office Theme</vt:lpstr>
      <vt:lpstr>5_Office 主题</vt:lpstr>
      <vt:lpstr>TOÁN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50</cp:revision>
  <dcterms:modified xsi:type="dcterms:W3CDTF">2024-08-01T08:33:22Z</dcterms:modified>
  <cp:category/>
</cp:coreProperties>
</file>