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7" r:id="rId2"/>
    <p:sldMasterId id="2147483690" r:id="rId3"/>
    <p:sldMasterId id="2147483703" r:id="rId4"/>
  </p:sldMasterIdLst>
  <p:notesMasterIdLst>
    <p:notesMasterId r:id="rId24"/>
  </p:notesMasterIdLst>
  <p:sldIdLst>
    <p:sldId id="389" r:id="rId5"/>
    <p:sldId id="260" r:id="rId6"/>
    <p:sldId id="270" r:id="rId7"/>
    <p:sldId id="271" r:id="rId8"/>
    <p:sldId id="257" r:id="rId9"/>
    <p:sldId id="391" r:id="rId10"/>
    <p:sldId id="394" r:id="rId11"/>
    <p:sldId id="339" r:id="rId12"/>
    <p:sldId id="387" r:id="rId13"/>
    <p:sldId id="274" r:id="rId14"/>
    <p:sldId id="390" r:id="rId15"/>
    <p:sldId id="347" r:id="rId16"/>
    <p:sldId id="348" r:id="rId17"/>
    <p:sldId id="349" r:id="rId18"/>
    <p:sldId id="329" r:id="rId19"/>
    <p:sldId id="278" r:id="rId20"/>
    <p:sldId id="332" r:id="rId21"/>
    <p:sldId id="344" r:id="rId22"/>
    <p:sldId id="312" r:id="rId23"/>
  </p:sldIdLst>
  <p:sldSz cx="9144000" cy="5143500" type="screen16x9"/>
  <p:notesSz cx="6858000" cy="9144000"/>
  <p:embeddedFontLst>
    <p:embeddedFont>
      <p:font typeface="Hachi Maru Pop" panose="020B0604020202020204" charset="-128"/>
      <p:regular r:id="rId25"/>
    </p:embeddedFont>
    <p:embeddedFont>
      <p:font typeface="Cambria Math" panose="02040503050406030204" pitchFamily="18" charset="0"/>
      <p:regular r:id="rId26"/>
    </p:embeddedFont>
    <p:embeddedFont>
      <p:font typeface="Fredoka One" panose="02000000000000000000" pitchFamily="2" charset="0"/>
      <p:regular r:id="rId27"/>
    </p:embeddedFont>
    <p:embeddedFont>
      <p:font typeface="Lilita One" panose="020B0604020202020204" charset="0"/>
      <p:regular r:id="rId28"/>
      <p:bold r:id="rId29"/>
      <p:italic r:id="rId30"/>
      <p:boldItalic r:id="rId31"/>
    </p:embeddedFont>
    <p:embeddedFont>
      <p:font typeface="Nunito" pitchFamily="2" charset="-93"/>
      <p:regular r:id="rId32"/>
      <p:bold r:id="rId33"/>
      <p:italic r:id="rId34"/>
      <p:boldItalic r:id="rId35"/>
    </p:embeddedFont>
    <p:embeddedFont>
      <p:font typeface="Nunito SemiBold" pitchFamily="2" charset="-93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702E"/>
    <a:srgbClr val="FCF2D4"/>
    <a:srgbClr val="D4794C"/>
    <a:srgbClr val="A86ED4"/>
    <a:srgbClr val="3BB2BF"/>
    <a:srgbClr val="C55964"/>
    <a:srgbClr val="5FD790"/>
    <a:srgbClr val="61FF69"/>
    <a:srgbClr val="E6E6E6"/>
    <a:srgbClr val="FED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57756C-E9D1-4D6B-9136-32B5B858F5FF}">
  <a:tblStyle styleId="{BA57756C-E9D1-4D6B-9136-32B5B858F5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39" autoAdjust="0"/>
    <p:restoredTop sz="94729"/>
  </p:normalViewPr>
  <p:slideViewPr>
    <p:cSldViewPr snapToGrid="0" showGuides="1">
      <p:cViewPr varScale="1">
        <p:scale>
          <a:sx n="103" d="100"/>
          <a:sy n="103" d="100"/>
        </p:scale>
        <p:origin x="614" y="82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Thiết kế : Hân Di zalo 0948607584</a:t>
            </a:r>
            <a:endParaRPr lang="vi-VN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9682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506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2923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316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920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Thiết kế : Hân Di zalo 0948607584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4471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512575"/>
            <a:ext cx="43350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5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22960" y="3941064"/>
            <a:ext cx="4745700" cy="4482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0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528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19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179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159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909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205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687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8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10606"/>
      </p:ext>
    </p:extLst>
  </p:cSld>
  <p:clrMapOvr>
    <a:masterClrMapping/>
  </p:clrMapOvr>
  <p:transition spd="slow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82002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0090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7359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1476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1/8/2024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70821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1/8/2024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652604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1/8/2024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20766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40817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8202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691160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74677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8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72107"/>
      </p:ext>
    </p:extLst>
  </p:cSld>
  <p:clrMapOvr>
    <a:masterClrMapping/>
  </p:clrMapOvr>
  <p:transition spd="slow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21340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832662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368403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8416734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7917540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8563797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6"/>
          <p:cNvSpPr/>
          <p:nvPr/>
        </p:nvSpPr>
        <p:spPr>
          <a:xfrm flipH="1">
            <a:off x="8413134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6"/>
          <p:cNvSpPr/>
          <p:nvPr/>
        </p:nvSpPr>
        <p:spPr>
          <a:xfrm flipH="1">
            <a:off x="7913940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6"/>
          <p:cNvSpPr/>
          <p:nvPr/>
        </p:nvSpPr>
        <p:spPr>
          <a:xfrm flipH="1">
            <a:off x="8560197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6"/>
          <p:cNvSpPr/>
          <p:nvPr/>
        </p:nvSpPr>
        <p:spPr>
          <a:xfrm>
            <a:off x="217740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829062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/>
          <p:nvPr/>
        </p:nvSpPr>
        <p:spPr>
          <a:xfrm>
            <a:off x="364803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226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362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1947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550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311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455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48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248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854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71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6610532" y="-1251363"/>
            <a:ext cx="3803822" cy="3375439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176298" y="457868"/>
            <a:ext cx="589204" cy="568031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735342" y="161311"/>
            <a:ext cx="398945" cy="3846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7"/>
          <p:cNvSpPr/>
          <p:nvPr/>
        </p:nvSpPr>
        <p:spPr>
          <a:xfrm flipH="1">
            <a:off x="916799" y="752240"/>
            <a:ext cx="198000" cy="19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8410234" y="4509500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7936877" y="4670551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8135061" y="4303499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22284" y="4454625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851374" y="4830224"/>
            <a:ext cx="166878" cy="166878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518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3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614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956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13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717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2" r:id="rId3"/>
    <p:sldLayoutId id="2147483673" r:id="rId4"/>
    <p:sldLayoutId id="214748367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81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1/8/2024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175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1C5A-CB58-4DD1-90B1-7052941874B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8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390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48.sv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9.png"/><Relationship Id="rId7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695" y="-289561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1" y="-16193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3289" y="1124616"/>
            <a:ext cx="779860" cy="549737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430" y="3900962"/>
            <a:ext cx="590550" cy="476250"/>
          </a:xfrm>
          <a:prstGeom prst="rect">
            <a:avLst/>
          </a:prstGeom>
        </p:spPr>
      </p:pic>
      <p:sp>
        <p:nvSpPr>
          <p:cNvPr id="41" name="标题 40"/>
          <p:cNvSpPr>
            <a:spLocks noGrp="1"/>
          </p:cNvSpPr>
          <p:nvPr>
            <p:ph type="title" idx="4294967295"/>
          </p:nvPr>
        </p:nvSpPr>
        <p:spPr>
          <a:xfrm>
            <a:off x="3414907" y="985838"/>
            <a:ext cx="2314187" cy="66198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altLang="zh-CN" sz="4050" b="1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TOÁN</a:t>
            </a:r>
            <a:endParaRPr lang="zh-CN" altLang="en-US" sz="4050" b="1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6298" y="3644128"/>
            <a:ext cx="2890892" cy="1735830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157" y="2320176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3782" y="3465774"/>
            <a:ext cx="3252571" cy="195299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65368" y="276854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568" y="3081845"/>
            <a:ext cx="419765" cy="5740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9" y="3776954"/>
            <a:ext cx="404071" cy="45553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8047" flipH="1">
            <a:off x="-6183" y="3322549"/>
            <a:ext cx="478631" cy="414338"/>
          </a:xfrm>
          <a:prstGeom prst="rect">
            <a:avLst/>
          </a:prstGeom>
        </p:spPr>
      </p:pic>
      <p:pic>
        <p:nvPicPr>
          <p:cNvPr id="47" name="图片 42" descr="sfd">
            <a:extLst>
              <a:ext uri="{FF2B5EF4-FFF2-40B4-BE49-F238E27FC236}">
                <a16:creationId xmlns:a16="http://schemas.microsoft.com/office/drawing/2014/main" id="{F5E9F564-F97C-4322-8B21-66978B5014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9010" y="4093158"/>
            <a:ext cx="2007968" cy="1205680"/>
          </a:xfrm>
          <a:prstGeom prst="rect">
            <a:avLst/>
          </a:prstGeom>
        </p:spPr>
      </p:pic>
      <p:pic>
        <p:nvPicPr>
          <p:cNvPr id="48" name="图片 42" descr="sfd">
            <a:extLst>
              <a:ext uri="{FF2B5EF4-FFF2-40B4-BE49-F238E27FC236}">
                <a16:creationId xmlns:a16="http://schemas.microsoft.com/office/drawing/2014/main" id="{659D2A0B-DDEC-4C5E-861A-601802E86A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7620" y="3616070"/>
            <a:ext cx="2909127" cy="1746779"/>
          </a:xfrm>
          <a:prstGeom prst="rect">
            <a:avLst/>
          </a:prstGeom>
        </p:spPr>
      </p:pic>
      <p:pic>
        <p:nvPicPr>
          <p:cNvPr id="50" name="图片 42" descr="sfd">
            <a:extLst>
              <a:ext uri="{FF2B5EF4-FFF2-40B4-BE49-F238E27FC236}">
                <a16:creationId xmlns:a16="http://schemas.microsoft.com/office/drawing/2014/main" id="{E60E3DE2-0D44-4FFD-AB92-52A2E38660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7964" y="3900962"/>
            <a:ext cx="2339816" cy="1404938"/>
          </a:xfrm>
          <a:prstGeom prst="rect">
            <a:avLst/>
          </a:prstGeom>
        </p:spPr>
      </p:pic>
      <p:sp>
        <p:nvSpPr>
          <p:cNvPr id="55" name="Google Shape;368;p30">
            <a:extLst>
              <a:ext uri="{FF2B5EF4-FFF2-40B4-BE49-F238E27FC236}">
                <a16:creationId xmlns:a16="http://schemas.microsoft.com/office/drawing/2014/main" id="{9F9FA4B9-7D21-294D-A829-7E604D12A7A5}"/>
              </a:ext>
            </a:extLst>
          </p:cNvPr>
          <p:cNvSpPr txBox="1">
            <a:spLocks/>
          </p:cNvSpPr>
          <p:nvPr/>
        </p:nvSpPr>
        <p:spPr>
          <a:xfrm>
            <a:off x="393805" y="1863139"/>
            <a:ext cx="8594469" cy="828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Fredoka One"/>
              <a:buNone/>
              <a:defRPr sz="5000" b="0" i="0" u="none" strike="noStrike" cap="none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5964"/>
              </a:buClr>
              <a:buSzPts val="5000"/>
              <a:buFont typeface="Fredoka One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Lilita One"/>
                <a:cs typeface="Times New Roman" panose="02020603050405020304" pitchFamily="18" charset="0"/>
                <a:sym typeface="Lilita One"/>
              </a:rPr>
              <a:t>BÀI 26: LUYỆN TẬP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Lilita One"/>
              <a:cs typeface="Times New Roman" panose="02020603050405020304" pitchFamily="18" charset="0"/>
              <a:sym typeface="Lilita One"/>
            </a:endParaRPr>
          </a:p>
        </p:txBody>
      </p:sp>
      <p:pic>
        <p:nvPicPr>
          <p:cNvPr id="59" name="Picture 2" descr="Sách Giáo Khoa Bình Minh. | Ha Loi">
            <a:extLst>
              <a:ext uri="{FF2B5EF4-FFF2-40B4-BE49-F238E27FC236}">
                <a16:creationId xmlns:a16="http://schemas.microsoft.com/office/drawing/2014/main" id="{1AF9C0E0-FE67-FB40-838D-284247088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2" y="181133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56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67379" y="1508949"/>
            <a:ext cx="4764289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LUYỆN TẬP – THỰC HÀNH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C9D754A-5B17-42C8-96EC-297C005FD0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10218" y="763170"/>
            <a:ext cx="483582" cy="741493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9A8CEB3C-1FBA-474E-A27D-E38E093A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405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45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83F88D-544B-E2B7-AE89-9950C6B87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6861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8158E0-4F25-A3A4-7F26-D1254FB9DA6C}"/>
              </a:ext>
            </a:extLst>
          </p:cNvPr>
          <p:cNvSpPr/>
          <p:nvPr/>
        </p:nvSpPr>
        <p:spPr>
          <a:xfrm>
            <a:off x="157877" y="163551"/>
            <a:ext cx="8851106" cy="47620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A3330F3-559D-9342-6486-180E68C6DA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41"/>
          <a:stretch/>
        </p:blipFill>
        <p:spPr>
          <a:xfrm>
            <a:off x="456842" y="281013"/>
            <a:ext cx="8253175" cy="3557586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89747E20-995B-3E72-B3A7-192E14346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3798" y="3382537"/>
            <a:ext cx="2341281" cy="1869905"/>
          </a:xfrm>
          <a:prstGeom prst="rect">
            <a:avLst/>
          </a:prstGeom>
        </p:spPr>
      </p:pic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C12CDFF1-A69A-5363-6EAD-22C27B1D1FF9}"/>
              </a:ext>
            </a:extLst>
          </p:cNvPr>
          <p:cNvSpPr/>
          <p:nvPr/>
        </p:nvSpPr>
        <p:spPr>
          <a:xfrm>
            <a:off x="1739590" y="2512741"/>
            <a:ext cx="4616605" cy="6519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/>
              <a:t>Bốn trăm chín mươi mốt phẩy hai trăm chín mươi</a:t>
            </a:r>
            <a:endParaRPr lang="vi-VN" sz="1800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ABEB9469-98FE-55F1-3915-DCD497EB3185}"/>
              </a:ext>
            </a:extLst>
          </p:cNvPr>
          <p:cNvSpPr/>
          <p:nvPr/>
        </p:nvSpPr>
        <p:spPr>
          <a:xfrm>
            <a:off x="1739590" y="3143497"/>
            <a:ext cx="4616605" cy="6519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Ba trăm linh tư, phẩy mười hai</a:t>
            </a:r>
            <a:endParaRPr lang="vi-VN" sz="2000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1B6FD3FC-E7FF-3B55-9FA4-EDF89D2FAAD8}"/>
              </a:ext>
            </a:extLst>
          </p:cNvPr>
          <p:cNvSpPr/>
          <p:nvPr/>
        </p:nvSpPr>
        <p:spPr>
          <a:xfrm>
            <a:off x="6356195" y="1881985"/>
            <a:ext cx="1189464" cy="6519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0,150</a:t>
            </a:r>
            <a:endParaRPr lang="vi-VN" sz="2000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46C491BB-5083-9466-78DA-4DBE1E3BB041}"/>
              </a:ext>
            </a:extLst>
          </p:cNvPr>
          <p:cNvSpPr/>
          <p:nvPr/>
        </p:nvSpPr>
        <p:spPr>
          <a:xfrm>
            <a:off x="6356195" y="3143497"/>
            <a:ext cx="1189464" cy="6519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/>
              <a:t>304,12</a:t>
            </a:r>
            <a:endParaRPr lang="vi-VN" sz="1800"/>
          </a:p>
        </p:txBody>
      </p:sp>
    </p:spTree>
    <p:extLst>
      <p:ext uri="{BB962C8B-B14F-4D97-AF65-F5344CB8AC3E}">
        <p14:creationId xmlns:p14="http://schemas.microsoft.com/office/powerpoint/2010/main" val="279455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83F88D-544B-E2B7-AE89-9950C6B87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6861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8158E0-4F25-A3A4-7F26-D1254FB9DA6C}"/>
              </a:ext>
            </a:extLst>
          </p:cNvPr>
          <p:cNvSpPr/>
          <p:nvPr/>
        </p:nvSpPr>
        <p:spPr>
          <a:xfrm>
            <a:off x="157877" y="217885"/>
            <a:ext cx="8851106" cy="47077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B5030EE-3080-B7A5-4A4C-BF51CA31D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09" y="617034"/>
            <a:ext cx="7872142" cy="2430965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2299BCED-2ED4-DF13-905A-77DE6892C691}"/>
              </a:ext>
            </a:extLst>
          </p:cNvPr>
          <p:cNvSpPr/>
          <p:nvPr/>
        </p:nvSpPr>
        <p:spPr>
          <a:xfrm>
            <a:off x="2445834" y="2178205"/>
            <a:ext cx="498087" cy="63190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0,3</a:t>
            </a:r>
            <a:endParaRPr lang="vi-VN" sz="160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FFB45E48-7B63-28E1-3680-27BC50977969}"/>
              </a:ext>
            </a:extLst>
          </p:cNvPr>
          <p:cNvSpPr/>
          <p:nvPr/>
        </p:nvSpPr>
        <p:spPr>
          <a:xfrm>
            <a:off x="3050266" y="2178205"/>
            <a:ext cx="498087" cy="63190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0,4</a:t>
            </a:r>
            <a:endParaRPr lang="vi-VN" sz="1600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15C20DB2-2342-5A40-A267-97D20913C6B2}"/>
              </a:ext>
            </a:extLst>
          </p:cNvPr>
          <p:cNvSpPr/>
          <p:nvPr/>
        </p:nvSpPr>
        <p:spPr>
          <a:xfrm>
            <a:off x="4449336" y="2152184"/>
            <a:ext cx="498087" cy="63190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0,7</a:t>
            </a:r>
            <a:endParaRPr lang="vi-VN" sz="1600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D47B347C-DEAC-201F-C2F6-8D3C36AC3A19}"/>
              </a:ext>
            </a:extLst>
          </p:cNvPr>
          <p:cNvSpPr/>
          <p:nvPr/>
        </p:nvSpPr>
        <p:spPr>
          <a:xfrm>
            <a:off x="4988882" y="2152184"/>
            <a:ext cx="498087" cy="63190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0,8</a:t>
            </a:r>
            <a:endParaRPr lang="vi-VN" sz="1600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E6489289-414F-8444-F12C-2798F7C5F479}"/>
              </a:ext>
            </a:extLst>
          </p:cNvPr>
          <p:cNvSpPr/>
          <p:nvPr/>
        </p:nvSpPr>
        <p:spPr>
          <a:xfrm>
            <a:off x="5548708" y="2152184"/>
            <a:ext cx="498087" cy="63190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0,9</a:t>
            </a:r>
            <a:endParaRPr lang="vi-VN" sz="1600"/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3B1B7597-22EE-B161-6504-DB8E7FEB9D67}"/>
              </a:ext>
            </a:extLst>
          </p:cNvPr>
          <p:cNvSpPr/>
          <p:nvPr/>
        </p:nvSpPr>
        <p:spPr>
          <a:xfrm>
            <a:off x="6986336" y="2152184"/>
            <a:ext cx="498087" cy="63190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1,2</a:t>
            </a:r>
            <a:endParaRPr lang="vi-VN" sz="1600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4009FEC-8C79-3B86-1855-91FB992FC645}"/>
              </a:ext>
            </a:extLst>
          </p:cNvPr>
          <p:cNvSpPr/>
          <p:nvPr/>
        </p:nvSpPr>
        <p:spPr>
          <a:xfrm>
            <a:off x="7561349" y="2152184"/>
            <a:ext cx="498087" cy="63190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1,3</a:t>
            </a:r>
            <a:endParaRPr lang="vi-VN" sz="1600"/>
          </a:p>
        </p:txBody>
      </p:sp>
      <p:pic>
        <p:nvPicPr>
          <p:cNvPr id="13" name="Picture 2" descr="MỘT SỐ KĨ THUẬT DẠY HỌC TÍCH CỰC">
            <a:extLst>
              <a:ext uri="{FF2B5EF4-FFF2-40B4-BE49-F238E27FC236}">
                <a16:creationId xmlns:a16="http://schemas.microsoft.com/office/drawing/2014/main" id="{B4D1CD8D-561D-4838-C516-FAA421CD2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26778"/>
          <a:stretch/>
        </p:blipFill>
        <p:spPr bwMode="auto">
          <a:xfrm>
            <a:off x="2341757" y="3205512"/>
            <a:ext cx="3652080" cy="193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54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83F88D-544B-E2B7-AE89-9950C6B87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6861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8158E0-4F25-A3A4-7F26-D1254FB9DA6C}"/>
              </a:ext>
            </a:extLst>
          </p:cNvPr>
          <p:cNvSpPr/>
          <p:nvPr/>
        </p:nvSpPr>
        <p:spPr>
          <a:xfrm>
            <a:off x="157877" y="165846"/>
            <a:ext cx="8851106" cy="49776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cs typeface="Times New Roman" panose="02020603050405020304" pitchFamily="18" charset="0"/>
            </a:endParaRPr>
          </a:p>
        </p:txBody>
      </p:sp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17F89860-A94F-384B-20D4-7A263C44D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422" y="6619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41" descr="未标题-2 (2)">
            <a:extLst>
              <a:ext uri="{FF2B5EF4-FFF2-40B4-BE49-F238E27FC236}">
                <a16:creationId xmlns:a16="http://schemas.microsoft.com/office/drawing/2014/main" id="{F563B455-F448-C875-7984-0002C8D765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973875" y="-248491"/>
            <a:ext cx="885825" cy="17145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66579A08-95C6-C399-059B-95D41C484D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34552" y="3665455"/>
            <a:ext cx="2032894" cy="1871634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FEB8E871-26E6-F6E4-5E89-89CAF1662D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833"/>
          <a:stretch/>
        </p:blipFill>
        <p:spPr>
          <a:xfrm>
            <a:off x="424256" y="338018"/>
            <a:ext cx="7262651" cy="1810449"/>
          </a:xfrm>
          <a:prstGeom prst="rect">
            <a:avLst/>
          </a:prstGeom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069B44C3-9B59-A4EA-F64C-6ED4CC0C29F3}"/>
              </a:ext>
            </a:extLst>
          </p:cNvPr>
          <p:cNvSpPr/>
          <p:nvPr/>
        </p:nvSpPr>
        <p:spPr>
          <a:xfrm>
            <a:off x="698810" y="2349190"/>
            <a:ext cx="7679473" cy="5203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pt-BR" sz="2400" i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a) 0,09</a:t>
            </a:r>
            <a:r>
              <a:rPr lang="en-US" sz="2400">
                <a:ea typeface="Calibri" panose="020F0502020204030204" pitchFamily="34" charset="0"/>
              </a:rPr>
              <a:t>: </a:t>
            </a:r>
            <a:r>
              <a:rPr lang="pt-BR" sz="2400" i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Phần nguyên: 0, phần thập phân: 09</a:t>
            </a:r>
            <a:endParaRPr lang="vi-VN" sz="2400">
              <a:effectLst/>
              <a:ea typeface="Calibri" panose="020F0502020204030204" pitchFamily="3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C2E7F8C-FE26-E18A-FB55-D11BDCB509AF}"/>
              </a:ext>
            </a:extLst>
          </p:cNvPr>
          <p:cNvSpPr/>
          <p:nvPr/>
        </p:nvSpPr>
        <p:spPr>
          <a:xfrm>
            <a:off x="999893" y="3035426"/>
            <a:ext cx="7430429" cy="5203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pt-BR" sz="2400" i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b) 62,40</a:t>
            </a:r>
            <a:r>
              <a:rPr lang="en-US" sz="2400">
                <a:ea typeface="Calibri" panose="020F0502020204030204" pitchFamily="34" charset="0"/>
              </a:rPr>
              <a:t>: </a:t>
            </a:r>
            <a:r>
              <a:rPr lang="pt-BR" sz="2400" i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Phần nguyên: 62, phần thập phân: 40</a:t>
            </a:r>
            <a:endParaRPr lang="vi-VN" sz="2400">
              <a:effectLst/>
              <a:ea typeface="Calibri" panose="020F0502020204030204" pitchFamily="34" charset="0"/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E3084701-C995-C072-434B-084A99C11D9A}"/>
              </a:ext>
            </a:extLst>
          </p:cNvPr>
          <p:cNvSpPr/>
          <p:nvPr/>
        </p:nvSpPr>
        <p:spPr>
          <a:xfrm>
            <a:off x="1372141" y="3784587"/>
            <a:ext cx="7430428" cy="5203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pt-BR" sz="2400" i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c) 290,332</a:t>
            </a:r>
            <a:r>
              <a:rPr lang="en-US" sz="2400">
                <a:ea typeface="Calibri" panose="020F0502020204030204" pitchFamily="34" charset="0"/>
              </a:rPr>
              <a:t>: </a:t>
            </a:r>
            <a:r>
              <a:rPr lang="pt-BR" sz="2400" i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Phần nguyên: 290, phần thập phân: 332</a:t>
            </a:r>
            <a:endParaRPr lang="vi-VN" sz="2400">
              <a:effectLst/>
              <a:ea typeface="Calibri" panose="020F050202020403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DB3AD6DF-2A20-1752-0BD3-1D62C6D3009D}"/>
              </a:ext>
            </a:extLst>
          </p:cNvPr>
          <p:cNvSpPr/>
          <p:nvPr/>
        </p:nvSpPr>
        <p:spPr>
          <a:xfrm>
            <a:off x="1645266" y="4477301"/>
            <a:ext cx="7139958" cy="5203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pt-BR" sz="2400" i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d) 5,0606</a:t>
            </a:r>
            <a:r>
              <a:rPr lang="en-US" sz="2400">
                <a:ea typeface="Calibri" panose="020F0502020204030204" pitchFamily="34" charset="0"/>
              </a:rPr>
              <a:t>: </a:t>
            </a:r>
            <a:r>
              <a:rPr lang="pt-BR" sz="2400" i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Phần nguyên: 5,phần thập phân: 0606</a:t>
            </a:r>
            <a:endParaRPr lang="vi-VN" sz="240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0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83F88D-544B-E2B7-AE89-9950C6B87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6861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8158E0-4F25-A3A4-7F26-D1254FB9DA6C}"/>
              </a:ext>
            </a:extLst>
          </p:cNvPr>
          <p:cNvSpPr/>
          <p:nvPr/>
        </p:nvSpPr>
        <p:spPr>
          <a:xfrm>
            <a:off x="157877" y="217885"/>
            <a:ext cx="8851106" cy="47077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B741A7BE-C745-F938-9020-03A4F63B6B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52310" y="3607551"/>
            <a:ext cx="4137676" cy="285401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FAB7DB90-0815-4CE9-EB51-C642F9596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081" y="559122"/>
            <a:ext cx="8258002" cy="2994400"/>
          </a:xfrm>
          <a:prstGeom prst="rect">
            <a:avLst/>
          </a:prstGeom>
        </p:spPr>
      </p:pic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B31BF74E-C0A3-D382-58E4-C0458ACA3F61}"/>
              </a:ext>
            </a:extLst>
          </p:cNvPr>
          <p:cNvSpPr/>
          <p:nvPr/>
        </p:nvSpPr>
        <p:spPr>
          <a:xfrm>
            <a:off x="1895707" y="1256371"/>
            <a:ext cx="669073" cy="46091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</a:rPr>
              <a:t>1,8</a:t>
            </a:r>
            <a:endParaRPr lang="vi-VN" sz="2000">
              <a:solidFill>
                <a:srgbClr val="FF0000"/>
              </a:solidFill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C91E074D-C6C2-699D-2615-B9A7C041D6C8}"/>
              </a:ext>
            </a:extLst>
          </p:cNvPr>
          <p:cNvSpPr/>
          <p:nvPr/>
        </p:nvSpPr>
        <p:spPr>
          <a:xfrm>
            <a:off x="4544122" y="1226634"/>
            <a:ext cx="756424" cy="46091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</a:rPr>
              <a:t>0,90</a:t>
            </a:r>
            <a:endParaRPr lang="vi-VN" sz="2000">
              <a:solidFill>
                <a:srgbClr val="FF0000"/>
              </a:solidFill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A6BE0CA1-B2D1-DED4-7E04-8707173B3A4A}"/>
              </a:ext>
            </a:extLst>
          </p:cNvPr>
          <p:cNvSpPr/>
          <p:nvPr/>
        </p:nvSpPr>
        <p:spPr>
          <a:xfrm>
            <a:off x="7279888" y="1256371"/>
            <a:ext cx="860502" cy="46091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</a:rPr>
              <a:t>0,006</a:t>
            </a:r>
            <a:endParaRPr lang="vi-VN" sz="200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ình chữ nhật 9">
                <a:extLst>
                  <a:ext uri="{FF2B5EF4-FFF2-40B4-BE49-F238E27FC236}">
                    <a16:creationId xmlns:a16="http://schemas.microsoft.com/office/drawing/2014/main" id="{CA45CE9F-F630-8955-0B61-18177BEFD4B0}"/>
                  </a:ext>
                </a:extLst>
              </p:cNvPr>
              <p:cNvSpPr/>
              <p:nvPr/>
            </p:nvSpPr>
            <p:spPr>
              <a:xfrm>
                <a:off x="1981200" y="2754352"/>
                <a:ext cx="771110" cy="460917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rgbClr val="FF0000"/>
                    </a:solidFill>
                  </a:rPr>
                  <a:t>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000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70</m:t>
                        </m:r>
                      </m:num>
                      <m:den>
                        <m:r>
                          <a:rPr lang="vi-VN" sz="2000" i="1" ker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2000" b="0" i="1" kern="0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</m:oMath>
                </a14:m>
                <a:endParaRPr lang="vi-VN" sz="20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Hình chữ nhật 9">
                <a:extLst>
                  <a:ext uri="{FF2B5EF4-FFF2-40B4-BE49-F238E27FC236}">
                    <a16:creationId xmlns:a16="http://schemas.microsoft.com/office/drawing/2014/main" id="{CA45CE9F-F630-8955-0B61-18177BEFD4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754352"/>
                <a:ext cx="771110" cy="4609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ình chữ nhật 10">
                <a:extLst>
                  <a:ext uri="{FF2B5EF4-FFF2-40B4-BE49-F238E27FC236}">
                    <a16:creationId xmlns:a16="http://schemas.microsoft.com/office/drawing/2014/main" id="{CE95195F-20F3-9E56-4F6A-76D150D29511}"/>
                  </a:ext>
                </a:extLst>
              </p:cNvPr>
              <p:cNvSpPr/>
              <p:nvPr/>
            </p:nvSpPr>
            <p:spPr>
              <a:xfrm>
                <a:off x="4621998" y="2683727"/>
                <a:ext cx="946178" cy="460917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rgbClr val="FF0000"/>
                    </a:solidFill>
                  </a:rPr>
                  <a:t>65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000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num>
                      <m:den>
                        <m:r>
                          <a:rPr lang="vi-VN" sz="2000" i="1" ker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2000" b="0" i="1" kern="0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</m:oMath>
                </a14:m>
                <a:endParaRPr lang="vi-VN" sz="20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Hình chữ nhật 10">
                <a:extLst>
                  <a:ext uri="{FF2B5EF4-FFF2-40B4-BE49-F238E27FC236}">
                    <a16:creationId xmlns:a16="http://schemas.microsoft.com/office/drawing/2014/main" id="{CE95195F-20F3-9E56-4F6A-76D150D295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998" y="2683727"/>
                <a:ext cx="946178" cy="4609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823190F1-7B20-B0BC-2D67-52F3758FE174}"/>
                  </a:ext>
                </a:extLst>
              </p:cNvPr>
              <p:cNvSpPr/>
              <p:nvPr/>
            </p:nvSpPr>
            <p:spPr>
              <a:xfrm>
                <a:off x="7415615" y="2754351"/>
                <a:ext cx="1267468" cy="460917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rgbClr val="FF0000"/>
                    </a:solidFill>
                  </a:rPr>
                  <a:t>203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000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vi-VN" sz="2000" i="1" ker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2000" b="0" i="1" kern="0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00</m:t>
                        </m:r>
                      </m:den>
                    </m:f>
                  </m:oMath>
                </a14:m>
                <a:endParaRPr lang="vi-VN" sz="20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823190F1-7B20-B0BC-2D67-52F3758FE1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5615" y="2754351"/>
                <a:ext cx="1267468" cy="4609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025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89409" y="1617821"/>
            <a:ext cx="3525203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VẬN DỤNG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71B6E62-EAC0-4839-A9A2-A03DDE0EB7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03108">
            <a:off x="4403763" y="732037"/>
            <a:ext cx="496491" cy="754667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A4FE9B15-DDB6-BE44-BB8D-E4BFC18F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3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F38B48AB-8087-7807-C802-B269938032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6" y="3454788"/>
            <a:ext cx="1505462" cy="1452968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C4244B33-0B67-AE7C-E988-87CB929BD8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81" y="3390669"/>
            <a:ext cx="1505462" cy="145296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3A11B8B4-EE65-FE76-2F80-652AF47A9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84" y="283383"/>
            <a:ext cx="8581302" cy="2207056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CB9BCA1-A887-B0B7-F880-D87E7FAC3B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087"/>
          <a:stretch/>
        </p:blipFill>
        <p:spPr>
          <a:xfrm>
            <a:off x="1561171" y="2571751"/>
            <a:ext cx="6244684" cy="2288366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47B2FB51-49A4-D85C-48C1-972A94470166}"/>
              </a:ext>
            </a:extLst>
          </p:cNvPr>
          <p:cNvSpPr/>
          <p:nvPr/>
        </p:nvSpPr>
        <p:spPr>
          <a:xfrm>
            <a:off x="2237678" y="1576503"/>
            <a:ext cx="431181" cy="47532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4,5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2795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642" y="-683895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3968" y="28485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3156532" y="1141733"/>
            <a:ext cx="3625362" cy="854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9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49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38081" y="339019"/>
            <a:ext cx="531132" cy="742305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3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2C89A66-9694-3B38-B3A7-8B05E3E5D0E2}"/>
              </a:ext>
            </a:extLst>
          </p:cNvPr>
          <p:cNvSpPr/>
          <p:nvPr/>
        </p:nvSpPr>
        <p:spPr>
          <a:xfrm>
            <a:off x="2780371" y="1945777"/>
            <a:ext cx="5959316" cy="100191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>
                <a:solidFill>
                  <a:srgbClr val="FF0000"/>
                </a:solidFill>
                <a:cs typeface="Times New Roman" panose="02020603050405020304" pitchFamily="18" charset="0"/>
              </a:rPr>
              <a:t>Trò chơi “ Đố bạn”</a:t>
            </a:r>
          </a:p>
          <a:p>
            <a:pPr algn="ctr"/>
            <a:r>
              <a:rPr lang="en-US" sz="200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  <a:r>
              <a:rPr lang="vi-VN" sz="2000">
                <a:solidFill>
                  <a:srgbClr val="FF0000"/>
                </a:solidFill>
                <a:cs typeface="Times New Roman" panose="02020603050405020304" pitchFamily="18" charset="0"/>
              </a:rPr>
              <a:t> em đọc số- </a:t>
            </a:r>
            <a:r>
              <a:rPr lang="en-US" sz="200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  <a:r>
              <a:rPr lang="vi-VN" sz="2000">
                <a:solidFill>
                  <a:srgbClr val="FF0000"/>
                </a:solidFill>
                <a:cs typeface="Times New Roman" panose="02020603050405020304" pitchFamily="18" charset="0"/>
              </a:rPr>
              <a:t> em viết số bạn vừa đọc </a:t>
            </a:r>
            <a:r>
              <a:rPr lang="en-US" sz="200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vi-VN" sz="2000">
                <a:solidFill>
                  <a:srgbClr val="FF0000"/>
                </a:solidFill>
                <a:cs typeface="Times New Roman" panose="02020603050405020304" pitchFamily="18" charset="0"/>
              </a:rPr>
              <a:t> đổi vai</a:t>
            </a:r>
            <a:r>
              <a:rPr lang="en-US" sz="2000">
                <a:solidFill>
                  <a:srgbClr val="FF0000"/>
                </a:solidFill>
                <a:cs typeface="Times New Roman" panose="02020603050405020304" pitchFamily="18" charset="0"/>
              </a:rPr>
              <a:t>)</a:t>
            </a:r>
            <a:endParaRPr lang="vi-VN" sz="200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18860">
            <a:off x="361951" y="354807"/>
            <a:ext cx="497681" cy="55102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93090" y="376646"/>
            <a:ext cx="2511743" cy="7155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0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DẶN DÒ</a:t>
            </a:r>
            <a:endParaRPr lang="zh-CN" altLang="en-US" sz="40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7" y="1453515"/>
            <a:ext cx="3513953" cy="2971800"/>
          </a:xfrm>
          <a:prstGeom prst="rect">
            <a:avLst/>
          </a:prstGeom>
        </p:spPr>
      </p:pic>
      <p:grpSp>
        <p:nvGrpSpPr>
          <p:cNvPr id="10" name="组合 2">
            <a:extLst>
              <a:ext uri="{FF2B5EF4-FFF2-40B4-BE49-F238E27FC236}">
                <a16:creationId xmlns:a16="http://schemas.microsoft.com/office/drawing/2014/main" id="{05861894-18B8-4982-84E1-5A4A942E5745}"/>
              </a:ext>
            </a:extLst>
          </p:cNvPr>
          <p:cNvGrpSpPr/>
          <p:nvPr/>
        </p:nvGrpSpPr>
        <p:grpSpPr>
          <a:xfrm>
            <a:off x="4108513" y="1133710"/>
            <a:ext cx="4686310" cy="3429007"/>
            <a:chOff x="1334569" y="1511612"/>
            <a:chExt cx="6248413" cy="4572009"/>
          </a:xfrm>
        </p:grpSpPr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943B30A2-B116-4EC9-B746-70352FC8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569" y="1511612"/>
              <a:ext cx="6248413" cy="4572009"/>
            </a:xfrm>
            <a:prstGeom prst="rect">
              <a:avLst/>
            </a:prstGeom>
          </p:spPr>
        </p:pic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1F0479F6-209D-419E-88FD-8F2A017CA6A8}"/>
                </a:ext>
              </a:extLst>
            </p:cNvPr>
            <p:cNvSpPr/>
            <p:nvPr/>
          </p:nvSpPr>
          <p:spPr>
            <a:xfrm rot="21107010">
              <a:off x="1815948" y="3241109"/>
              <a:ext cx="269748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Hoàn thành bài tập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7">
              <a:extLst>
                <a:ext uri="{FF2B5EF4-FFF2-40B4-BE49-F238E27FC236}">
                  <a16:creationId xmlns:a16="http://schemas.microsoft.com/office/drawing/2014/main" id="{8938E7C2-5D77-48BF-94EA-1D59EAC69DFA}"/>
                </a:ext>
              </a:extLst>
            </p:cNvPr>
            <p:cNvSpPr/>
            <p:nvPr/>
          </p:nvSpPr>
          <p:spPr>
            <a:xfrm rot="585808">
              <a:off x="4735118" y="3474865"/>
              <a:ext cx="2237751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Chuẩn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bị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.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2" descr="Sách Giáo Khoa Bình Minh. | Ha Loi">
            <a:extLst>
              <a:ext uri="{FF2B5EF4-FFF2-40B4-BE49-F238E27FC236}">
                <a16:creationId xmlns:a16="http://schemas.microsoft.com/office/drawing/2014/main" id="{1E51E0D9-0E95-4F47-ABF1-90211949F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" y="16187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2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1945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-54534" y="662940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67" y="1313020"/>
            <a:ext cx="581025" cy="40957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055" y="3297079"/>
            <a:ext cx="590550" cy="47625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948877" y="1924724"/>
            <a:ext cx="998565" cy="998565"/>
            <a:chOff x="10757" y="5883"/>
            <a:chExt cx="2737" cy="2737"/>
          </a:xfrm>
        </p:grpSpPr>
        <p:sp>
          <p:nvSpPr>
            <p:cNvPr id="26" name="圆角矩形 25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chúc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979005" y="1924724"/>
            <a:ext cx="998565" cy="998565"/>
            <a:chOff x="10757" y="5883"/>
            <a:chExt cx="2737" cy="2737"/>
          </a:xfrm>
        </p:grpSpPr>
        <p:sp>
          <p:nvSpPr>
            <p:cNvPr id="29" name="圆角矩形 28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các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012944" y="1924724"/>
            <a:ext cx="998565" cy="998565"/>
            <a:chOff x="10757" y="5883"/>
            <a:chExt cx="2737" cy="2737"/>
          </a:xfrm>
        </p:grpSpPr>
        <p:sp>
          <p:nvSpPr>
            <p:cNvPr id="32" name="圆角矩形 31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em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061170" y="1924724"/>
            <a:ext cx="998565" cy="998565"/>
            <a:chOff x="10757" y="5883"/>
            <a:chExt cx="2737" cy="2737"/>
          </a:xfrm>
        </p:grpSpPr>
        <p:sp>
          <p:nvSpPr>
            <p:cNvPr id="35" name="圆角矩形 34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học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111778" y="1924724"/>
            <a:ext cx="998565" cy="998565"/>
            <a:chOff x="10757" y="5883"/>
            <a:chExt cx="2737" cy="2737"/>
          </a:xfrm>
        </p:grpSpPr>
        <p:sp>
          <p:nvSpPr>
            <p:cNvPr id="38" name="圆角矩形 37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tốt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标题 40"/>
          <p:cNvSpPr>
            <a:spLocks noGrp="1"/>
          </p:cNvSpPr>
          <p:nvPr>
            <p:ph type="title"/>
          </p:nvPr>
        </p:nvSpPr>
        <p:spPr>
          <a:xfrm>
            <a:off x="1985726" y="1400050"/>
            <a:ext cx="5223510" cy="394811"/>
          </a:xfrm>
        </p:spPr>
        <p:txBody>
          <a:bodyPr>
            <a:noAutofit/>
          </a:bodyPr>
          <a:lstStyle/>
          <a:p>
            <a:pPr algn="dist"/>
            <a:r>
              <a:rPr lang="en-US" altLang="zh-CN" sz="2700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TIẾT HỌC KẾT THÚC</a:t>
            </a:r>
            <a:endParaRPr lang="zh-CN" altLang="en-US" sz="2700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99122" y="4157662"/>
            <a:ext cx="2339816" cy="1404938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240" y="2575560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1147" y="4118610"/>
            <a:ext cx="2339816" cy="14049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73" y="2186855"/>
            <a:ext cx="478631" cy="6545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9" y="2096469"/>
            <a:ext cx="404071" cy="4555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04" y="1260917"/>
            <a:ext cx="497681" cy="471548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6292" y="209646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04" y="3625691"/>
            <a:ext cx="478631" cy="4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52" y="-832247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827935" y="1779776"/>
            <a:ext cx="4235291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KHỞI ĐỘNG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B457528-3341-495D-9044-9337C45BD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81325" y="617554"/>
            <a:ext cx="581351" cy="806926"/>
          </a:xfrm>
          <a:prstGeom prst="rect">
            <a:avLst/>
          </a:prstGeom>
        </p:spPr>
      </p:pic>
      <p:pic>
        <p:nvPicPr>
          <p:cNvPr id="11" name="Picture 2" descr="Sách Giáo Khoa Bình Minh. | Ha Loi">
            <a:extLst>
              <a:ext uri="{FF2B5EF4-FFF2-40B4-BE49-F238E27FC236}">
                <a16:creationId xmlns:a16="http://schemas.microsoft.com/office/drawing/2014/main" id="{485A4D98-385D-C84C-84AF-F4B61D77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13" y="11700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658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58" y="-101711"/>
            <a:ext cx="6176666" cy="213943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49888" y="389041"/>
            <a:ext cx="40318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5400" kern="1200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KIẾN VỀ TỔ</a:t>
            </a:r>
          </a:p>
        </p:txBody>
      </p:sp>
      <p:pic>
        <p:nvPicPr>
          <p:cNvPr id="5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200" y="2053827"/>
            <a:ext cx="802236" cy="4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86588" y="38904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6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235" y="-773723"/>
            <a:ext cx="3236119" cy="208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9589" y="-2146471"/>
            <a:ext cx="5726700" cy="314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0482" y="-2275197"/>
            <a:ext cx="5029589" cy="314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" y="199176"/>
            <a:ext cx="8415338" cy="49014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62571" y="979005"/>
            <a:ext cx="561498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900" kern="1200" dirty="0" err="1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lang="en-US" sz="3900" kern="1200" dirty="0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900" kern="1200" dirty="0" err="1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lang="en-US" sz="3900" kern="1200" dirty="0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900" kern="1200" dirty="0" err="1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3900" kern="1200" dirty="0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900" kern="1200" dirty="0" err="1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lang="en-US" sz="3900" kern="1200" dirty="0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900" kern="1200" dirty="0" err="1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lang="en-US" sz="3900" kern="1200" dirty="0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900" kern="1200" dirty="0" err="1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lang="en-US" sz="3900" kern="1200" dirty="0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900" kern="1200" dirty="0" err="1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lang="en-US" sz="3900" kern="1200" dirty="0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900" kern="1200" dirty="0" err="1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ăn</a:t>
            </a:r>
            <a:r>
              <a:rPr lang="en-US" sz="3900" kern="1200" dirty="0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900" kern="1200" dirty="0" err="1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lang="en-US" sz="3900" kern="1200" dirty="0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900" kern="1200" dirty="0" err="1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</a:t>
            </a:r>
            <a:r>
              <a:rPr lang="en-US" sz="3900" kern="1200" dirty="0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900" kern="1200" dirty="0" err="1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lang="en-US" sz="3900" kern="1200" dirty="0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900" kern="1200" dirty="0" err="1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lang="en-US" sz="3900" kern="1200" dirty="0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900" kern="1200" dirty="0" err="1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trời</a:t>
            </a:r>
            <a:r>
              <a:rPr lang="en-US" sz="3900" kern="1200" dirty="0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900" kern="1200" dirty="0" err="1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mưa</a:t>
            </a:r>
            <a:r>
              <a:rPr lang="en-US" sz="3900" kern="1200" dirty="0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algn="ctr" defTabSz="685800">
              <a:buClrTx/>
            </a:pPr>
            <a:r>
              <a:rPr lang="en-US" sz="3900" kern="1200" dirty="0" err="1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lang="en-US" sz="3900" kern="1200" dirty="0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900" kern="1200" dirty="0" err="1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lang="en-US" sz="3900" kern="1200" dirty="0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900" kern="1200" dirty="0" err="1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lang="en-US" sz="3900" kern="1200" dirty="0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900" kern="1200" dirty="0" err="1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lang="en-US" sz="3900" kern="1200" dirty="0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900" kern="1200" dirty="0" err="1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lang="en-US" sz="3900" kern="1200" dirty="0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900" kern="1200" dirty="0" err="1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3900" kern="1200" dirty="0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900" kern="1200" dirty="0" err="1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lang="en-US" sz="3900" kern="1200" dirty="0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900" kern="1200" dirty="0" err="1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lang="en-US" sz="3900" kern="1200" dirty="0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904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15" y="1"/>
            <a:ext cx="7938370" cy="31861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293" y="2957513"/>
            <a:ext cx="5509495" cy="2300288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180" y="3776758"/>
            <a:ext cx="1408346" cy="12350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60184" y="640846"/>
            <a:ext cx="65165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200" b="1" kern="120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Viết số thập phân: Bốn trăm linh bảy </a:t>
            </a:r>
          </a:p>
          <a:p>
            <a:pPr defTabSz="685800">
              <a:buClrTx/>
            </a:pPr>
            <a:r>
              <a:rPr lang="en-US" sz="3200" b="1" kern="120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phẩy hai trăm linh tư</a:t>
            </a:r>
            <a:endParaRPr lang="en-US" sz="3200" b="1" kern="1200" dirty="0">
              <a:solidFill>
                <a:srgbClr val="0000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88285" y="3776758"/>
            <a:ext cx="1707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600" b="1" kern="120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407,204</a:t>
            </a:r>
            <a:endParaRPr lang="en-US" sz="3600" b="1" kern="1200" dirty="0">
              <a:solidFill>
                <a:srgbClr val="0000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2974" y="51028"/>
            <a:ext cx="496868" cy="425003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 dirty="0">
                <a:solidFill>
                  <a:srgbClr val="009900"/>
                </a:solidFill>
                <a:latin typeface="Calibri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129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15" y="1"/>
            <a:ext cx="7938370" cy="31861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293" y="2957513"/>
            <a:ext cx="5509495" cy="2300288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180" y="3776758"/>
            <a:ext cx="1408346" cy="12350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22163" y="832426"/>
            <a:ext cx="3316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b="1" kern="1200" noProof="0">
                <a:solidFill>
                  <a:srgbClr val="0000FF"/>
                </a:solidFill>
                <a:latin typeface="Calibri"/>
                <a:ea typeface="+mn-ea"/>
              </a:rPr>
              <a:t>Đọc số: 204, 315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52029" y="3340537"/>
            <a:ext cx="43103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b="1" kern="1200">
                <a:solidFill>
                  <a:srgbClr val="0000FF"/>
                </a:solidFill>
                <a:latin typeface="Calibri"/>
                <a:ea typeface="+mn-ea"/>
              </a:rPr>
              <a:t>Hai trăm linh tư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b="1" kern="1200">
                <a:solidFill>
                  <a:srgbClr val="0000FF"/>
                </a:solidFill>
                <a:latin typeface="Calibri"/>
                <a:ea typeface="+mn-ea"/>
              </a:rPr>
              <a:t> phẩy ba trăm mười lăm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sym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2974" y="51028"/>
            <a:ext cx="496868" cy="425003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000" kern="1200" dirty="0">
                <a:solidFill>
                  <a:srgbClr val="009900"/>
                </a:solidFill>
                <a:latin typeface="Calibri"/>
              </a:rPr>
              <a:t>2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839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15" y="1"/>
            <a:ext cx="7938370" cy="31861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211" y="3014663"/>
            <a:ext cx="5509495" cy="2300288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180" y="3776758"/>
            <a:ext cx="1408346" cy="1235012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2974" y="51028"/>
            <a:ext cx="496868" cy="425003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ình chữ nhật 2">
                <a:extLst>
                  <a:ext uri="{FF2B5EF4-FFF2-40B4-BE49-F238E27FC236}">
                    <a16:creationId xmlns:a16="http://schemas.microsoft.com/office/drawing/2014/main" id="{DEFCC0BB-96D6-D9AF-986E-4ACA093B33F1}"/>
                  </a:ext>
                </a:extLst>
              </p:cNvPr>
              <p:cNvSpPr/>
              <p:nvPr/>
            </p:nvSpPr>
            <p:spPr>
              <a:xfrm>
                <a:off x="2241719" y="715826"/>
                <a:ext cx="4802459" cy="1395471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2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vi-VN" sz="32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vi-VN" sz="3200" b="1" i="1" ker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  <m:r>
                          <a:rPr lang="en-US" sz="3200" b="1" i="1" kern="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rgbClr val="0070C0"/>
                    </a:solidFill>
                  </a:rPr>
                  <a:t> viết thành số thập phân là:…</a:t>
                </a:r>
                <a:endParaRPr lang="vi-VN" sz="3200" b="1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Hình chữ nhật 2">
                <a:extLst>
                  <a:ext uri="{FF2B5EF4-FFF2-40B4-BE49-F238E27FC236}">
                    <a16:creationId xmlns:a16="http://schemas.microsoft.com/office/drawing/2014/main" id="{DEFCC0BB-96D6-D9AF-986E-4ACA093B33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719" y="715826"/>
                <a:ext cx="4802459" cy="1395471"/>
              </a:xfrm>
              <a:prstGeom prst="rect">
                <a:avLst/>
              </a:prstGeom>
              <a:blipFill>
                <a:blip r:embed="rId7"/>
                <a:stretch>
                  <a:fillRect b="-1039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10">
            <a:extLst>
              <a:ext uri="{FF2B5EF4-FFF2-40B4-BE49-F238E27FC236}">
                <a16:creationId xmlns:a16="http://schemas.microsoft.com/office/drawing/2014/main" id="{36103DB3-E7A9-F6AA-9DCF-EF536FD08CD5}"/>
              </a:ext>
            </a:extLst>
          </p:cNvPr>
          <p:cNvSpPr txBox="1"/>
          <p:nvPr/>
        </p:nvSpPr>
        <p:spPr>
          <a:xfrm>
            <a:off x="4243947" y="3642176"/>
            <a:ext cx="10967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sym typeface="Arial"/>
              </a:rPr>
              <a:t>5,08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048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851" y="551184"/>
            <a:ext cx="8663004" cy="20497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</a:t>
            </a: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26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"/>
            <a:ext cx="9144000" cy="5142857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1922886" y="1813420"/>
            <a:ext cx="4310966" cy="446082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66">
              <a:lnSpc>
                <a:spcPct val="110000"/>
              </a:lnSpc>
              <a:spcBef>
                <a:spcPts val="375"/>
              </a:spcBef>
              <a:buClrTx/>
              <a:defRPr/>
            </a:pPr>
            <a:r>
              <a:rPr lang="en-US" altLang="zh-CN" sz="24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24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874745" y="2393317"/>
            <a:ext cx="5962262" cy="2148946"/>
          </a:xfrm>
          <a:prstGeom prst="rect">
            <a:avLst/>
          </a:prstGeom>
        </p:spPr>
        <p:txBody>
          <a:bodyPr anchor="ctr"/>
          <a:lstStyle/>
          <a:p>
            <a:r>
              <a:rPr lang="nl-NL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kĩ năng đọc, viết các số thập phân.</a:t>
            </a:r>
            <a:endParaRPr lang="vi-VN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Nhận biết được cấu tạo số thập phân</a:t>
            </a:r>
            <a:endParaRPr lang="vi-VN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Biến đổi được phân số thập phân, hỗn số thành số thập phân và ngược lại.</a:t>
            </a:r>
            <a:endParaRPr lang="vi-VN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Biểu diễn được số thập phân trên tia số</a:t>
            </a:r>
            <a:endParaRPr lang="vi-VN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khả năng và ý thức vận dụng để xứ lí các tình huống trong cuộc sống</a:t>
            </a:r>
            <a:endParaRPr lang="vi-VN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2275</TotalTime>
  <Words>323</Words>
  <Application>Microsoft Office PowerPoint</Application>
  <PresentationFormat>Trình chiếu Trên màn hình (16:9)</PresentationFormat>
  <Paragraphs>68</Paragraphs>
  <Slides>19</Slides>
  <Notes>7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19</vt:i4>
      </vt:variant>
    </vt:vector>
  </HeadingPairs>
  <TitlesOfParts>
    <vt:vector size="33" baseType="lpstr">
      <vt:lpstr>Arial</vt:lpstr>
      <vt:lpstr>Times New Roman</vt:lpstr>
      <vt:lpstr>Calibri</vt:lpstr>
      <vt:lpstr>Nunito</vt:lpstr>
      <vt:lpstr>Calibri Light</vt:lpstr>
      <vt:lpstr>Cambria Math</vt:lpstr>
      <vt:lpstr>Hachi Maru Pop</vt:lpstr>
      <vt:lpstr>Nunito SemiBold</vt:lpstr>
      <vt:lpstr>Fredoka One</vt:lpstr>
      <vt:lpstr>Lilita One</vt:lpstr>
      <vt:lpstr>Chibi Anime Characters for Pre-K by Slidesgo</vt:lpstr>
      <vt:lpstr>11_Office Theme</vt:lpstr>
      <vt:lpstr>Office Theme</vt:lpstr>
      <vt:lpstr>1_Office Theme</vt:lpstr>
      <vt:lpstr>TOÁN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TIẾT HỌC KẾT THÚC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TRỪ SỐ ĐO THỜI GIAN</dc:title>
  <dc:subject/>
  <dc:creator>HP</dc:creator>
  <cp:keywords/>
  <dc:description/>
  <cp:lastModifiedBy>LÔ THỊ DI</cp:lastModifiedBy>
  <cp:revision>49</cp:revision>
  <cp:lastPrinted>2024-07-31T11:10:15Z</cp:lastPrinted>
  <dcterms:modified xsi:type="dcterms:W3CDTF">2024-08-01T16:16:20Z</dcterms:modified>
  <cp:category/>
</cp:coreProperties>
</file>