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90" r:id="rId2"/>
    <p:sldMasterId id="2147483703" r:id="rId3"/>
  </p:sldMasterIdLst>
  <p:notesMasterIdLst>
    <p:notesMasterId r:id="rId18"/>
  </p:notesMasterIdLst>
  <p:sldIdLst>
    <p:sldId id="389" r:id="rId4"/>
    <p:sldId id="260" r:id="rId5"/>
    <p:sldId id="402" r:id="rId6"/>
    <p:sldId id="339" r:id="rId7"/>
    <p:sldId id="286" r:id="rId8"/>
    <p:sldId id="274" r:id="rId9"/>
    <p:sldId id="347" r:id="rId10"/>
    <p:sldId id="396" r:id="rId11"/>
    <p:sldId id="401" r:id="rId12"/>
    <p:sldId id="329" r:id="rId13"/>
    <p:sldId id="278" r:id="rId14"/>
    <p:sldId id="332" r:id="rId15"/>
    <p:sldId id="344" r:id="rId16"/>
    <p:sldId id="312" r:id="rId17"/>
  </p:sldIdLst>
  <p:sldSz cx="9144000" cy="5143500" type="screen16x9"/>
  <p:notesSz cx="6858000" cy="9144000"/>
  <p:embeddedFontLst>
    <p:embeddedFont>
      <p:font typeface="Hachi Maru Pop" panose="020B0604020202020204" charset="-128"/>
      <p:regular r:id="rId19"/>
    </p:embeddedFont>
    <p:embeddedFont>
      <p:font typeface="DengXian" panose="02010600030101010101" pitchFamily="2" charset="-122"/>
      <p:regular r:id="rId20"/>
      <p:bold r:id="rId21"/>
    </p:embeddedFont>
    <p:embeddedFont>
      <p:font typeface="Fredoka One" panose="02000000000000000000" pitchFamily="2" charset="0"/>
      <p:regular r:id="rId22"/>
    </p:embeddedFont>
    <p:embeddedFont>
      <p:font typeface="Lilita One" panose="020B0604020202020204" charset="0"/>
      <p:regular r:id="rId23"/>
      <p:bold r:id="rId24"/>
      <p:italic r:id="rId25"/>
      <p:boldItalic r:id="rId26"/>
    </p:embeddedFont>
    <p:embeddedFont>
      <p:font typeface="Nunito" pitchFamily="2" charset="-93"/>
      <p:regular r:id="rId27"/>
      <p:bold r:id="rId28"/>
      <p:italic r:id="rId29"/>
      <p:boldItalic r:id="rId30"/>
    </p:embeddedFont>
    <p:embeddedFont>
      <p:font typeface="Nunito SemiBold" pitchFamily="2" charset="-93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702E"/>
    <a:srgbClr val="FCF2D4"/>
    <a:srgbClr val="D4794C"/>
    <a:srgbClr val="A86ED4"/>
    <a:srgbClr val="3BB2BF"/>
    <a:srgbClr val="C55964"/>
    <a:srgbClr val="5FD790"/>
    <a:srgbClr val="61FF69"/>
    <a:srgbClr val="E6E6E6"/>
    <a:srgbClr val="FEDD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A57756C-E9D1-4D6B-9136-32B5B858F5FF}">
  <a:tblStyle styleId="{BA57756C-E9D1-4D6B-9136-32B5B858F5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39" autoAdjust="0"/>
    <p:restoredTop sz="94729"/>
  </p:normalViewPr>
  <p:slideViewPr>
    <p:cSldViewPr snapToGrid="0" showGuides="1">
      <p:cViewPr varScale="1">
        <p:scale>
          <a:sx n="98" d="100"/>
          <a:sy n="98" d="100"/>
        </p:scale>
        <p:origin x="758" y="58"/>
      </p:cViewPr>
      <p:guideLst>
        <p:guide orient="horz" pos="164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Thiết kế : Hân Di zalo 0948607584</a:t>
            </a:r>
            <a:endParaRPr lang="vi-VN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79682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Thiết kế : Hân Di zalo 0948607584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4471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1522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804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7506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9294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7649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679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316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6920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512575"/>
            <a:ext cx="4335000" cy="22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5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22960" y="3941064"/>
            <a:ext cx="4745700" cy="4482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00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4/8/2024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70821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4/8/2024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65260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4/8/2024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02076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4/8/2024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44081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4/8/2024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9820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4/8/2024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69116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4/8/2024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74677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19318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72107"/>
      </p:ext>
    </p:extLst>
  </p:cSld>
  <p:clrMapOvr>
    <a:masterClrMapping/>
  </p:clrMapOvr>
  <p:transition spd="slow" advTm="3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4629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68691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004623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131776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052475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271613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9144000" cy="51435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7455310" y="19978"/>
            <a:ext cx="1487743" cy="166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35624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399981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398450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531757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68530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21340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832662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368403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8416734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7917540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8563797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6"/>
          <p:cNvSpPr/>
          <p:nvPr/>
        </p:nvSpPr>
        <p:spPr>
          <a:xfrm flipH="1">
            <a:off x="8413134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6"/>
          <p:cNvSpPr/>
          <p:nvPr/>
        </p:nvSpPr>
        <p:spPr>
          <a:xfrm flipH="1">
            <a:off x="7913940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6"/>
          <p:cNvSpPr/>
          <p:nvPr/>
        </p:nvSpPr>
        <p:spPr>
          <a:xfrm flipH="1">
            <a:off x="8560197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6"/>
          <p:cNvSpPr/>
          <p:nvPr/>
        </p:nvSpPr>
        <p:spPr>
          <a:xfrm>
            <a:off x="217740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6"/>
          <p:cNvSpPr/>
          <p:nvPr/>
        </p:nvSpPr>
        <p:spPr>
          <a:xfrm>
            <a:off x="829062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6"/>
          <p:cNvSpPr/>
          <p:nvPr/>
        </p:nvSpPr>
        <p:spPr>
          <a:xfrm>
            <a:off x="364803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6610532" y="-1251363"/>
            <a:ext cx="3803822" cy="3375439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176298" y="457868"/>
            <a:ext cx="589204" cy="568031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735342" y="161311"/>
            <a:ext cx="398945" cy="3846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7"/>
          <p:cNvSpPr/>
          <p:nvPr/>
        </p:nvSpPr>
        <p:spPr>
          <a:xfrm flipH="1">
            <a:off x="916799" y="752240"/>
            <a:ext cx="198000" cy="198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8410234" y="4509500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7936877" y="4670551"/>
            <a:ext cx="336672" cy="32457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8135061" y="4303499"/>
            <a:ext cx="166878" cy="166878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22284" y="4454625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851374" y="4830224"/>
            <a:ext cx="166878" cy="166878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35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4/8/2024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28200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4/8/2024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10090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4/8/2024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67359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4/8/2024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21476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77112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112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2" r:id="rId3"/>
    <p:sldLayoutId id="2147483673" r:id="rId4"/>
    <p:sldLayoutId id="214748367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/>
              <a:t>4/8/2024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21754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F7383A6F-51EA-4AC2-83BD-6E1A6EE1D955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884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ransition spd="slow">
    <p:push dir="u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hdphoto" Target="../media/hdphoto1.wdp"/><Relationship Id="rId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image" Target="../media/image18.png"/><Relationship Id="rId9" Type="http://schemas.openxmlformats.org/officeDocument/2006/relationships/image" Target="../media/image3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hdphoto" Target="../media/hdphoto1.wdp"/><Relationship Id="rId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image" Target="../media/image18.png"/><Relationship Id="rId9" Type="http://schemas.openxmlformats.org/officeDocument/2006/relationships/image" Target="../media/image42.sv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3.png"/><Relationship Id="rId7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8pFZ1-SuZ-M?feature=oembed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microsoft.com/office/2007/relationships/hdphoto" Target="../media/hdphoto1.wdp"/><Relationship Id="rId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image" Target="../media/image18.png"/><Relationship Id="rId9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695" y="-289561"/>
            <a:ext cx="9144476" cy="449913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62928" y="-1238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40694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316980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494747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995262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1" y="-16193"/>
            <a:ext cx="5553551" cy="4173855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894" y="260986"/>
            <a:ext cx="1231583" cy="1943576"/>
          </a:xfrm>
          <a:prstGeom prst="rect">
            <a:avLst/>
          </a:prstGeom>
        </p:spPr>
      </p:pic>
      <p:pic>
        <p:nvPicPr>
          <p:cNvPr id="18" name="图片 17" descr="未标题-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3289" y="1124616"/>
            <a:ext cx="779860" cy="549737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9430" y="3900962"/>
            <a:ext cx="590550" cy="476250"/>
          </a:xfrm>
          <a:prstGeom prst="rect">
            <a:avLst/>
          </a:prstGeom>
        </p:spPr>
      </p:pic>
      <p:sp>
        <p:nvSpPr>
          <p:cNvPr id="41" name="标题 40"/>
          <p:cNvSpPr>
            <a:spLocks noGrp="1"/>
          </p:cNvSpPr>
          <p:nvPr>
            <p:ph type="title" idx="4294967295"/>
          </p:nvPr>
        </p:nvSpPr>
        <p:spPr>
          <a:xfrm>
            <a:off x="3414907" y="985838"/>
            <a:ext cx="2314187" cy="66198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altLang="zh-CN" sz="4050" b="1" dirty="0">
                <a:solidFill>
                  <a:schemeClr val="bg1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TOÁN</a:t>
            </a:r>
            <a:endParaRPr lang="zh-CN" altLang="en-US" sz="4050" b="1" dirty="0">
              <a:solidFill>
                <a:schemeClr val="bg1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</a:endParaRPr>
          </a:p>
        </p:txBody>
      </p:sp>
      <p:pic>
        <p:nvPicPr>
          <p:cNvPr id="43" name="图片 42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6298" y="3644128"/>
            <a:ext cx="2890892" cy="1735830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2157" y="2320176"/>
            <a:ext cx="1191578" cy="2047399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3782" y="3465774"/>
            <a:ext cx="3252571" cy="195299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65368" y="2768549"/>
            <a:ext cx="478631" cy="504644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84" y="3625692"/>
            <a:ext cx="373510" cy="36482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568" y="3081845"/>
            <a:ext cx="419765" cy="5740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9" y="3776954"/>
            <a:ext cx="404071" cy="455533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8047" flipH="1">
            <a:off x="-6183" y="3322549"/>
            <a:ext cx="478631" cy="414338"/>
          </a:xfrm>
          <a:prstGeom prst="rect">
            <a:avLst/>
          </a:prstGeom>
        </p:spPr>
      </p:pic>
      <p:pic>
        <p:nvPicPr>
          <p:cNvPr id="47" name="图片 42" descr="sfd">
            <a:extLst>
              <a:ext uri="{FF2B5EF4-FFF2-40B4-BE49-F238E27FC236}">
                <a16:creationId xmlns:a16="http://schemas.microsoft.com/office/drawing/2014/main" id="{F5E9F564-F97C-4322-8B21-66978B5014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9010" y="4093158"/>
            <a:ext cx="2007968" cy="1205680"/>
          </a:xfrm>
          <a:prstGeom prst="rect">
            <a:avLst/>
          </a:prstGeom>
        </p:spPr>
      </p:pic>
      <p:pic>
        <p:nvPicPr>
          <p:cNvPr id="48" name="图片 42" descr="sfd">
            <a:extLst>
              <a:ext uri="{FF2B5EF4-FFF2-40B4-BE49-F238E27FC236}">
                <a16:creationId xmlns:a16="http://schemas.microsoft.com/office/drawing/2014/main" id="{659D2A0B-DDEC-4C5E-861A-601802E86A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7620" y="3616070"/>
            <a:ext cx="2909127" cy="1746779"/>
          </a:xfrm>
          <a:prstGeom prst="rect">
            <a:avLst/>
          </a:prstGeom>
        </p:spPr>
      </p:pic>
      <p:pic>
        <p:nvPicPr>
          <p:cNvPr id="50" name="图片 42" descr="sfd">
            <a:extLst>
              <a:ext uri="{FF2B5EF4-FFF2-40B4-BE49-F238E27FC236}">
                <a16:creationId xmlns:a16="http://schemas.microsoft.com/office/drawing/2014/main" id="{E60E3DE2-0D44-4FFD-AB92-52A2E38660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7964" y="3900962"/>
            <a:ext cx="2339816" cy="1404938"/>
          </a:xfrm>
          <a:prstGeom prst="rect">
            <a:avLst/>
          </a:prstGeom>
        </p:spPr>
      </p:pic>
      <p:sp>
        <p:nvSpPr>
          <p:cNvPr id="55" name="Google Shape;368;p30">
            <a:extLst>
              <a:ext uri="{FF2B5EF4-FFF2-40B4-BE49-F238E27FC236}">
                <a16:creationId xmlns:a16="http://schemas.microsoft.com/office/drawing/2014/main" id="{9F9FA4B9-7D21-294D-A829-7E604D12A7A5}"/>
              </a:ext>
            </a:extLst>
          </p:cNvPr>
          <p:cNvSpPr txBox="1">
            <a:spLocks/>
          </p:cNvSpPr>
          <p:nvPr/>
        </p:nvSpPr>
        <p:spPr>
          <a:xfrm>
            <a:off x="1829305" y="1811328"/>
            <a:ext cx="6421868" cy="828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Fredoka One"/>
              <a:buNone/>
              <a:defRPr sz="5000" b="0" i="0" u="none" strike="noStrike" cap="none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5964"/>
              </a:buClr>
              <a:buSzPts val="5000"/>
              <a:buFont typeface="Fredoka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Lilita One"/>
                <a:cs typeface="Times New Roman" panose="02020603050405020304" pitchFamily="18" charset="0"/>
                <a:sym typeface="Lilita One"/>
              </a:rPr>
              <a:t>BÀI </a:t>
            </a:r>
            <a:r>
              <a:rPr lang="en-US" sz="4400" b="1">
                <a:solidFill>
                  <a:srgbClr val="FFFF00"/>
                </a:solidFill>
                <a:latin typeface="Times New Roman" panose="02020603050405020304" pitchFamily="18" charset="0"/>
                <a:ea typeface="Lilita One"/>
                <a:cs typeface="Times New Roman" panose="02020603050405020304" pitchFamily="18" charset="0"/>
                <a:sym typeface="Lilita One"/>
              </a:rPr>
              <a:t>30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Lilita One"/>
                <a:cs typeface="Times New Roman" panose="02020603050405020304" pitchFamily="18" charset="0"/>
                <a:sym typeface="Lilita One"/>
              </a:rPr>
              <a:t>: LUYỆN TẬP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Lilita One"/>
              <a:cs typeface="Times New Roman" panose="02020603050405020304" pitchFamily="18" charset="0"/>
              <a:sym typeface="Lilita One"/>
            </a:endParaRPr>
          </a:p>
        </p:txBody>
      </p:sp>
      <p:pic>
        <p:nvPicPr>
          <p:cNvPr id="59" name="Picture 2" descr="Sách Giáo Khoa Bình Minh. | Ha Loi">
            <a:extLst>
              <a:ext uri="{FF2B5EF4-FFF2-40B4-BE49-F238E27FC236}">
                <a16:creationId xmlns:a16="http://schemas.microsoft.com/office/drawing/2014/main" id="{1AF9C0E0-FE67-FB40-838D-284247088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2" y="181133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56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52" y="-757238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889409" y="1617821"/>
            <a:ext cx="3525203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buClrTx/>
              <a:defRPr/>
            </a:pPr>
            <a:r>
              <a:rPr lang="en-US" altLang="zh-CN" sz="450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VẬN DỤNG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71B6E62-EAC0-4839-A9A2-A03DDE0EB7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03108">
            <a:off x="4403763" y="732037"/>
            <a:ext cx="496491" cy="754667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A4FE9B15-DDB6-BE44-BB8D-E4BFC18F2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6" y="10336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36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8B9C030B-A55A-4A23-2CA6-639DB6F0D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956" y="386576"/>
            <a:ext cx="7902497" cy="4139873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9BE2EC4A-DD57-1326-79DC-33E464E9D16C}"/>
              </a:ext>
            </a:extLst>
          </p:cNvPr>
          <p:cNvSpPr/>
          <p:nvPr/>
        </p:nvSpPr>
        <p:spPr>
          <a:xfrm>
            <a:off x="3954966" y="4029307"/>
            <a:ext cx="312234" cy="31966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FF0000"/>
                </a:solidFill>
              </a:rPr>
              <a:t>3</a:t>
            </a:r>
            <a:endParaRPr lang="vi-VN" sz="1600">
              <a:solidFill>
                <a:srgbClr val="FF0000"/>
              </a:solidFill>
            </a:endParaRP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72543C48-F102-4321-7499-8B71A01CCA03}"/>
              </a:ext>
            </a:extLst>
          </p:cNvPr>
          <p:cNvSpPr/>
          <p:nvPr/>
        </p:nvSpPr>
        <p:spPr>
          <a:xfrm>
            <a:off x="4335397" y="4029307"/>
            <a:ext cx="312234" cy="31966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FF0000"/>
                </a:solidFill>
              </a:rPr>
              <a:t>0</a:t>
            </a:r>
            <a:endParaRPr lang="vi-VN" sz="1600">
              <a:solidFill>
                <a:srgbClr val="FF0000"/>
              </a:solidFill>
            </a:endParaRPr>
          </a:p>
        </p:txBody>
      </p:sp>
      <p:pic>
        <p:nvPicPr>
          <p:cNvPr id="6" name="Picture 2" descr="MỘT SỐ KĨ THUẬT DẠY HỌC TÍCH CỰC">
            <a:extLst>
              <a:ext uri="{FF2B5EF4-FFF2-40B4-BE49-F238E27FC236}">
                <a16:creationId xmlns:a16="http://schemas.microsoft.com/office/drawing/2014/main" id="{8AAD2975-AA8A-6B99-A893-1789919E46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7" b="26778"/>
          <a:stretch/>
        </p:blipFill>
        <p:spPr bwMode="auto">
          <a:xfrm>
            <a:off x="-221167" y="1381738"/>
            <a:ext cx="2852855" cy="178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795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642" y="-683895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3198349" y="1617821"/>
            <a:ext cx="3625362" cy="854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95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495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58284" y="755501"/>
            <a:ext cx="531132" cy="742305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03" y="10336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2C89A66-9694-3B38-B3A7-8B05E3E5D0E2}"/>
              </a:ext>
            </a:extLst>
          </p:cNvPr>
          <p:cNvSpPr/>
          <p:nvPr/>
        </p:nvSpPr>
        <p:spPr>
          <a:xfrm>
            <a:off x="420029" y="1917406"/>
            <a:ext cx="8303942" cy="110519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400" ker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Arial"/>
              </a:rPr>
              <a:t>Trò chơi “ Đố bạn”</a:t>
            </a:r>
          </a:p>
          <a:p>
            <a:pPr algn="ctr" defTabSz="1219170">
              <a:buClr>
                <a:srgbClr val="000000"/>
              </a:buClr>
            </a:pPr>
            <a:r>
              <a:rPr lang="en-US" sz="2400" kern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1 b</a:t>
            </a:r>
            <a:r>
              <a:rPr lang="vi-VN" sz="2400" kern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ạn đ</a:t>
            </a:r>
            <a:r>
              <a:rPr lang="pt-BR" sz="2400" kern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ưa ra một số thập phân, </a:t>
            </a:r>
            <a:r>
              <a:rPr lang="en-US" sz="2400" kern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1 bạn</a:t>
            </a:r>
            <a:r>
              <a:rPr lang="pt-BR" sz="2400" kern="0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</a:rPr>
              <a:t> nêu được nhanh một số thập phân bằng số thập phân bạn vừa nêu.</a:t>
            </a:r>
            <a:r>
              <a:rPr lang="vi-VN" sz="2400" ker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lang="vi-VN" sz="2400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đổi vai</a:t>
            </a:r>
            <a:r>
              <a:rPr lang="en-US" sz="2400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  <a:endParaRPr lang="vi-VN" sz="2400" ker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18860">
            <a:off x="361951" y="354807"/>
            <a:ext cx="497681" cy="55102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493090" y="376646"/>
            <a:ext cx="2511743" cy="7155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buClrTx/>
              <a:defRPr/>
            </a:pPr>
            <a:r>
              <a:rPr lang="en-US" altLang="zh-CN" sz="405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DẶN DÒ</a:t>
            </a:r>
            <a:endParaRPr lang="zh-CN" altLang="en-US" sz="405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7" y="1453515"/>
            <a:ext cx="3513953" cy="2971800"/>
          </a:xfrm>
          <a:prstGeom prst="rect">
            <a:avLst/>
          </a:prstGeom>
        </p:spPr>
      </p:pic>
      <p:grpSp>
        <p:nvGrpSpPr>
          <p:cNvPr id="10" name="组合 2">
            <a:extLst>
              <a:ext uri="{FF2B5EF4-FFF2-40B4-BE49-F238E27FC236}">
                <a16:creationId xmlns:a16="http://schemas.microsoft.com/office/drawing/2014/main" id="{05861894-18B8-4982-84E1-5A4A942E5745}"/>
              </a:ext>
            </a:extLst>
          </p:cNvPr>
          <p:cNvGrpSpPr/>
          <p:nvPr/>
        </p:nvGrpSpPr>
        <p:grpSpPr>
          <a:xfrm>
            <a:off x="4108513" y="1133710"/>
            <a:ext cx="4686310" cy="3429007"/>
            <a:chOff x="1334569" y="1511612"/>
            <a:chExt cx="6248413" cy="4572009"/>
          </a:xfrm>
        </p:grpSpPr>
        <p:pic>
          <p:nvPicPr>
            <p:cNvPr id="11" name="图片 13">
              <a:extLst>
                <a:ext uri="{FF2B5EF4-FFF2-40B4-BE49-F238E27FC236}">
                  <a16:creationId xmlns:a16="http://schemas.microsoft.com/office/drawing/2014/main" id="{943B30A2-B116-4EC9-B746-70352FC8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4569" y="1511612"/>
              <a:ext cx="6248413" cy="4572009"/>
            </a:xfrm>
            <a:prstGeom prst="rect">
              <a:avLst/>
            </a:prstGeom>
          </p:spPr>
        </p:pic>
        <p:sp>
          <p:nvSpPr>
            <p:cNvPr id="12" name="矩形 16">
              <a:extLst>
                <a:ext uri="{FF2B5EF4-FFF2-40B4-BE49-F238E27FC236}">
                  <a16:creationId xmlns:a16="http://schemas.microsoft.com/office/drawing/2014/main" id="{1F0479F6-209D-419E-88FD-8F2A017CA6A8}"/>
                </a:ext>
              </a:extLst>
            </p:cNvPr>
            <p:cNvSpPr/>
            <p:nvPr/>
          </p:nvSpPr>
          <p:spPr>
            <a:xfrm rot="21107010">
              <a:off x="1815948" y="3241109"/>
              <a:ext cx="2697483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1. Hoàn thành các bài tập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矩形 17">
              <a:extLst>
                <a:ext uri="{FF2B5EF4-FFF2-40B4-BE49-F238E27FC236}">
                  <a16:creationId xmlns:a16="http://schemas.microsoft.com/office/drawing/2014/main" id="{8938E7C2-5D77-48BF-94EA-1D59EAC69DFA}"/>
                </a:ext>
              </a:extLst>
            </p:cNvPr>
            <p:cNvSpPr/>
            <p:nvPr/>
          </p:nvSpPr>
          <p:spPr>
            <a:xfrm rot="585808">
              <a:off x="4735118" y="3474865"/>
              <a:ext cx="2237751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2. Chuẩn bị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.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2" descr="Sách Giáo Khoa Bình Minh. | Ha Loi">
            <a:extLst>
              <a:ext uri="{FF2B5EF4-FFF2-40B4-BE49-F238E27FC236}">
                <a16:creationId xmlns:a16="http://schemas.microsoft.com/office/drawing/2014/main" id="{1E51E0D9-0E95-4F47-ABF1-90211949F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" y="16187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26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21945"/>
            <a:ext cx="9144476" cy="449913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62928" y="-1238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9" name="矩形 8"/>
          <p:cNvSpPr/>
          <p:nvPr/>
        </p:nvSpPr>
        <p:spPr>
          <a:xfrm>
            <a:off x="1740694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0" name="矩形 9"/>
          <p:cNvSpPr/>
          <p:nvPr/>
        </p:nvSpPr>
        <p:spPr>
          <a:xfrm>
            <a:off x="6316980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1" name="矩形 10"/>
          <p:cNvSpPr/>
          <p:nvPr/>
        </p:nvSpPr>
        <p:spPr>
          <a:xfrm>
            <a:off x="7494747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2" name="矩形 11"/>
          <p:cNvSpPr/>
          <p:nvPr/>
        </p:nvSpPr>
        <p:spPr>
          <a:xfrm>
            <a:off x="3995262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-54534" y="662940"/>
            <a:ext cx="5553551" cy="4173855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894" y="260986"/>
            <a:ext cx="1231583" cy="1943576"/>
          </a:xfrm>
          <a:prstGeom prst="rect">
            <a:avLst/>
          </a:prstGeom>
        </p:spPr>
      </p:pic>
      <p:pic>
        <p:nvPicPr>
          <p:cNvPr id="18" name="图片 17" descr="未标题-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367" y="1313020"/>
            <a:ext cx="581025" cy="409575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1055" y="3297079"/>
            <a:ext cx="590550" cy="47625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948877" y="1924724"/>
            <a:ext cx="998565" cy="998565"/>
            <a:chOff x="10757" y="5883"/>
            <a:chExt cx="2737" cy="2737"/>
          </a:xfrm>
        </p:grpSpPr>
        <p:sp>
          <p:nvSpPr>
            <p:cNvPr id="26" name="圆角矩形 25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chúc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979005" y="1924724"/>
            <a:ext cx="998565" cy="998565"/>
            <a:chOff x="10757" y="5883"/>
            <a:chExt cx="2737" cy="2737"/>
          </a:xfrm>
        </p:grpSpPr>
        <p:sp>
          <p:nvSpPr>
            <p:cNvPr id="29" name="圆角矩形 28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các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012944" y="1924724"/>
            <a:ext cx="998565" cy="998565"/>
            <a:chOff x="10757" y="5883"/>
            <a:chExt cx="2737" cy="2737"/>
          </a:xfrm>
        </p:grpSpPr>
        <p:sp>
          <p:nvSpPr>
            <p:cNvPr id="32" name="圆角矩形 31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em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061170" y="1924724"/>
            <a:ext cx="998565" cy="998565"/>
            <a:chOff x="10757" y="5883"/>
            <a:chExt cx="2737" cy="2737"/>
          </a:xfrm>
        </p:grpSpPr>
        <p:sp>
          <p:nvSpPr>
            <p:cNvPr id="35" name="圆角矩形 34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học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111778" y="1924724"/>
            <a:ext cx="998565" cy="998565"/>
            <a:chOff x="10757" y="5883"/>
            <a:chExt cx="2737" cy="2737"/>
          </a:xfrm>
        </p:grpSpPr>
        <p:sp>
          <p:nvSpPr>
            <p:cNvPr id="38" name="圆角矩形 37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9" name="圆角矩形 38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tốt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标题 40"/>
          <p:cNvSpPr>
            <a:spLocks noGrp="1"/>
          </p:cNvSpPr>
          <p:nvPr>
            <p:ph type="title"/>
          </p:nvPr>
        </p:nvSpPr>
        <p:spPr>
          <a:xfrm>
            <a:off x="1985726" y="1400050"/>
            <a:ext cx="5223510" cy="394811"/>
          </a:xfrm>
        </p:spPr>
        <p:txBody>
          <a:bodyPr>
            <a:noAutofit/>
          </a:bodyPr>
          <a:lstStyle/>
          <a:p>
            <a:pPr algn="dist"/>
            <a:r>
              <a:rPr lang="en-US" altLang="zh-CN" sz="2700" dirty="0">
                <a:solidFill>
                  <a:schemeClr val="bg1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TIẾT HỌC KẾT THÚC</a:t>
            </a:r>
            <a:endParaRPr lang="zh-CN" altLang="en-US" sz="2700" dirty="0">
              <a:solidFill>
                <a:schemeClr val="bg1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</a:endParaRPr>
          </a:p>
        </p:txBody>
      </p:sp>
      <p:pic>
        <p:nvPicPr>
          <p:cNvPr id="43" name="图片 42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99122" y="4157662"/>
            <a:ext cx="2339816" cy="1404938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5240" y="2575560"/>
            <a:ext cx="1191578" cy="2047399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1147" y="4118610"/>
            <a:ext cx="2339816" cy="140493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573" y="2186855"/>
            <a:ext cx="478631" cy="6545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9" y="2096469"/>
            <a:ext cx="404071" cy="45553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204" y="1260917"/>
            <a:ext cx="497681" cy="471548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26292" y="2096469"/>
            <a:ext cx="478631" cy="504644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84" y="3625692"/>
            <a:ext cx="373510" cy="364823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104" y="3625691"/>
            <a:ext cx="478631" cy="41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7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752" y="-832247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827935" y="1779776"/>
            <a:ext cx="4235291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50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KHỞI ĐỘNG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B457528-3341-495D-9044-9337C45BD7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81325" y="617554"/>
            <a:ext cx="581351" cy="806926"/>
          </a:xfrm>
          <a:prstGeom prst="rect">
            <a:avLst/>
          </a:prstGeom>
        </p:spPr>
      </p:pic>
      <p:pic>
        <p:nvPicPr>
          <p:cNvPr id="11" name="Picture 2" descr="Sách Giáo Khoa Bình Minh. | Ha Loi">
            <a:extLst>
              <a:ext uri="{FF2B5EF4-FFF2-40B4-BE49-F238E27FC236}">
                <a16:creationId xmlns:a16="http://schemas.microsoft.com/office/drawing/2014/main" id="{485A4D98-385D-C84C-84AF-F4B61D77F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13" y="11700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658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6" name="Phương tiện Trực tuyến 3" title="Khởi động đầu giờ">
            <a:hlinkClick r:id="" action="ppaction://media"/>
            <a:extLst>
              <a:ext uri="{FF2B5EF4-FFF2-40B4-BE49-F238E27FC236}">
                <a16:creationId xmlns:a16="http://schemas.microsoft.com/office/drawing/2014/main" id="{407CA5FD-304F-6657-E543-A7A4B5CA83A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rcRect t="442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4407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851" y="551184"/>
            <a:ext cx="8663004" cy="20497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….</a:t>
            </a:r>
          </a:p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36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30</a:t>
            </a:r>
            <a:endParaRPr lang="en-US" sz="36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圆角 28">
            <a:extLst>
              <a:ext uri="{FF2B5EF4-FFF2-40B4-BE49-F238E27FC236}">
                <a16:creationId xmlns:a16="http://schemas.microsoft.com/office/drawing/2014/main" id="{3364F248-F932-4496-8A3F-3D207E603331}"/>
              </a:ext>
            </a:extLst>
          </p:cNvPr>
          <p:cNvSpPr/>
          <p:nvPr/>
        </p:nvSpPr>
        <p:spPr>
          <a:xfrm>
            <a:off x="976635" y="1409963"/>
            <a:ext cx="702597" cy="702597"/>
          </a:xfrm>
          <a:prstGeom prst="roundRect">
            <a:avLst>
              <a:gd name="adj" fmla="val 38426"/>
            </a:avLst>
          </a:prstGeom>
          <a:solidFill>
            <a:srgbClr val="00B0F0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altLang="zh-CN" sz="3300" kern="1200" dirty="0"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1</a:t>
            </a:r>
            <a:endParaRPr lang="zh-CN" altLang="en-US" sz="3300" kern="1200" dirty="0">
              <a:solidFill>
                <a:prstClr val="white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26" name="矩形: 圆角 29">
            <a:extLst>
              <a:ext uri="{FF2B5EF4-FFF2-40B4-BE49-F238E27FC236}">
                <a16:creationId xmlns:a16="http://schemas.microsoft.com/office/drawing/2014/main" id="{0CF00119-919F-4BC3-A2F0-AAE596DAB771}"/>
              </a:ext>
            </a:extLst>
          </p:cNvPr>
          <p:cNvSpPr/>
          <p:nvPr/>
        </p:nvSpPr>
        <p:spPr>
          <a:xfrm>
            <a:off x="928512" y="2786045"/>
            <a:ext cx="711781" cy="668562"/>
          </a:xfrm>
          <a:prstGeom prst="roundRect">
            <a:avLst>
              <a:gd name="adj" fmla="val 38426"/>
            </a:avLst>
          </a:prstGeom>
          <a:solidFill>
            <a:srgbClr val="FAC10E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altLang="zh-CN" sz="3300" kern="1200" dirty="0"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2</a:t>
            </a:r>
            <a:endParaRPr lang="zh-CN" altLang="en-US" sz="3300" kern="1200" dirty="0">
              <a:solidFill>
                <a:prstClr val="white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C57102-E524-4078-847B-3093F720BE0D}"/>
              </a:ext>
            </a:extLst>
          </p:cNvPr>
          <p:cNvSpPr txBox="1"/>
          <p:nvPr/>
        </p:nvSpPr>
        <p:spPr>
          <a:xfrm>
            <a:off x="1903803" y="1409963"/>
            <a:ext cx="63848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>
                <a:solidFill>
                  <a:srgbClr val="FF0000"/>
                </a:solidFill>
              </a:rPr>
              <a:t>Nhận biết được hai số thập phân bằng nhau.</a:t>
            </a:r>
            <a:endParaRPr lang="vi-VN" sz="280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882421-30AB-4E33-8B15-7B49A2A5ECA0}"/>
              </a:ext>
            </a:extLst>
          </p:cNvPr>
          <p:cNvSpPr txBox="1"/>
          <p:nvPr/>
        </p:nvSpPr>
        <p:spPr>
          <a:xfrm>
            <a:off x="1753573" y="2643272"/>
            <a:ext cx="63848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900" algn="just" defTabSz="685800">
              <a:buClrTx/>
            </a:pP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cách giải bài toán để giải quyết một số tình huống trong thực tế.</a:t>
            </a:r>
            <a:endParaRPr lang="vi-VN" sz="2800" b="1" kern="1200" dirty="0">
              <a:solidFill>
                <a:srgbClr val="FF66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435EA64-AE15-420C-A399-79781356637F}"/>
              </a:ext>
            </a:extLst>
          </p:cNvPr>
          <p:cNvSpPr/>
          <p:nvPr/>
        </p:nvSpPr>
        <p:spPr>
          <a:xfrm>
            <a:off x="618104" y="617220"/>
            <a:ext cx="7907792" cy="3947160"/>
          </a:xfrm>
          <a:prstGeom prst="rect">
            <a:avLst/>
          </a:prstGeom>
          <a:noFill/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字魂35号-经典雅黑"/>
              <a:ea typeface="字魂35号-经典雅黑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5437765-17E4-4F0A-8140-9646A74CEE08}"/>
              </a:ext>
            </a:extLst>
          </p:cNvPr>
          <p:cNvSpPr/>
          <p:nvPr/>
        </p:nvSpPr>
        <p:spPr>
          <a:xfrm>
            <a:off x="1679232" y="180975"/>
            <a:ext cx="5785536" cy="850843"/>
          </a:xfrm>
          <a:prstGeom prst="roundRect">
            <a:avLst/>
          </a:prstGeom>
          <a:solidFill>
            <a:srgbClr val="DF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字魂35号-经典雅黑"/>
              <a:ea typeface="字魂35号-经典雅黑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0E09F8A-38DF-4E06-9880-C02E865D3E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5" r="66534" b="93093"/>
          <a:stretch/>
        </p:blipFill>
        <p:spPr>
          <a:xfrm>
            <a:off x="1698169" y="298268"/>
            <a:ext cx="750621" cy="624840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46B849DC-C41D-4307-8C27-97E609FA7374}"/>
              </a:ext>
            </a:extLst>
          </p:cNvPr>
          <p:cNvSpPr/>
          <p:nvPr/>
        </p:nvSpPr>
        <p:spPr>
          <a:xfrm>
            <a:off x="7433310" y="3423285"/>
            <a:ext cx="1710690" cy="171069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字魂35号-经典雅黑"/>
              <a:ea typeface="字魂35号-经典雅黑"/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BB314C-21E2-6269-ED99-B26E196852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402" y="205699"/>
            <a:ext cx="4572396" cy="9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28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52" y="-757238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867379" y="1508949"/>
            <a:ext cx="4764289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500" b="1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LUYỆN TẬP – THỰC HÀNH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C9D754A-5B17-42C8-96EC-297C005FD0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10218" y="763170"/>
            <a:ext cx="483582" cy="741493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9A8CEB3C-1FBA-474E-A27D-E38E093A4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6" y="104050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45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83F88D-544B-E2B7-AE89-9950C6B87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6861" cy="51435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8158E0-4F25-A3A4-7F26-D1254FB9DA6C}"/>
              </a:ext>
            </a:extLst>
          </p:cNvPr>
          <p:cNvSpPr/>
          <p:nvPr/>
        </p:nvSpPr>
        <p:spPr>
          <a:xfrm>
            <a:off x="157877" y="217885"/>
            <a:ext cx="8851106" cy="47077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" name="图片 11">
            <a:extLst>
              <a:ext uri="{FF2B5EF4-FFF2-40B4-BE49-F238E27FC236}">
                <a16:creationId xmlns:a16="http://schemas.microsoft.com/office/drawing/2014/main" id="{6ACFAC3A-3EFE-A622-FFB8-F21BA5CB84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8683" y="3871985"/>
            <a:ext cx="1341221" cy="138045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0A394640-9DE1-0315-63B1-EED4CF5EA1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09"/>
          <a:stretch/>
        </p:blipFill>
        <p:spPr>
          <a:xfrm>
            <a:off x="700347" y="307990"/>
            <a:ext cx="7743306" cy="2693187"/>
          </a:xfrm>
          <a:prstGeom prst="rect">
            <a:avLst/>
          </a:prstGeom>
        </p:spPr>
      </p:pic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BA1B5632-229F-560D-36C2-3839EA070225}"/>
              </a:ext>
            </a:extLst>
          </p:cNvPr>
          <p:cNvSpPr/>
          <p:nvPr/>
        </p:nvSpPr>
        <p:spPr>
          <a:xfrm>
            <a:off x="1871502" y="3040045"/>
            <a:ext cx="1182029" cy="64474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800,50</a:t>
            </a:r>
            <a:endParaRPr lang="vi-VN" sz="2400"/>
          </a:p>
        </p:txBody>
      </p:sp>
      <p:pic>
        <p:nvPicPr>
          <p:cNvPr id="9" name="图片 44" descr="sfd">
            <a:extLst>
              <a:ext uri="{FF2B5EF4-FFF2-40B4-BE49-F238E27FC236}">
                <a16:creationId xmlns:a16="http://schemas.microsoft.com/office/drawing/2014/main" id="{1D327E62-8022-9FCD-F0D7-EF3E706F4F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3782" y="3465774"/>
            <a:ext cx="3252571" cy="1952999"/>
          </a:xfrm>
          <a:prstGeom prst="rect">
            <a:avLst/>
          </a:prstGeom>
        </p:spPr>
      </p:pic>
      <p:pic>
        <p:nvPicPr>
          <p:cNvPr id="10" name="图片 44" descr="sfd">
            <a:extLst>
              <a:ext uri="{FF2B5EF4-FFF2-40B4-BE49-F238E27FC236}">
                <a16:creationId xmlns:a16="http://schemas.microsoft.com/office/drawing/2014/main" id="{49221F2F-1B8F-E175-9C4B-A4F4DD3CCA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8114" y="3528152"/>
            <a:ext cx="3252571" cy="1952999"/>
          </a:xfrm>
          <a:prstGeom prst="rect">
            <a:avLst/>
          </a:prstGeom>
        </p:spPr>
      </p:pic>
      <p:pic>
        <p:nvPicPr>
          <p:cNvPr id="11" name="图片 44" descr="sfd">
            <a:extLst>
              <a:ext uri="{FF2B5EF4-FFF2-40B4-BE49-F238E27FC236}">
                <a16:creationId xmlns:a16="http://schemas.microsoft.com/office/drawing/2014/main" id="{186D7482-A205-3B48-E49A-6FD0D1F469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087" y="3561890"/>
            <a:ext cx="3252571" cy="1952999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3FCEE5BE-CC55-2FE1-D3D0-D7B863DB5998}"/>
              </a:ext>
            </a:extLst>
          </p:cNvPr>
          <p:cNvSpPr/>
          <p:nvPr/>
        </p:nvSpPr>
        <p:spPr>
          <a:xfrm>
            <a:off x="3308622" y="3026111"/>
            <a:ext cx="1182029" cy="64474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800,20</a:t>
            </a:r>
            <a:endParaRPr lang="vi-VN" sz="2400"/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76958DFD-C600-8D31-144B-187AFA09D0D8}"/>
              </a:ext>
            </a:extLst>
          </p:cNvPr>
          <p:cNvSpPr/>
          <p:nvPr/>
        </p:nvSpPr>
        <p:spPr>
          <a:xfrm>
            <a:off x="4782397" y="3040045"/>
            <a:ext cx="1182029" cy="64474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380,00</a:t>
            </a:r>
            <a:endParaRPr lang="vi-VN" sz="2400"/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1310664C-69F4-F556-C2B5-25D75196E71B}"/>
              </a:ext>
            </a:extLst>
          </p:cNvPr>
          <p:cNvSpPr/>
          <p:nvPr/>
        </p:nvSpPr>
        <p:spPr>
          <a:xfrm>
            <a:off x="6256172" y="3040045"/>
            <a:ext cx="1557116" cy="64474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706,10</a:t>
            </a:r>
            <a:endParaRPr lang="vi-VN" sz="2400"/>
          </a:p>
        </p:txBody>
      </p:sp>
    </p:spTree>
    <p:extLst>
      <p:ext uri="{BB962C8B-B14F-4D97-AF65-F5344CB8AC3E}">
        <p14:creationId xmlns:p14="http://schemas.microsoft.com/office/powerpoint/2010/main" val="254254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83F88D-544B-E2B7-AE89-9950C6B87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6861" cy="51435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8158E0-4F25-A3A4-7F26-D1254FB9DA6C}"/>
              </a:ext>
            </a:extLst>
          </p:cNvPr>
          <p:cNvSpPr/>
          <p:nvPr/>
        </p:nvSpPr>
        <p:spPr>
          <a:xfrm>
            <a:off x="157877" y="217885"/>
            <a:ext cx="8851106" cy="47077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612C28"/>
              </a:solidFill>
              <a:effectLst/>
              <a:uLnTx/>
              <a:uFillTx/>
              <a:ea typeface="+mn-ea"/>
              <a:cs typeface="+mn-cs"/>
              <a:sym typeface="Arial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1E2E5BF-EA5D-C4F1-74EB-136065017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99" y="470897"/>
            <a:ext cx="7752560" cy="1833687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41B2005E-505B-481E-FD1C-00B9C9D2F34C}"/>
              </a:ext>
            </a:extLst>
          </p:cNvPr>
          <p:cNvSpPr/>
          <p:nvPr/>
        </p:nvSpPr>
        <p:spPr>
          <a:xfrm>
            <a:off x="426151" y="2339787"/>
            <a:ext cx="3766708" cy="6765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AutoNum type="alphaLcParenR"/>
            </a:pPr>
            <a:r>
              <a:rPr lang="pt-BR" sz="2200"/>
              <a:t>37,5 </a:t>
            </a:r>
          </a:p>
          <a:p>
            <a:r>
              <a:rPr lang="pt-BR" sz="2200"/>
              <a:t>= 37,50 = 37,500 = 37,5000</a:t>
            </a:r>
            <a:endParaRPr lang="vi-VN" sz="2200"/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62DFD863-8221-88DA-28B0-9885E4EE5979}"/>
              </a:ext>
            </a:extLst>
          </p:cNvPr>
          <p:cNvSpPr/>
          <p:nvPr/>
        </p:nvSpPr>
        <p:spPr>
          <a:xfrm>
            <a:off x="374112" y="3462237"/>
            <a:ext cx="4197888" cy="6765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2200"/>
              <a:t>b) 14,02</a:t>
            </a:r>
          </a:p>
          <a:p>
            <a:r>
              <a:rPr lang="pt-BR" sz="2200"/>
              <a:t> = 14,020 = 14,0200 = 14,02000</a:t>
            </a:r>
            <a:endParaRPr lang="vi-VN" sz="2200"/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D2257D1C-C1D3-9C05-5E22-D1242003B862}"/>
              </a:ext>
            </a:extLst>
          </p:cNvPr>
          <p:cNvSpPr/>
          <p:nvPr/>
        </p:nvSpPr>
        <p:spPr>
          <a:xfrm>
            <a:off x="4859529" y="2359767"/>
            <a:ext cx="3672971" cy="6765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2200"/>
              <a:t>c) 50,800</a:t>
            </a:r>
          </a:p>
          <a:p>
            <a:r>
              <a:rPr lang="pt-BR" sz="2200"/>
              <a:t>= 50,8000 = 50,80 = 50,8</a:t>
            </a:r>
            <a:endParaRPr lang="vi-VN" sz="2200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D726F42D-A9A1-34E4-C763-E828AEE9F255}"/>
              </a:ext>
            </a:extLst>
          </p:cNvPr>
          <p:cNvSpPr/>
          <p:nvPr/>
        </p:nvSpPr>
        <p:spPr>
          <a:xfrm>
            <a:off x="4859529" y="3462236"/>
            <a:ext cx="4126594" cy="6765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2200"/>
              <a:t>d) 921,60 </a:t>
            </a:r>
          </a:p>
          <a:p>
            <a:r>
              <a:rPr lang="pt-BR" sz="2200"/>
              <a:t>= 921,6 = 921,600 = 921,6000</a:t>
            </a:r>
            <a:endParaRPr lang="vi-VN" sz="2200"/>
          </a:p>
        </p:txBody>
      </p:sp>
      <p:pic>
        <p:nvPicPr>
          <p:cNvPr id="1026" name="Picture 2" descr="Hình ảnh Thảo Luận Nhóm PNG, Vector, PSD, và biểu tượng để tải về miễn phí  | pngtree">
            <a:extLst>
              <a:ext uri="{FF2B5EF4-FFF2-40B4-BE49-F238E27FC236}">
                <a16:creationId xmlns:a16="http://schemas.microsoft.com/office/drawing/2014/main" id="{CC50A1FE-CF12-8065-4C76-6BFD74CB80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4" b="18615"/>
          <a:stretch/>
        </p:blipFill>
        <p:spPr bwMode="auto">
          <a:xfrm>
            <a:off x="5666282" y="-30082"/>
            <a:ext cx="3189547" cy="131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110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83F88D-544B-E2B7-AE89-9950C6B87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6861" cy="51435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8158E0-4F25-A3A4-7F26-D1254FB9DA6C}"/>
              </a:ext>
            </a:extLst>
          </p:cNvPr>
          <p:cNvSpPr/>
          <p:nvPr/>
        </p:nvSpPr>
        <p:spPr>
          <a:xfrm>
            <a:off x="157877" y="217885"/>
            <a:ext cx="8851106" cy="47077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612C2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B9D3BFA-DF54-0ECC-D84E-C54DEEAC6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32" y="453483"/>
            <a:ext cx="7909931" cy="4103449"/>
          </a:xfrm>
          <a:prstGeom prst="rect">
            <a:avLst/>
          </a:prstGeom>
        </p:spPr>
      </p:pic>
      <p:pic>
        <p:nvPicPr>
          <p:cNvPr id="2" name="图片 11">
            <a:extLst>
              <a:ext uri="{FF2B5EF4-FFF2-40B4-BE49-F238E27FC236}">
                <a16:creationId xmlns:a16="http://schemas.microsoft.com/office/drawing/2014/main" id="{818FC06A-E8BB-D51C-C6A9-B2B56E1C67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45158"/>
            <a:ext cx="1341221" cy="1380457"/>
          </a:xfrm>
          <a:prstGeom prst="rect">
            <a:avLst/>
          </a:prstGeom>
        </p:spPr>
      </p:pic>
      <p:cxnSp>
        <p:nvCxnSpPr>
          <p:cNvPr id="7" name="Đường kết nối Mũi tên Thẳng 6">
            <a:extLst>
              <a:ext uri="{FF2B5EF4-FFF2-40B4-BE49-F238E27FC236}">
                <a16:creationId xmlns:a16="http://schemas.microsoft.com/office/drawing/2014/main" id="{1D497101-D518-6165-3D2A-4AC5193BD444}"/>
              </a:ext>
            </a:extLst>
          </p:cNvPr>
          <p:cNvCxnSpPr/>
          <p:nvPr/>
        </p:nvCxnSpPr>
        <p:spPr>
          <a:xfrm>
            <a:off x="2434082" y="2308302"/>
            <a:ext cx="4215161" cy="11151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Đường kết nối Mũi tên Thẳng 7">
            <a:extLst>
              <a:ext uri="{FF2B5EF4-FFF2-40B4-BE49-F238E27FC236}">
                <a16:creationId xmlns:a16="http://schemas.microsoft.com/office/drawing/2014/main" id="{FFA93FB1-78AB-4812-BEFD-89A6A9579FC3}"/>
              </a:ext>
            </a:extLst>
          </p:cNvPr>
          <p:cNvCxnSpPr>
            <a:cxnSpLocks/>
          </p:cNvCxnSpPr>
          <p:nvPr/>
        </p:nvCxnSpPr>
        <p:spPr>
          <a:xfrm flipH="1">
            <a:off x="2535044" y="2237678"/>
            <a:ext cx="2258779" cy="12563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kết nối Mũi tên Thẳng 9">
            <a:extLst>
              <a:ext uri="{FF2B5EF4-FFF2-40B4-BE49-F238E27FC236}">
                <a16:creationId xmlns:a16="http://schemas.microsoft.com/office/drawing/2014/main" id="{AF1A644B-7E8C-FE7C-60E2-BB6B4EEEF105}"/>
              </a:ext>
            </a:extLst>
          </p:cNvPr>
          <p:cNvCxnSpPr>
            <a:cxnSpLocks/>
          </p:cNvCxnSpPr>
          <p:nvPr/>
        </p:nvCxnSpPr>
        <p:spPr>
          <a:xfrm flipH="1">
            <a:off x="4837870" y="2308302"/>
            <a:ext cx="1912335" cy="8474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2125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2021</TotalTime>
  <Words>182</Words>
  <Application>Microsoft Office PowerPoint</Application>
  <PresentationFormat>Trình chiếu Trên màn hình (16:9)</PresentationFormat>
  <Paragraphs>46</Paragraphs>
  <Slides>14</Slides>
  <Notes>11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14</vt:i4>
      </vt:variant>
    </vt:vector>
  </HeadingPairs>
  <TitlesOfParts>
    <vt:vector size="28" baseType="lpstr">
      <vt:lpstr>Times New Roman</vt:lpstr>
      <vt:lpstr>Calibri</vt:lpstr>
      <vt:lpstr>Fredoka One</vt:lpstr>
      <vt:lpstr>Lilita One</vt:lpstr>
      <vt:lpstr>Calibri Light</vt:lpstr>
      <vt:lpstr>Nunito</vt:lpstr>
      <vt:lpstr>字魂35号-经典雅黑</vt:lpstr>
      <vt:lpstr>Nunito SemiBold</vt:lpstr>
      <vt:lpstr>Hachi Maru Pop</vt:lpstr>
      <vt:lpstr>DengXian</vt:lpstr>
      <vt:lpstr>Arial</vt:lpstr>
      <vt:lpstr>Chibi Anime Characters for Pre-K by Slidesgo</vt:lpstr>
      <vt:lpstr>Office Theme</vt:lpstr>
      <vt:lpstr>5_Office 主题</vt:lpstr>
      <vt:lpstr>TOÁN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TIẾT HỌC KẾT THÚC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TRỪ SỐ ĐO THỜI GIAN</dc:title>
  <dc:subject/>
  <dc:creator>HP</dc:creator>
  <cp:keywords/>
  <dc:description/>
  <cp:lastModifiedBy>LÔ THỊ DI</cp:lastModifiedBy>
  <cp:revision>53</cp:revision>
  <dcterms:modified xsi:type="dcterms:W3CDTF">2024-08-04T09:51:34Z</dcterms:modified>
  <cp:category/>
</cp:coreProperties>
</file>