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79" r:id="rId4"/>
    <p:sldMasterId id="2147483691" r:id="rId5"/>
  </p:sldMasterIdLst>
  <p:notesMasterIdLst>
    <p:notesMasterId r:id="rId27"/>
  </p:notesMasterIdLst>
  <p:sldIdLst>
    <p:sldId id="1582" r:id="rId6"/>
    <p:sldId id="1612" r:id="rId7"/>
    <p:sldId id="1575" r:id="rId8"/>
    <p:sldId id="387" r:id="rId9"/>
    <p:sldId id="1593" r:id="rId10"/>
    <p:sldId id="1613" r:id="rId11"/>
    <p:sldId id="1615" r:id="rId12"/>
    <p:sldId id="1600" r:id="rId13"/>
    <p:sldId id="1616" r:id="rId14"/>
    <p:sldId id="1617" r:id="rId15"/>
    <p:sldId id="1585" r:id="rId16"/>
    <p:sldId id="1595" r:id="rId17"/>
    <p:sldId id="332" r:id="rId18"/>
    <p:sldId id="269" r:id="rId19"/>
    <p:sldId id="256" r:id="rId20"/>
    <p:sldId id="257" r:id="rId21"/>
    <p:sldId id="1618" r:id="rId22"/>
    <p:sldId id="1619" r:id="rId23"/>
    <p:sldId id="1620" r:id="rId24"/>
    <p:sldId id="270" r:id="rId25"/>
    <p:sldId id="15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1612"/>
            <p14:sldId id="1575"/>
            <p14:sldId id="387"/>
            <p14:sldId id="1593"/>
            <p14:sldId id="1613"/>
            <p14:sldId id="1615"/>
            <p14:sldId id="1600"/>
            <p14:sldId id="1616"/>
            <p14:sldId id="1617"/>
            <p14:sldId id="1585"/>
            <p14:sldId id="1595"/>
            <p14:sldId id="332"/>
            <p14:sldId id="269"/>
            <p14:sldId id="256"/>
            <p14:sldId id="257"/>
            <p14:sldId id="1618"/>
            <p14:sldId id="1619"/>
            <p14:sldId id="1620"/>
            <p14:sldId id="270"/>
          </p14:sldIdLst>
        </p14:section>
        <p14:section name="Untitled Section" id="{18B50D7D-084A-40E4-9738-159A5B75918F}">
          <p14:sldIdLst>
            <p14:sldId id="15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105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Thiết kế Hân Di zalo 0948607584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7716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4632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8949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1479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47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2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6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3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54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15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75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09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65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19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69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80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52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0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45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95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19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98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01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126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4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0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37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0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9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pixnio.com/vi/canh-quan/duong/go-thien-nhien-cay-duong-la-phong-canh-mua-thu-nha-may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11" Type="http://schemas.microsoft.com/office/2007/relationships/hdphoto" Target="../media/hdphoto1.wdp"/><Relationship Id="rId5" Type="http://schemas.openxmlformats.org/officeDocument/2006/relationships/image" Target="../media/image32.png"/><Relationship Id="rId10" Type="http://schemas.openxmlformats.org/officeDocument/2006/relationships/image" Target="../media/image4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9.png"/><Relationship Id="rId5" Type="http://schemas.openxmlformats.org/officeDocument/2006/relationships/slide" Target="slide15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microsoft.com/office/2007/relationships/hdphoto" Target="../media/hdphoto4.wdp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2.png"/><Relationship Id="rId11" Type="http://schemas.openxmlformats.org/officeDocument/2006/relationships/slide" Target="slide18.xml"/><Relationship Id="rId5" Type="http://schemas.openxmlformats.org/officeDocument/2006/relationships/slide" Target="slide19.xml"/><Relationship Id="rId15" Type="http://schemas.openxmlformats.org/officeDocument/2006/relationships/image" Target="../media/image46.gif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slide" Target="slide16.xml"/><Relationship Id="rId1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9.jpe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9.xml"/><Relationship Id="rId6" Type="http://schemas.openxmlformats.org/officeDocument/2006/relationships/slide" Target="slide15.xml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9.jpe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9.xml"/><Relationship Id="rId6" Type="http://schemas.openxmlformats.org/officeDocument/2006/relationships/slide" Target="slide15.xml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9.jpe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9.xml"/><Relationship Id="rId6" Type="http://schemas.openxmlformats.org/officeDocument/2006/relationships/slide" Target="slide15.xml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9.jpe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9.xml"/><Relationship Id="rId6" Type="http://schemas.openxmlformats.org/officeDocument/2006/relationships/slide" Target="slide15.xml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vi-VN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BE77E27D-8A95-9AD3-F6F5-A963A5300BE5}"/>
              </a:ext>
            </a:extLst>
          </p:cNvPr>
          <p:cNvCxnSpPr/>
          <p:nvPr/>
        </p:nvCxnSpPr>
        <p:spPr>
          <a:xfrm>
            <a:off x="6182591" y="3148445"/>
            <a:ext cx="2576945" cy="1070264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7C656404-6AE6-697B-1164-C6353081BC2D}"/>
              </a:ext>
            </a:extLst>
          </p:cNvPr>
          <p:cNvSpPr/>
          <p:nvPr/>
        </p:nvSpPr>
        <p:spPr>
          <a:xfrm>
            <a:off x="250372" y="223934"/>
            <a:ext cx="11691257" cy="641013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4117F27-2C9A-FCD3-D8F1-03A7F1136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696" y="-14547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ách Giáo Khoa Bình Minh. | Ha Loi">
            <a:extLst>
              <a:ext uri="{FF2B5EF4-FFF2-40B4-BE49-F238E27FC236}">
                <a16:creationId xmlns:a16="http://schemas.microsoft.com/office/drawing/2014/main" id="{4F2925B4-2871-6603-9495-4BAEA0B4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457" y="-14547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5B67314-DE23-67A0-EBA0-E8026FBA8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923" y="301336"/>
            <a:ext cx="9702348" cy="262317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CA156D1-64FB-C311-C72A-1DF3E10F4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1" y="2966074"/>
            <a:ext cx="5252164" cy="3455508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4DCCDE3-C9C1-6C18-9B91-D8C7C16BDC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4794" y="2966074"/>
            <a:ext cx="5475705" cy="33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3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7B6721E7-72A5-D3A2-ABFB-35A12FA0FC2D}"/>
              </a:ext>
            </a:extLst>
          </p:cNvPr>
          <p:cNvSpPr/>
          <p:nvPr/>
        </p:nvSpPr>
        <p:spPr>
          <a:xfrm>
            <a:off x="457201" y="207818"/>
            <a:ext cx="11232572" cy="63800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Sách Giáo Khoa Bình Minh. | Ha Loi">
            <a:extLst>
              <a:ext uri="{FF2B5EF4-FFF2-40B4-BE49-F238E27FC236}">
                <a16:creationId xmlns:a16="http://schemas.microsoft.com/office/drawing/2014/main" id="{0C49D5C2-6002-B925-794F-1C2B5C39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81" y="-130595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ách Giáo Khoa Bình Minh. | Ha Loi">
            <a:extLst>
              <a:ext uri="{FF2B5EF4-FFF2-40B4-BE49-F238E27FC236}">
                <a16:creationId xmlns:a16="http://schemas.microsoft.com/office/drawing/2014/main" id="{DB7081CE-D0F8-3BD5-9AB3-7F5798C2E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55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AF81DC0-B59A-9C31-292C-DA20F8A70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2944" y="353291"/>
            <a:ext cx="9534383" cy="597477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F5FF65A5-5DC2-313B-0EB1-6AF476D02D94}"/>
              </a:ext>
            </a:extLst>
          </p:cNvPr>
          <p:cNvSpPr/>
          <p:nvPr/>
        </p:nvSpPr>
        <p:spPr>
          <a:xfrm>
            <a:off x="4404229" y="5476010"/>
            <a:ext cx="4729379" cy="54032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hai bình chứa 1,5l nước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26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9400"/>
            <a:ext cx="4876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800" y="279400"/>
            <a:ext cx="325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endParaRPr lang="en-US" sz="4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4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48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4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1" y="5538525"/>
            <a:ext cx="2686049" cy="11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07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 descr="C:\Users\ADMIN\Desktop\Picture1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4" y="999610"/>
            <a:ext cx="2147215" cy="161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5" descr="Hình ảnh có li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10376490" y="21922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5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6617290" y="21922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5" descr="Hình ảnh có liên qua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3162890" y="21922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ADMIN\Desktop\Picture3a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6" y="2413000"/>
            <a:ext cx="1885425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Hình ảnh có li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10376490" y="35130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6617290" y="35130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3162890" y="35130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ADMIN\Desktop\Picture6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5400"/>
            <a:ext cx="2673349" cy="150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10376490" y="48338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6593162" y="48338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3162890" y="48338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1" descr="C:\Users\ADMIN\Desktop\Picture7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59401"/>
            <a:ext cx="2433375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10376490" y="61546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6617290" y="61546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Hình ảnh có li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3162890" y="6154667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828267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265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ình ảnh có liên qua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45" y="596900"/>
            <a:ext cx="2678822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ình ảnh có liên quan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60" y="596900"/>
            <a:ext cx="648676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1808719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17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ình ảnh có liên qua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" y="329664"/>
            <a:ext cx="3915527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8" name="Picture 2" descr="Kết quả hình ảnh cho FIREWORK 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ình ảnh có liên quan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" y="-556082"/>
            <a:ext cx="4391899" cy="852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0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1" grpId="0"/>
      <p:bldP spid="41" grpId="1"/>
      <p:bldP spid="44" grpId="0"/>
      <p:bldP spid="44" grpId="1"/>
      <p:bldP spid="47" grpId="0"/>
      <p:bldP spid="4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0532" y="4038600"/>
            <a:ext cx="62905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>
                <a:solidFill>
                  <a:srgbClr val="FF0000"/>
                </a:solidFill>
              </a:rPr>
              <a:t>15 dm 2 cm = … dm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6732" y="1188343"/>
            <a:ext cx="1183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15,2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5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60648" y="4369475"/>
            <a:ext cx="5115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400">
                <a:solidFill>
                  <a:srgbClr val="FF0000"/>
                </a:solidFill>
              </a:rPr>
              <a:t>7 kg 500 g = … kg 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8598" y="1188343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7,5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08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4181" y="4400391"/>
            <a:ext cx="49110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400">
                <a:solidFill>
                  <a:srgbClr val="FF0000"/>
                </a:solidFill>
              </a:rPr>
              <a:t>4 tạ 20 kg = … tạ 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8598" y="1188343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4,2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5140" y="4038600"/>
            <a:ext cx="56412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>
                <a:solidFill>
                  <a:srgbClr val="FF0000"/>
                </a:solidFill>
              </a:rPr>
              <a:t>9 km 5 m = … km 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3264" y="1188343"/>
            <a:ext cx="1468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9,005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1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BF05256-F1A6-28C1-D517-8534694F4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908" y="488373"/>
            <a:ext cx="5351319" cy="452004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1B9CF03-219F-B960-0AB9-589CF99F15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561109"/>
            <a:ext cx="2180140" cy="444730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F08E26B-3803-8FC9-F1B7-97522083B8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2210" y="488373"/>
            <a:ext cx="2134506" cy="4395353"/>
          </a:xfrm>
          <a:prstGeom prst="rect">
            <a:avLst/>
          </a:prstGeom>
        </p:spPr>
      </p:pic>
      <p:pic>
        <p:nvPicPr>
          <p:cNvPr id="19" name="图片 44" descr="sfd">
            <a:extLst>
              <a:ext uri="{FF2B5EF4-FFF2-40B4-BE49-F238E27FC236}">
                <a16:creationId xmlns:a16="http://schemas.microsoft.com/office/drawing/2014/main" id="{951357B6-8531-DD43-E223-F6FD8CCD4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81162" y="5278181"/>
            <a:ext cx="4798143" cy="1952999"/>
          </a:xfrm>
          <a:prstGeom prst="rect">
            <a:avLst/>
          </a:prstGeom>
        </p:spPr>
      </p:pic>
      <p:pic>
        <p:nvPicPr>
          <p:cNvPr id="20" name="图片 44" descr="sfd">
            <a:extLst>
              <a:ext uri="{FF2B5EF4-FFF2-40B4-BE49-F238E27FC236}">
                <a16:creationId xmlns:a16="http://schemas.microsoft.com/office/drawing/2014/main" id="{7BAB1D4F-4EA1-D546-4761-54663C0C50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755" y="5235722"/>
            <a:ext cx="4798143" cy="1952999"/>
          </a:xfrm>
          <a:prstGeom prst="rect">
            <a:avLst/>
          </a:prstGeom>
        </p:spPr>
      </p:pic>
      <p:pic>
        <p:nvPicPr>
          <p:cNvPr id="1026" name="Picture 2" descr="8 Bí Quyết Tạo Dựng Thành Công Mối Quan Hệ Giữa Khách Hàng Và Doanh Nghiệp  Trên MXH | Gamma NT">
            <a:extLst>
              <a:ext uri="{FF2B5EF4-FFF2-40B4-BE49-F238E27FC236}">
                <a16:creationId xmlns:a16="http://schemas.microsoft.com/office/drawing/2014/main" id="{8BF0F3D3-B223-5B0E-1548-732B10B45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04"/>
          <a:stretch/>
        </p:blipFill>
        <p:spPr bwMode="auto">
          <a:xfrm>
            <a:off x="3636818" y="5235721"/>
            <a:ext cx="5029200" cy="144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37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1.</a:t>
            </a: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Hoàn thành bài tập</a:t>
            </a: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Chuẩn bị bài mới</a:t>
            </a:r>
            <a:endParaRPr kumimoji="0" lang="vi-VN" alt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4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Tạm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biệt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FBDADF56-4186-316D-6890-76CD2F2F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166036" y="1776997"/>
            <a:ext cx="9611833" cy="259929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kumimoji="0" lang="en-US" altLang="zh-CN" sz="4800" b="0" i="0" u="none" strike="noStrike" kern="800" cap="none" spc="0" normalizeH="0" baseline="0" noProof="0" err="1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0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31</a:t>
            </a:r>
            <a:r>
              <a:rPr kumimoji="0" lang="vi-VN" altLang="zh-CN" sz="4800" b="0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Viết số đo đại lượng dưới dạng số thập phân</a:t>
            </a:r>
            <a:endParaRPr kumimoji="0" lang="vi-VN" altLang="zh-CN" sz="48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Verdana" panose="020B0604030504040204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….năm…..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207890" y="2889754"/>
            <a:ext cx="7949683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3600">
                <a:solidFill>
                  <a:srgbClr val="FF0000"/>
                </a:solidFill>
              </a:rPr>
              <a:t>- Bước đầu viết được số đo đại lượng dưới dạng số thập phân theo các đơn vị đo khác nhau.</a:t>
            </a:r>
            <a:endParaRPr lang="vi-VN" sz="3600">
              <a:solidFill>
                <a:srgbClr val="FF0000"/>
              </a:solidFill>
            </a:endParaRPr>
          </a:p>
          <a:p>
            <a:r>
              <a:rPr lang="nl-NL" sz="3600">
                <a:solidFill>
                  <a:srgbClr val="FF0000"/>
                </a:solidFill>
              </a:rPr>
              <a:t> - Bước đầu vận dụng được để giải quyết một số vấn đề trong thực tiễn.</a:t>
            </a:r>
            <a:endParaRPr lang="vi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KHÁM PHÁ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7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ỘT SỐ KĨ THUẬT DẠY HỌC TÍCH CỰC">
            <a:extLst>
              <a:ext uri="{FF2B5EF4-FFF2-40B4-BE49-F238E27FC236}">
                <a16:creationId xmlns:a16="http://schemas.microsoft.com/office/drawing/2014/main" id="{426C8889-5F88-689A-088D-AAF52FA05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8972841" y="83175"/>
            <a:ext cx="3482043" cy="217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EFD139B4-445C-2A9A-40E7-F3D1A67368F6}"/>
              </a:ext>
            </a:extLst>
          </p:cNvPr>
          <p:cNvSpPr txBox="1"/>
          <p:nvPr/>
        </p:nvSpPr>
        <p:spPr>
          <a:xfrm>
            <a:off x="1198431" y="430582"/>
            <a:ext cx="8337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1: Tìm phân số thích hợp thay cho dấu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6471318-1E10-F9BD-C8E2-20E11ECF5225}"/>
              </a:ext>
            </a:extLst>
          </p:cNvPr>
          <p:cNvSpPr/>
          <p:nvPr/>
        </p:nvSpPr>
        <p:spPr>
          <a:xfrm>
            <a:off x="8884750" y="457227"/>
            <a:ext cx="476296" cy="496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FDC65531-E61C-F775-727B-1C422DE59B5B}"/>
              </a:ext>
            </a:extLst>
          </p:cNvPr>
          <p:cNvSpPr/>
          <p:nvPr/>
        </p:nvSpPr>
        <p:spPr>
          <a:xfrm rot="-10800000">
            <a:off x="10214263" y="2931273"/>
            <a:ext cx="2350313" cy="3567527"/>
          </a:xfrm>
          <a:custGeom>
            <a:avLst/>
            <a:gdLst/>
            <a:ahLst/>
            <a:cxnLst/>
            <a:rect l="l" t="t" r="r" b="b"/>
            <a:pathLst>
              <a:path w="1463936" h="1538961">
                <a:moveTo>
                  <a:pt x="0" y="0"/>
                </a:moveTo>
                <a:lnTo>
                  <a:pt x="1463936" y="0"/>
                </a:lnTo>
                <a:lnTo>
                  <a:pt x="1463936" y="1538961"/>
                </a:lnTo>
                <a:lnTo>
                  <a:pt x="0" y="15389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2BD520BE-D3DD-4287-B81D-C71E6D14601C}"/>
              </a:ext>
            </a:extLst>
          </p:cNvPr>
          <p:cNvSpPr txBox="1"/>
          <p:nvPr/>
        </p:nvSpPr>
        <p:spPr>
          <a:xfrm>
            <a:off x="2361110" y="1218817"/>
            <a:ext cx="3849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noProof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 2dm =         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39C40949-2BDF-6F5E-509B-451D555A8E9E}"/>
              </a:ext>
            </a:extLst>
          </p:cNvPr>
          <p:cNvSpPr/>
          <p:nvPr/>
        </p:nvSpPr>
        <p:spPr>
          <a:xfrm>
            <a:off x="4696995" y="1277479"/>
            <a:ext cx="476296" cy="496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?</a:t>
            </a:r>
            <a:endParaRPr lang="vi-VN" sz="24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A0026D8D-FA3B-873F-ECC8-E6FC2CD1CE7B}"/>
                  </a:ext>
                </a:extLst>
              </p:cNvPr>
              <p:cNvSpPr txBox="1"/>
              <p:nvPr/>
            </p:nvSpPr>
            <p:spPr>
              <a:xfrm>
                <a:off x="643273" y="1959432"/>
                <a:ext cx="890500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Cách làm 1m 2dm =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𝟏𝐦</m:t>
                    </m:r>
                    <m: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𝐦</m:t>
                    </m:r>
                    <m: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b="1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 = 1,2 m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A0026D8D-FA3B-873F-ECC8-E6FC2CD1C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73" y="1959432"/>
                <a:ext cx="8905009" cy="704295"/>
              </a:xfrm>
              <a:prstGeom prst="rect">
                <a:avLst/>
              </a:prstGeom>
              <a:blipFill>
                <a:blip r:embed="rId10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0">
            <a:extLst>
              <a:ext uri="{FF2B5EF4-FFF2-40B4-BE49-F238E27FC236}">
                <a16:creationId xmlns:a16="http://schemas.microsoft.com/office/drawing/2014/main" id="{86AEED6C-7736-CABC-1451-04AA5A75A147}"/>
              </a:ext>
            </a:extLst>
          </p:cNvPr>
          <p:cNvSpPr txBox="1"/>
          <p:nvPr/>
        </p:nvSpPr>
        <p:spPr>
          <a:xfrm>
            <a:off x="2778354" y="2919907"/>
            <a:ext cx="3608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noProof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 2dm </a:t>
            </a:r>
            <a:r>
              <a:rPr lang="en-US" sz="2800" b="1" noProof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1,2 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3A3C4743-3092-4DB1-CD7E-5F9355542D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1029" y="3590325"/>
            <a:ext cx="5351319" cy="2811669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506EE5C-D0C2-DCE4-F513-0C4E04CF20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4824" y="2972438"/>
            <a:ext cx="2566555" cy="3454980"/>
          </a:xfrm>
          <a:prstGeom prst="rect">
            <a:avLst/>
          </a:prstGeom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5EB692F0-2935-3ACA-B276-3A030023C658}"/>
              </a:ext>
            </a:extLst>
          </p:cNvPr>
          <p:cNvSpPr/>
          <p:nvPr/>
        </p:nvSpPr>
        <p:spPr>
          <a:xfrm rot="-10800000">
            <a:off x="-1125557" y="3043821"/>
            <a:ext cx="2816586" cy="3567527"/>
          </a:xfrm>
          <a:custGeom>
            <a:avLst/>
            <a:gdLst/>
            <a:ahLst/>
            <a:cxnLst/>
            <a:rect l="l" t="t" r="r" b="b"/>
            <a:pathLst>
              <a:path w="1463936" h="1538961">
                <a:moveTo>
                  <a:pt x="0" y="0"/>
                </a:moveTo>
                <a:lnTo>
                  <a:pt x="1463936" y="0"/>
                </a:lnTo>
                <a:lnTo>
                  <a:pt x="1463936" y="1538961"/>
                </a:lnTo>
                <a:lnTo>
                  <a:pt x="0" y="15389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22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5" grpId="0"/>
      <p:bldP spid="18" grpId="0" animBg="1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ỘT SỐ KĨ THUẬT DẠY HỌC TÍCH CỰC">
            <a:extLst>
              <a:ext uri="{FF2B5EF4-FFF2-40B4-BE49-F238E27FC236}">
                <a16:creationId xmlns:a16="http://schemas.microsoft.com/office/drawing/2014/main" id="{426C8889-5F88-689A-088D-AAF52FA05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r="14139" b="26778"/>
          <a:stretch/>
        </p:blipFill>
        <p:spPr bwMode="auto">
          <a:xfrm>
            <a:off x="9567152" y="32412"/>
            <a:ext cx="2216995" cy="217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EFD139B4-445C-2A9A-40E7-F3D1A67368F6}"/>
              </a:ext>
            </a:extLst>
          </p:cNvPr>
          <p:cNvSpPr txBox="1"/>
          <p:nvPr/>
        </p:nvSpPr>
        <p:spPr>
          <a:xfrm>
            <a:off x="1198431" y="430582"/>
            <a:ext cx="8337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2: Tìm phân số thích hợp thay cho dấu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6471318-1E10-F9BD-C8E2-20E11ECF5225}"/>
              </a:ext>
            </a:extLst>
          </p:cNvPr>
          <p:cNvSpPr/>
          <p:nvPr/>
        </p:nvSpPr>
        <p:spPr>
          <a:xfrm>
            <a:off x="8884750" y="457227"/>
            <a:ext cx="476296" cy="496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EC5C98B9-7823-F480-C14D-A2AD2945B986}"/>
              </a:ext>
            </a:extLst>
          </p:cNvPr>
          <p:cNvSpPr/>
          <p:nvPr/>
        </p:nvSpPr>
        <p:spPr>
          <a:xfrm rot="-324218">
            <a:off x="-723306" y="5751763"/>
            <a:ext cx="3510689" cy="1494075"/>
          </a:xfrm>
          <a:custGeom>
            <a:avLst/>
            <a:gdLst/>
            <a:ahLst/>
            <a:cxnLst/>
            <a:rect l="l" t="t" r="r" b="b"/>
            <a:pathLst>
              <a:path w="5409165" h="2606234">
                <a:moveTo>
                  <a:pt x="0" y="0"/>
                </a:moveTo>
                <a:lnTo>
                  <a:pt x="5409165" y="0"/>
                </a:lnTo>
                <a:lnTo>
                  <a:pt x="5409165" y="2606234"/>
                </a:lnTo>
                <a:lnTo>
                  <a:pt x="0" y="26062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4CAB391-3099-6B53-4269-93A53FEEC114}"/>
              </a:ext>
            </a:extLst>
          </p:cNvPr>
          <p:cNvSpPr txBox="1"/>
          <p:nvPr/>
        </p:nvSpPr>
        <p:spPr>
          <a:xfrm>
            <a:off x="2340328" y="967103"/>
            <a:ext cx="3849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tạ 5 kg =         tạ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E1205D2B-0D2C-DA7E-4B22-71B641A3AD5D}"/>
              </a:ext>
            </a:extLst>
          </p:cNvPr>
          <p:cNvSpPr/>
          <p:nvPr/>
        </p:nvSpPr>
        <p:spPr>
          <a:xfrm>
            <a:off x="4650234" y="988469"/>
            <a:ext cx="476296" cy="496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EBCE857F-FC64-9AF4-E75E-F206A61B9A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7609" y="980446"/>
            <a:ext cx="3694788" cy="2635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A9FD65B8-E561-ECD7-2CB8-A6BCC0DF5910}"/>
                  </a:ext>
                </a:extLst>
              </p:cNvPr>
              <p:cNvSpPr txBox="1"/>
              <p:nvPr/>
            </p:nvSpPr>
            <p:spPr>
              <a:xfrm>
                <a:off x="587855" y="1550182"/>
                <a:ext cx="5760990" cy="1328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Cách làm 4 tạ 5 kg = 4 tạ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𝐭</m:t>
                    </m:r>
                    <m: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ạ </m:t>
                    </m:r>
                  </m:oMath>
                </a14:m>
                <a:r>
                  <a:rPr lang="en-US" sz="2800" b="1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= 4,05 tạ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A9FD65B8-E561-ECD7-2CB8-A6BCC0DF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55" y="1550182"/>
                <a:ext cx="5760990" cy="1328569"/>
              </a:xfrm>
              <a:prstGeom prst="rect">
                <a:avLst/>
              </a:prstGeom>
              <a:blipFill>
                <a:blip r:embed="rId11"/>
                <a:stretch>
                  <a:fillRect l="-1481" r="-3280" b="-41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10">
            <a:extLst>
              <a:ext uri="{FF2B5EF4-FFF2-40B4-BE49-F238E27FC236}">
                <a16:creationId xmlns:a16="http://schemas.microsoft.com/office/drawing/2014/main" id="{948237FA-B0DD-81F1-388F-C09D16EBC216}"/>
              </a:ext>
            </a:extLst>
          </p:cNvPr>
          <p:cNvSpPr txBox="1"/>
          <p:nvPr/>
        </p:nvSpPr>
        <p:spPr>
          <a:xfrm>
            <a:off x="1639363" y="2893852"/>
            <a:ext cx="3892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4 tạ 5 kg </a:t>
            </a:r>
            <a:r>
              <a:rPr lang="en-US" sz="2800" b="1" noProof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4,05</a:t>
            </a:r>
            <a:r>
              <a:rPr lang="en-US" sz="2800" b="1" noProof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13D8AFE5-7155-E4B4-7C70-BB0114B2443C}"/>
              </a:ext>
            </a:extLst>
          </p:cNvPr>
          <p:cNvSpPr txBox="1"/>
          <p:nvPr/>
        </p:nvSpPr>
        <p:spPr>
          <a:xfrm>
            <a:off x="547090" y="3689564"/>
            <a:ext cx="8337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3: Tìm phân số thích hợp thay cho dấu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C567059B-B137-9EB2-1B94-43841C4D5D22}"/>
              </a:ext>
            </a:extLst>
          </p:cNvPr>
          <p:cNvSpPr/>
          <p:nvPr/>
        </p:nvSpPr>
        <p:spPr>
          <a:xfrm>
            <a:off x="8186774" y="3702886"/>
            <a:ext cx="476296" cy="496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924C06AB-620E-C9F1-F572-9C1F87ED47AE}"/>
              </a:ext>
            </a:extLst>
          </p:cNvPr>
          <p:cNvSpPr txBox="1"/>
          <p:nvPr/>
        </p:nvSpPr>
        <p:spPr>
          <a:xfrm>
            <a:off x="1942010" y="4254439"/>
            <a:ext cx="3849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>
                <a:solidFill>
                  <a:srgbClr val="C00000"/>
                </a:solidFill>
                <a:latin typeface="Amazone" panose="03020702060507090A04" pitchFamily="66" charset="-93"/>
                <a:cs typeface="Arial" panose="020B0604020202020204" pitchFamily="34" charset="0"/>
              </a:rPr>
              <a:t>l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385 m</a:t>
            </a:r>
            <a:r>
              <a:rPr lang="en-US" sz="2800" b="1">
                <a:solidFill>
                  <a:srgbClr val="C00000"/>
                </a:solidFill>
                <a:latin typeface="Amazone" panose="03020702060507090A04" pitchFamily="66" charset="-93"/>
                <a:cs typeface="Arial" panose="020B0604020202020204" pitchFamily="34" charset="0"/>
              </a:rPr>
              <a:t> l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        m</a:t>
            </a:r>
            <a:r>
              <a:rPr lang="en-US" sz="2800" b="1">
                <a:solidFill>
                  <a:srgbClr val="C00000"/>
                </a:solidFill>
                <a:latin typeface="Amazone" panose="03020702060507090A04" pitchFamily="66" charset="-93"/>
                <a:cs typeface="Arial" panose="020B0604020202020204" pitchFamily="34" charset="0"/>
              </a:rPr>
              <a:t> 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F58E46D5-1EB4-4C6D-17CD-DCEA12564175}"/>
              </a:ext>
            </a:extLst>
          </p:cNvPr>
          <p:cNvSpPr/>
          <p:nvPr/>
        </p:nvSpPr>
        <p:spPr>
          <a:xfrm>
            <a:off x="4388500" y="4254438"/>
            <a:ext cx="476296" cy="496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8E202E7A-5828-E6CC-7FC7-0DD03562E6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9256" y="3474427"/>
            <a:ext cx="2994891" cy="3061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A3F12161-3096-F9C2-7608-E9DD83442EF5}"/>
                  </a:ext>
                </a:extLst>
              </p:cNvPr>
              <p:cNvSpPr txBox="1"/>
              <p:nvPr/>
            </p:nvSpPr>
            <p:spPr>
              <a:xfrm>
                <a:off x="1746152" y="4850446"/>
                <a:ext cx="6916898" cy="1141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Cách làm 1 </a:t>
                </a:r>
                <a:r>
                  <a:rPr lang="en-US" sz="2800" b="1">
                    <a:solidFill>
                      <a:srgbClr val="C00000"/>
                    </a:solidFill>
                    <a:latin typeface="Amazone" panose="03020702060507090A04" pitchFamily="66" charset="-93"/>
                    <a:cs typeface="Arial" panose="020B0604020202020204" pitchFamily="34" charset="0"/>
                  </a:rPr>
                  <a:t>l</a:t>
                </a:r>
                <a:r>
                  <a:rPr lang="en-US" sz="28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385 ml = 1 </a:t>
                </a:r>
                <a:r>
                  <a:rPr lang="en-US" sz="2800" b="1" dirty="0">
                    <a:solidFill>
                      <a:srgbClr val="C00000"/>
                    </a:solidFill>
                    <a:latin typeface="Amazone" panose="03020702060507090A04" pitchFamily="66" charset="-93"/>
                    <a:cs typeface="Arial" panose="020B0604020202020204" pitchFamily="34" charset="0"/>
                  </a:rPr>
                  <a:t>l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385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C00000"/>
                        </a:solidFill>
                        <a:latin typeface="Amazone" panose="03020702060507090A04" pitchFamily="66" charset="-93"/>
                        <a:cs typeface="Arial" panose="020B0604020202020204" pitchFamily="34" charset="0"/>
                      </a:rPr>
                      <m:t>l</m:t>
                    </m:r>
                  </m:oMath>
                </a14:m>
                <a:r>
                  <a:rPr lang="en-US" sz="2800" b="1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385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noProof="0" dirty="0">
                    <a:solidFill>
                      <a:srgbClr val="C00000"/>
                    </a:solidFill>
                    <a:latin typeface="Amazone" panose="03020702060507090A04" pitchFamily="66" charset="-93"/>
                    <a:cs typeface="Arial" panose="020B0604020202020204" pitchFamily="34" charset="0"/>
                  </a:rPr>
                  <a:t>l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= 1,385 </a:t>
                </a:r>
                <a:r>
                  <a:rPr lang="en-US" sz="2800" b="1">
                    <a:solidFill>
                      <a:srgbClr val="C00000"/>
                    </a:solidFill>
                    <a:latin typeface="Amazone" panose="03020702060507090A04" pitchFamily="66" charset="-93"/>
                    <a:cs typeface="Arial" panose="020B0604020202020204" pitchFamily="34" charset="0"/>
                  </a:rPr>
                  <a:t>l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A3F12161-3096-F9C2-7608-E9DD83442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152" y="4850446"/>
                <a:ext cx="6916898" cy="1141338"/>
              </a:xfrm>
              <a:prstGeom prst="rect">
                <a:avLst/>
              </a:prstGeom>
              <a:blipFill>
                <a:blip r:embed="rId13"/>
                <a:stretch>
                  <a:fillRect l="-1586" r="-2907" b="-1443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10">
            <a:extLst>
              <a:ext uri="{FF2B5EF4-FFF2-40B4-BE49-F238E27FC236}">
                <a16:creationId xmlns:a16="http://schemas.microsoft.com/office/drawing/2014/main" id="{CDE9B4FE-644D-A06F-A469-5863D6072C89}"/>
              </a:ext>
            </a:extLst>
          </p:cNvPr>
          <p:cNvSpPr txBox="1"/>
          <p:nvPr/>
        </p:nvSpPr>
        <p:spPr>
          <a:xfrm>
            <a:off x="3088599" y="6012662"/>
            <a:ext cx="4545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1 </a:t>
            </a:r>
            <a:r>
              <a:rPr lang="en-US" sz="2800" b="1">
                <a:solidFill>
                  <a:srgbClr val="C00000"/>
                </a:solidFill>
                <a:latin typeface="Amazone" panose="03020702060507090A04" pitchFamily="66" charset="-93"/>
                <a:cs typeface="Arial" panose="020B0604020202020204" pitchFamily="34" charset="0"/>
              </a:rPr>
              <a:t>l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385 m</a:t>
            </a:r>
            <a:r>
              <a:rPr lang="en-US" sz="2800" b="1">
                <a:solidFill>
                  <a:srgbClr val="C00000"/>
                </a:solidFill>
                <a:latin typeface="Amazone" panose="03020702060507090A04" pitchFamily="66" charset="-93"/>
                <a:cs typeface="Arial" panose="020B0604020202020204" pitchFamily="34" charset="0"/>
              </a:rPr>
              <a:t> l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1,385 </a:t>
            </a:r>
            <a:r>
              <a:rPr lang="en-US" sz="2800" b="1">
                <a:solidFill>
                  <a:srgbClr val="C00000"/>
                </a:solidFill>
                <a:latin typeface="Amazone" panose="03020702060507090A04" pitchFamily="66" charset="-93"/>
                <a:cs typeface="Arial" panose="020B0604020202020204" pitchFamily="34" charset="0"/>
              </a:rPr>
              <a:t>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97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/>
      <p:bldP spid="13" grpId="0" animBg="1"/>
      <p:bldP spid="19" grpId="0"/>
      <p:bldP spid="23" grpId="0"/>
      <p:bldP spid="27" grpId="0"/>
      <p:bldP spid="28" grpId="0" animBg="1"/>
      <p:bldP spid="29" grpId="0"/>
      <p:bldP spid="30" grpId="0" animBg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BE77E27D-8A95-9AD3-F6F5-A963A5300BE5}"/>
              </a:ext>
            </a:extLst>
          </p:cNvPr>
          <p:cNvCxnSpPr/>
          <p:nvPr/>
        </p:nvCxnSpPr>
        <p:spPr>
          <a:xfrm>
            <a:off x="6182591" y="3148445"/>
            <a:ext cx="2576945" cy="1070264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7C656404-6AE6-697B-1164-C6353081BC2D}"/>
              </a:ext>
            </a:extLst>
          </p:cNvPr>
          <p:cNvSpPr/>
          <p:nvPr/>
        </p:nvSpPr>
        <p:spPr>
          <a:xfrm>
            <a:off x="250371" y="223934"/>
            <a:ext cx="11691257" cy="641013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4117F27-2C9A-FCD3-D8F1-03A7F1136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696" y="-14547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ách Giáo Khoa Bình Minh. | Ha Loi">
            <a:extLst>
              <a:ext uri="{FF2B5EF4-FFF2-40B4-BE49-F238E27FC236}">
                <a16:creationId xmlns:a16="http://schemas.microsoft.com/office/drawing/2014/main" id="{4F2925B4-2871-6603-9495-4BAEA0B4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457" y="-14547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9C5AF2-287F-B84B-62E7-CE828956E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74" y="477982"/>
            <a:ext cx="10068790" cy="5902036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A3607024-173B-EFCC-CDC2-AF97C33BC599}"/>
              </a:ext>
            </a:extLst>
          </p:cNvPr>
          <p:cNvSpPr/>
          <p:nvPr/>
        </p:nvSpPr>
        <p:spPr>
          <a:xfrm>
            <a:off x="2098964" y="2930236"/>
            <a:ext cx="3397827" cy="6234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7dm 9cm =              dm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C58ADE8E-3978-F613-A3A5-87582A8384E9}"/>
              </a:ext>
            </a:extLst>
          </p:cNvPr>
          <p:cNvSpPr/>
          <p:nvPr/>
        </p:nvSpPr>
        <p:spPr>
          <a:xfrm>
            <a:off x="3886199" y="3071042"/>
            <a:ext cx="831274" cy="3971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BF744514-EAEC-08A3-7768-D7595321BEDA}"/>
              </a:ext>
            </a:extLst>
          </p:cNvPr>
          <p:cNvSpPr/>
          <p:nvPr/>
        </p:nvSpPr>
        <p:spPr>
          <a:xfrm>
            <a:off x="7467105" y="2927902"/>
            <a:ext cx="3397827" cy="6234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58m 3cm =                   m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3892B135-9BEE-1DC4-A2E4-68BB3801FAB4}"/>
              </a:ext>
            </a:extLst>
          </p:cNvPr>
          <p:cNvSpPr/>
          <p:nvPr/>
        </p:nvSpPr>
        <p:spPr>
          <a:xfrm>
            <a:off x="2088572" y="5556803"/>
            <a:ext cx="3397827" cy="6234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kg 65 g =                  kg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BBDF78CA-49BE-67D1-A340-4A92C820CB61}"/>
              </a:ext>
            </a:extLst>
          </p:cNvPr>
          <p:cNvSpPr/>
          <p:nvPr/>
        </p:nvSpPr>
        <p:spPr>
          <a:xfrm>
            <a:off x="7467105" y="5546411"/>
            <a:ext cx="3397827" cy="6234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l 800 ml =                  lm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EB1BFCC2-9987-98BE-64C5-C914A6DE33CC}"/>
              </a:ext>
            </a:extLst>
          </p:cNvPr>
          <p:cNvSpPr/>
          <p:nvPr/>
        </p:nvSpPr>
        <p:spPr>
          <a:xfrm>
            <a:off x="9240980" y="3067541"/>
            <a:ext cx="831274" cy="3971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B3434E51-2D8A-6DAC-D87A-1BFAA691238F}"/>
              </a:ext>
            </a:extLst>
          </p:cNvPr>
          <p:cNvSpPr/>
          <p:nvPr/>
        </p:nvSpPr>
        <p:spPr>
          <a:xfrm>
            <a:off x="3886199" y="5711498"/>
            <a:ext cx="831274" cy="3971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38039B05-551D-61D8-6B31-0FEB5D28072A}"/>
              </a:ext>
            </a:extLst>
          </p:cNvPr>
          <p:cNvSpPr/>
          <p:nvPr/>
        </p:nvSpPr>
        <p:spPr>
          <a:xfrm>
            <a:off x="9272154" y="5686050"/>
            <a:ext cx="831274" cy="3971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B15F098-3C23-BAA3-E5BB-0802598D356D}"/>
              </a:ext>
            </a:extLst>
          </p:cNvPr>
          <p:cNvSpPr/>
          <p:nvPr/>
        </p:nvSpPr>
        <p:spPr>
          <a:xfrm>
            <a:off x="3899808" y="3068708"/>
            <a:ext cx="831274" cy="3971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7,9</a:t>
            </a:r>
            <a:endParaRPr lang="vi-VN" sz="2400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FDE70E06-35AD-F44E-1432-0FE6E8568D5E}"/>
              </a:ext>
            </a:extLst>
          </p:cNvPr>
          <p:cNvSpPr/>
          <p:nvPr/>
        </p:nvSpPr>
        <p:spPr>
          <a:xfrm>
            <a:off x="9254339" y="3071042"/>
            <a:ext cx="1022269" cy="3948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58,03</a:t>
            </a:r>
            <a:endParaRPr lang="vi-VN" sz="2400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FD491BD3-4DBD-BA11-FD3A-D5E685EA4587}"/>
              </a:ext>
            </a:extLst>
          </p:cNvPr>
          <p:cNvSpPr/>
          <p:nvPr/>
        </p:nvSpPr>
        <p:spPr>
          <a:xfrm>
            <a:off x="3875806" y="5699943"/>
            <a:ext cx="1059875" cy="3948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12,065</a:t>
            </a:r>
            <a:endParaRPr lang="vi-VN" sz="2400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315C7117-981B-30B3-11E1-9B7DF6E0E176}"/>
              </a:ext>
            </a:extLst>
          </p:cNvPr>
          <p:cNvSpPr/>
          <p:nvPr/>
        </p:nvSpPr>
        <p:spPr>
          <a:xfrm>
            <a:off x="9254340" y="5689551"/>
            <a:ext cx="1022268" cy="3948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3,8</a:t>
            </a:r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344391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5" grpId="0" animBg="1"/>
      <p:bldP spid="3" grpId="0" animBg="1"/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333</Words>
  <Application>Microsoft Office PowerPoint</Application>
  <PresentationFormat>Màn hình rộng</PresentationFormat>
  <Paragraphs>68</Paragraphs>
  <Slides>21</Slides>
  <Notes>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21</vt:i4>
      </vt:variant>
    </vt:vector>
  </HeadingPairs>
  <TitlesOfParts>
    <vt:vector size="39" baseType="lpstr">
      <vt:lpstr>Hachi Maru Pop</vt:lpstr>
      <vt:lpstr>Amazone</vt:lpstr>
      <vt:lpstr>Arial</vt:lpstr>
      <vt:lpstr>Calibri</vt:lpstr>
      <vt:lpstr>Calibri Light</vt:lpstr>
      <vt:lpstr>Cambria Math</vt:lpstr>
      <vt:lpstr>Fredoka One</vt:lpstr>
      <vt:lpstr>HP001 4 hàng</vt:lpstr>
      <vt:lpstr>Lilita One</vt:lpstr>
      <vt:lpstr>Nunito</vt:lpstr>
      <vt:lpstr>Nunito SemiBold</vt:lpstr>
      <vt:lpstr>Times New Roman</vt:lpstr>
      <vt:lpstr>UTM Davida</vt:lpstr>
      <vt:lpstr>Office Theme</vt:lpstr>
      <vt:lpstr>11_Office Theme</vt:lpstr>
      <vt:lpstr>Chibi Anime Characters for Pre-K by Slidesgo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165</cp:revision>
  <dcterms:created xsi:type="dcterms:W3CDTF">2023-04-19T08:21:59Z</dcterms:created>
  <dcterms:modified xsi:type="dcterms:W3CDTF">2024-08-10T06:36:03Z</dcterms:modified>
</cp:coreProperties>
</file>