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9" r:id="rId4"/>
    <p:sldMasterId id="2147483703" r:id="rId5"/>
  </p:sldMasterIdLst>
  <p:notesMasterIdLst>
    <p:notesMasterId r:id="rId27"/>
  </p:notesMasterIdLst>
  <p:sldIdLst>
    <p:sldId id="1582" r:id="rId6"/>
    <p:sldId id="262" r:id="rId7"/>
    <p:sldId id="263" r:id="rId8"/>
    <p:sldId id="1621" r:id="rId9"/>
    <p:sldId id="1622" r:id="rId10"/>
    <p:sldId id="259" r:id="rId11"/>
    <p:sldId id="258" r:id="rId12"/>
    <p:sldId id="260" r:id="rId13"/>
    <p:sldId id="1575" r:id="rId14"/>
    <p:sldId id="387" r:id="rId15"/>
    <p:sldId id="1593" r:id="rId16"/>
    <p:sldId id="1612" r:id="rId17"/>
    <p:sldId id="1623" r:id="rId18"/>
    <p:sldId id="1600" r:id="rId19"/>
    <p:sldId id="1624" r:id="rId20"/>
    <p:sldId id="1625" r:id="rId21"/>
    <p:sldId id="1585" r:id="rId22"/>
    <p:sldId id="1628" r:id="rId23"/>
    <p:sldId id="332" r:id="rId24"/>
    <p:sldId id="270" r:id="rId25"/>
    <p:sldId id="15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62"/>
            <p14:sldId id="263"/>
            <p14:sldId id="1621"/>
            <p14:sldId id="1622"/>
            <p14:sldId id="259"/>
            <p14:sldId id="258"/>
            <p14:sldId id="260"/>
            <p14:sldId id="1575"/>
            <p14:sldId id="387"/>
            <p14:sldId id="1593"/>
            <p14:sldId id="1612"/>
            <p14:sldId id="1623"/>
            <p14:sldId id="1600"/>
            <p14:sldId id="1624"/>
            <p14:sldId id="1625"/>
            <p14:sldId id="1585"/>
            <p14:sldId id="1628"/>
            <p14:sldId id="332"/>
            <p14:sldId id="270"/>
          </p14:sldIdLst>
        </p14:section>
        <p14:section name="Untitled Section" id="{18B50D7D-084A-40E4-9738-159A5B75918F}">
          <p14:sldIdLst>
            <p14:sldId id="15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10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phao để đi đến câu hỏi</a:t>
            </a:r>
          </a:p>
          <a:p>
            <a:r>
              <a:rPr lang="en-US"/>
              <a:t>Trả lời xong bấm vào phao để quay về</a:t>
            </a:r>
          </a:p>
          <a:p>
            <a:r>
              <a:rPr lang="en-US"/>
              <a:t>Trả lời hết câu hỏi, bấm vào tàu to để đi đến bài học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9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56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Thiết kế Hân Di zalo 0948607584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771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Thiết kế Hân Di zalo 0948607584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929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Thiết kế Hân Di zalo 0948607584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7587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Thiết kế Hân Di zalo 0948607584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587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2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54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15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75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09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5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19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69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80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52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7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7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50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23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3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23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83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02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61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083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0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9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4.jpg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9.xml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slide" Target="slide5.xml"/><Relationship Id="rId26" Type="http://schemas.microsoft.com/office/2007/relationships/hdphoto" Target="../media/hdphoto11.wdp"/><Relationship Id="rId3" Type="http://schemas.openxmlformats.org/officeDocument/2006/relationships/image" Target="../media/image13.gif"/><Relationship Id="rId21" Type="http://schemas.openxmlformats.org/officeDocument/2006/relationships/slide" Target="slide6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microsoft.com/office/2007/relationships/hdphoto" Target="../media/hdphoto9.wdp"/><Relationship Id="rId29" Type="http://schemas.microsoft.com/office/2007/relationships/hdphoto" Target="../media/hdphoto12.wdp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slide" Target="slide7.xml"/><Relationship Id="rId5" Type="http://schemas.microsoft.com/office/2007/relationships/hdphoto" Target="../media/hdphoto8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600">
                <a:solidFill>
                  <a:srgbClr val="FF0000"/>
                </a:solidFill>
              </a:rPr>
              <a:t>- Viết được số đo diện tích dưới dạng số thập phân</a:t>
            </a:r>
            <a:endParaRPr lang="vi-VN" sz="3600">
              <a:solidFill>
                <a:srgbClr val="FF0000"/>
              </a:solidFill>
            </a:endParaRPr>
          </a:p>
          <a:p>
            <a:r>
              <a:rPr lang="nl-NL" sz="3600">
                <a:solidFill>
                  <a:srgbClr val="FF0000"/>
                </a:solidFill>
              </a:rPr>
              <a:t>- Vận dụng cách viết số đo diện tích dưới dạng số thập phân vào tình huống thực tiễn.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08" y="-13508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4" descr="sfd">
            <a:extLst>
              <a:ext uri="{FF2B5EF4-FFF2-40B4-BE49-F238E27FC236}">
                <a16:creationId xmlns:a16="http://schemas.microsoft.com/office/drawing/2014/main" id="{951357B6-8531-DD43-E223-F6FD8CCD4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1162" y="5278181"/>
            <a:ext cx="6154380" cy="1952999"/>
          </a:xfrm>
          <a:prstGeom prst="rect">
            <a:avLst/>
          </a:prstGeom>
        </p:spPr>
      </p:pic>
      <p:pic>
        <p:nvPicPr>
          <p:cNvPr id="20" name="图片 44" descr="sfd">
            <a:extLst>
              <a:ext uri="{FF2B5EF4-FFF2-40B4-BE49-F238E27FC236}">
                <a16:creationId xmlns:a16="http://schemas.microsoft.com/office/drawing/2014/main" id="{7BAB1D4F-4EA1-D546-4761-54663C0C5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519" y="5235722"/>
            <a:ext cx="6154380" cy="1952999"/>
          </a:xfrm>
          <a:prstGeom prst="rect">
            <a:avLst/>
          </a:prstGeom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F9886C62-C2B8-7913-BC72-D16CC2C69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089" y="-13508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52846C3-6240-4765-7585-516D96310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3327" y="177526"/>
            <a:ext cx="8863446" cy="2472156"/>
          </a:xfrm>
          <a:prstGeom prst="rect">
            <a:avLst/>
          </a:prstGeom>
        </p:spPr>
      </p:pic>
      <p:pic>
        <p:nvPicPr>
          <p:cNvPr id="10" name="Picture 2" descr="MỘT SỐ KĨ THUẬT DẠY HỌC TÍCH CỰC">
            <a:extLst>
              <a:ext uri="{FF2B5EF4-FFF2-40B4-BE49-F238E27FC236}">
                <a16:creationId xmlns:a16="http://schemas.microsoft.com/office/drawing/2014/main" id="{6FB27850-F46A-BADB-5EEA-28814C69E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4353245" y="5235721"/>
            <a:ext cx="3482043" cy="16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1F4D49E3-4620-AD78-5664-6FF812F20EEF}"/>
              </a:ext>
            </a:extLst>
          </p:cNvPr>
          <p:cNvSpPr txBox="1"/>
          <p:nvPr/>
        </p:nvSpPr>
        <p:spPr>
          <a:xfrm>
            <a:off x="1776845" y="2692142"/>
            <a:ext cx="833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1: Tìm phân số thích hợp thay cho dấu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2E15C2F-31EC-F85F-6DA6-97751C2F0549}"/>
              </a:ext>
            </a:extLst>
          </p:cNvPr>
          <p:cNvSpPr/>
          <p:nvPr/>
        </p:nvSpPr>
        <p:spPr>
          <a:xfrm>
            <a:off x="9463164" y="2718787"/>
            <a:ext cx="476296" cy="496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0AB18B50-721D-14F7-34A6-51637FD94C5B}"/>
              </a:ext>
            </a:extLst>
          </p:cNvPr>
          <p:cNvSpPr txBox="1"/>
          <p:nvPr/>
        </p:nvSpPr>
        <p:spPr>
          <a:xfrm>
            <a:off x="3431374" y="3215362"/>
            <a:ext cx="4004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baseline="30000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5d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baseline="30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      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baseline="30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3B0BD4B5-989A-1661-C4C2-C9A7A361D6AA}"/>
              </a:ext>
            </a:extLst>
          </p:cNvPr>
          <p:cNvSpPr/>
          <p:nvPr/>
        </p:nvSpPr>
        <p:spPr>
          <a:xfrm>
            <a:off x="5945675" y="3279776"/>
            <a:ext cx="477981" cy="3813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?</a:t>
            </a:r>
            <a:endParaRPr lang="vi-VN" sz="24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E6FF1D3F-47CC-3E05-DEA7-573FCFA929E3}"/>
                  </a:ext>
                </a:extLst>
              </p:cNvPr>
              <p:cNvSpPr txBox="1"/>
              <p:nvPr/>
            </p:nvSpPr>
            <p:spPr>
              <a:xfrm>
                <a:off x="1381028" y="3725574"/>
                <a:ext cx="937356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 làm: 2m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5dm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=2m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baseline="30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b="1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baseline="30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2,05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baseline="30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E6FF1D3F-47CC-3E05-DEA7-573FCFA92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028" y="3725574"/>
                <a:ext cx="9373563" cy="710451"/>
              </a:xfrm>
              <a:prstGeom prst="rect">
                <a:avLst/>
              </a:prstGeom>
              <a:blipFill>
                <a:blip r:embed="rId10"/>
                <a:stretch>
                  <a:fillRect l="-260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E1404283-C2AB-926E-A5A8-7FB1E52CD502}"/>
                  </a:ext>
                </a:extLst>
              </p:cNvPr>
              <p:cNvSpPr txBox="1"/>
              <p:nvPr/>
            </p:nvSpPr>
            <p:spPr>
              <a:xfrm>
                <a:off x="4080563" y="4618090"/>
                <a:ext cx="42082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800" b="1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2m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5dm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2,05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baseline="30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E1404283-C2AB-926E-A5A8-7FB1E52CD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563" y="4618090"/>
                <a:ext cx="4208203" cy="523220"/>
              </a:xfrm>
              <a:prstGeom prst="rect">
                <a:avLst/>
              </a:prstGeom>
              <a:blipFill>
                <a:blip r:embed="rId11"/>
                <a:stretch>
                  <a:fillRect l="-2460" t="-12941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3377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08" y="-13508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4" descr="sfd">
            <a:extLst>
              <a:ext uri="{FF2B5EF4-FFF2-40B4-BE49-F238E27FC236}">
                <a16:creationId xmlns:a16="http://schemas.microsoft.com/office/drawing/2014/main" id="{951357B6-8531-DD43-E223-F6FD8CCD4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1162" y="4759037"/>
            <a:ext cx="6154380" cy="2472144"/>
          </a:xfrm>
          <a:prstGeom prst="rect">
            <a:avLst/>
          </a:prstGeom>
        </p:spPr>
      </p:pic>
      <p:pic>
        <p:nvPicPr>
          <p:cNvPr id="20" name="图片 44" descr="sfd">
            <a:extLst>
              <a:ext uri="{FF2B5EF4-FFF2-40B4-BE49-F238E27FC236}">
                <a16:creationId xmlns:a16="http://schemas.microsoft.com/office/drawing/2014/main" id="{7BAB1D4F-4EA1-D546-4761-54663C0C5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519" y="4716578"/>
            <a:ext cx="6154380" cy="2472144"/>
          </a:xfrm>
          <a:prstGeom prst="rect">
            <a:avLst/>
          </a:prstGeom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F9886C62-C2B8-7913-BC72-D16CC2C69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089" y="-13508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ỘT SỐ KĨ THUẬT DẠY HỌC TÍCH CỰC">
            <a:extLst>
              <a:ext uri="{FF2B5EF4-FFF2-40B4-BE49-F238E27FC236}">
                <a16:creationId xmlns:a16="http://schemas.microsoft.com/office/drawing/2014/main" id="{6FB27850-F46A-BADB-5EEA-28814C69E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4353245" y="4641407"/>
            <a:ext cx="3482043" cy="22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1F4D49E3-4620-AD78-5664-6FF812F20EEF}"/>
              </a:ext>
            </a:extLst>
          </p:cNvPr>
          <p:cNvSpPr txBox="1"/>
          <p:nvPr/>
        </p:nvSpPr>
        <p:spPr>
          <a:xfrm>
            <a:off x="1722223" y="665860"/>
            <a:ext cx="833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2: Tìm phân số thích hợp thay cho dấu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2E15C2F-31EC-F85F-6DA6-97751C2F0549}"/>
              </a:ext>
            </a:extLst>
          </p:cNvPr>
          <p:cNvSpPr/>
          <p:nvPr/>
        </p:nvSpPr>
        <p:spPr>
          <a:xfrm>
            <a:off x="9381024" y="692505"/>
            <a:ext cx="476296" cy="496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0AB18B50-721D-14F7-34A6-51637FD94C5B}"/>
              </a:ext>
            </a:extLst>
          </p:cNvPr>
          <p:cNvSpPr txBox="1"/>
          <p:nvPr/>
        </p:nvSpPr>
        <p:spPr>
          <a:xfrm>
            <a:off x="3327465" y="1488309"/>
            <a:ext cx="4004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527c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28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        dm</a:t>
            </a:r>
            <a:r>
              <a:rPr kumimoji="0" lang="en-US" sz="28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3B0BD4B5-989A-1661-C4C2-C9A7A361D6AA}"/>
              </a:ext>
            </a:extLst>
          </p:cNvPr>
          <p:cNvSpPr/>
          <p:nvPr/>
        </p:nvSpPr>
        <p:spPr>
          <a:xfrm>
            <a:off x="5573218" y="1574566"/>
            <a:ext cx="477981" cy="3813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E6FF1D3F-47CC-3E05-DEA7-573FCFA929E3}"/>
                  </a:ext>
                </a:extLst>
              </p:cNvPr>
              <p:cNvSpPr txBox="1"/>
              <p:nvPr/>
            </p:nvSpPr>
            <p:spPr>
              <a:xfrm>
                <a:off x="789709" y="2164993"/>
                <a:ext cx="10764982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Cách làm: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527cm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500cm</a:t>
                </a:r>
                <a:r>
                  <a:rPr kumimoji="0" lang="en-US" sz="28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+ 27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5dm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d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lvl="0" algn="ctr"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baseline="300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5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,27 d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E6FF1D3F-47CC-3E05-DEA7-573FCFA92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9" y="2164993"/>
                <a:ext cx="10764982" cy="1316258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E1404283-C2AB-926E-A5A8-7FB1E52CD502}"/>
                  </a:ext>
                </a:extLst>
              </p:cNvPr>
              <p:cNvSpPr txBox="1"/>
              <p:nvPr/>
            </p:nvSpPr>
            <p:spPr>
              <a:xfrm>
                <a:off x="4245474" y="3799719"/>
                <a:ext cx="40238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Vậy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527cm</a:t>
                </a:r>
                <a:r>
                  <a:rPr lang="en-US" sz="2800" b="1" baseline="30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5,27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𝐝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E1404283-C2AB-926E-A5A8-7FB1E52CD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474" y="3799719"/>
                <a:ext cx="4023858" cy="523220"/>
              </a:xfrm>
              <a:prstGeom prst="rect">
                <a:avLst/>
              </a:prstGeom>
              <a:blipFill>
                <a:blip r:embed="rId10"/>
                <a:stretch>
                  <a:fillRect l="-2572" t="-11628" b="-313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4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BE77E27D-8A95-9AD3-F6F5-A963A5300BE5}"/>
              </a:ext>
            </a:extLst>
          </p:cNvPr>
          <p:cNvCxnSpPr/>
          <p:nvPr/>
        </p:nvCxnSpPr>
        <p:spPr>
          <a:xfrm>
            <a:off x="6182591" y="3148445"/>
            <a:ext cx="2576945" cy="1070264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7C656404-6AE6-697B-1164-C6353081BC2D}"/>
              </a:ext>
            </a:extLst>
          </p:cNvPr>
          <p:cNvSpPr/>
          <p:nvPr/>
        </p:nvSpPr>
        <p:spPr>
          <a:xfrm>
            <a:off x="250371" y="223934"/>
            <a:ext cx="11691257" cy="64101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4117F27-2C9A-FCD3-D8F1-03A7F113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96" y="-14547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ách Giáo Khoa Bình Minh. | Ha Loi">
            <a:extLst>
              <a:ext uri="{FF2B5EF4-FFF2-40B4-BE49-F238E27FC236}">
                <a16:creationId xmlns:a16="http://schemas.microsoft.com/office/drawing/2014/main" id="{4F2925B4-2871-6603-9495-4BAEA0B4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457" y="-14547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53D7830A-9481-0A16-3700-B19D6FB017A3}"/>
              </a:ext>
            </a:extLst>
          </p:cNvPr>
          <p:cNvSpPr txBox="1"/>
          <p:nvPr/>
        </p:nvSpPr>
        <p:spPr>
          <a:xfrm>
            <a:off x="1722223" y="665860"/>
            <a:ext cx="729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phân số thích hợp thay cho dấu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9D8C2F4E-3901-C40E-206C-8C9FB2F75CCA}"/>
              </a:ext>
            </a:extLst>
          </p:cNvPr>
          <p:cNvSpPr/>
          <p:nvPr/>
        </p:nvSpPr>
        <p:spPr>
          <a:xfrm>
            <a:off x="8445842" y="676191"/>
            <a:ext cx="476296" cy="496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F665CF8D-B1CE-5DF0-BF19-42ABD4A6CAF3}"/>
              </a:ext>
            </a:extLst>
          </p:cNvPr>
          <p:cNvSpPr/>
          <p:nvPr/>
        </p:nvSpPr>
        <p:spPr>
          <a:xfrm>
            <a:off x="1491179" y="2811907"/>
            <a:ext cx="4620490" cy="1070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a, 6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7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</a:t>
            </a:r>
            <a:r>
              <a:rPr lang="en-US" sz="2800">
                <a:solidFill>
                  <a:prstClr val="black"/>
                </a:solidFill>
              </a:rPr>
              <a:t>m</a:t>
            </a:r>
            <a:r>
              <a:rPr lang="en-US" sz="2800" baseline="30000">
                <a:solidFill>
                  <a:prstClr val="black"/>
                </a:solidFill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=                dm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endParaRPr kumimoji="0" lang="vi-VN" sz="28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FA32E980-787D-F6AC-CD9D-2F8BF84F4330}"/>
              </a:ext>
            </a:extLst>
          </p:cNvPr>
          <p:cNvSpPr/>
          <p:nvPr/>
        </p:nvSpPr>
        <p:spPr>
          <a:xfrm>
            <a:off x="4114010" y="3134929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018EF4C-5E96-7100-B840-7CBCDBF12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45" t="14270" r="63481" b="59850"/>
          <a:stretch/>
        </p:blipFill>
        <p:spPr>
          <a:xfrm>
            <a:off x="2861046" y="1290732"/>
            <a:ext cx="1880755" cy="1528871"/>
          </a:xfrm>
          <a:prstGeom prst="rect">
            <a:avLst/>
          </a:prstGeom>
        </p:spPr>
      </p:pic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000F3F9-0847-6C9E-3923-2FC2F526CF9C}"/>
              </a:ext>
            </a:extLst>
          </p:cNvPr>
          <p:cNvSpPr/>
          <p:nvPr/>
        </p:nvSpPr>
        <p:spPr>
          <a:xfrm>
            <a:off x="6699662" y="2811907"/>
            <a:ext cx="4620490" cy="1070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b, 127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=              </a:t>
            </a:r>
            <a:r>
              <a:rPr lang="en-US" sz="2800">
                <a:solidFill>
                  <a:prstClr val="black"/>
                </a:solidFill>
              </a:rPr>
              <a:t>m</a:t>
            </a:r>
            <a:r>
              <a:rPr lang="en-US" sz="2800" baseline="30000">
                <a:solidFill>
                  <a:prstClr val="black"/>
                </a:solidFill>
              </a:rPr>
              <a:t>2</a:t>
            </a:r>
            <a:endParaRPr kumimoji="0" lang="vi-VN" sz="28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D041AA06-D23D-F571-8C9D-2A5694F0C9B7}"/>
              </a:ext>
            </a:extLst>
          </p:cNvPr>
          <p:cNvSpPr/>
          <p:nvPr/>
        </p:nvSpPr>
        <p:spPr>
          <a:xfrm>
            <a:off x="8792933" y="3142169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D2A5273-CECD-3DEB-E2A4-C1EDEA9BB5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45" t="14270" r="63481" b="59850"/>
          <a:stretch/>
        </p:blipFill>
        <p:spPr>
          <a:xfrm>
            <a:off x="8006783" y="1275507"/>
            <a:ext cx="1880755" cy="1528871"/>
          </a:xfrm>
          <a:prstGeom prst="rect">
            <a:avLst/>
          </a:prstGeom>
        </p:spPr>
      </p:pic>
      <p:pic>
        <p:nvPicPr>
          <p:cNvPr id="28" name="Chỗ dành sẵn cho Nội dung 3">
            <a:extLst>
              <a:ext uri="{FF2B5EF4-FFF2-40B4-BE49-F238E27FC236}">
                <a16:creationId xmlns:a16="http://schemas.microsoft.com/office/drawing/2014/main" id="{A07293A2-5753-CC30-AA6A-D3CDF9A5B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6430" t="56668" r="62700" b="15154"/>
          <a:stretch/>
        </p:blipFill>
        <p:spPr>
          <a:xfrm>
            <a:off x="2743200" y="4027643"/>
            <a:ext cx="1548246" cy="1226128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29836E18-72B2-CC59-6782-3D8D88B568EE}"/>
              </a:ext>
            </a:extLst>
          </p:cNvPr>
          <p:cNvSpPr/>
          <p:nvPr/>
        </p:nvSpPr>
        <p:spPr>
          <a:xfrm>
            <a:off x="1383806" y="5253771"/>
            <a:ext cx="4620490" cy="1070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c, 82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</a:t>
            </a:r>
            <a:r>
              <a:rPr lang="en-US" sz="2800">
                <a:solidFill>
                  <a:prstClr val="black"/>
                </a:solidFill>
              </a:rPr>
              <a:t>m</a:t>
            </a:r>
            <a:r>
              <a:rPr lang="en-US" sz="2800" baseline="30000">
                <a:solidFill>
                  <a:prstClr val="black"/>
                </a:solidFill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=                dm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endParaRPr kumimoji="0" lang="vi-VN" sz="28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F6C1CCC6-4900-BB3C-80E1-BEF33FD1F949}"/>
              </a:ext>
            </a:extLst>
          </p:cNvPr>
          <p:cNvSpPr/>
          <p:nvPr/>
        </p:nvSpPr>
        <p:spPr>
          <a:xfrm>
            <a:off x="3694051" y="5598223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Chỗ dành sẵn cho Nội dung 3">
            <a:extLst>
              <a:ext uri="{FF2B5EF4-FFF2-40B4-BE49-F238E27FC236}">
                <a16:creationId xmlns:a16="http://schemas.microsoft.com/office/drawing/2014/main" id="{25213B34-51FD-909C-3C3F-DC4067BC55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30" t="56668" r="62700" b="15154"/>
          <a:stretch/>
        </p:blipFill>
        <p:spPr>
          <a:xfrm>
            <a:off x="7900967" y="3900943"/>
            <a:ext cx="1548246" cy="1226128"/>
          </a:xfrm>
          <a:prstGeom prst="rect">
            <a:avLst/>
          </a:prstGeom>
        </p:spPr>
      </p:pic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FB4408C5-3F19-452F-0EAD-83A7893B99BB}"/>
              </a:ext>
            </a:extLst>
          </p:cNvPr>
          <p:cNvSpPr/>
          <p:nvPr/>
        </p:nvSpPr>
        <p:spPr>
          <a:xfrm>
            <a:off x="6541573" y="5127071"/>
            <a:ext cx="4940382" cy="1070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d, 12 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2800" noProof="0">
                <a:solidFill>
                  <a:prstClr val="black"/>
                </a:solidFill>
                <a:latin typeface="Calibri"/>
              </a:rPr>
              <a:t>6 m</a:t>
            </a:r>
            <a:r>
              <a:rPr lang="en-US" sz="2800">
                <a:solidFill>
                  <a:prstClr val="black"/>
                </a:solidFill>
              </a:rPr>
              <a:t>m</a:t>
            </a:r>
            <a:r>
              <a:rPr lang="en-US" sz="2800" baseline="30000">
                <a:solidFill>
                  <a:prstClr val="black"/>
                </a:solidFill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=                cm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endParaRPr kumimoji="0" lang="vi-VN" sz="28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AD85E66C-1336-C783-199E-8F27AD79E5FB}"/>
              </a:ext>
            </a:extLst>
          </p:cNvPr>
          <p:cNvSpPr/>
          <p:nvPr/>
        </p:nvSpPr>
        <p:spPr>
          <a:xfrm>
            <a:off x="9361829" y="5455792"/>
            <a:ext cx="1081645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44BABAA3-36E7-7192-5BC8-7D7879B07ECA}"/>
              </a:ext>
            </a:extLst>
          </p:cNvPr>
          <p:cNvSpPr/>
          <p:nvPr/>
        </p:nvSpPr>
        <p:spPr>
          <a:xfrm>
            <a:off x="4127456" y="3142168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6,07</a:t>
            </a:r>
            <a:endParaRPr lang="vi-VN" sz="2400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6C43AEE1-E0D5-696E-7816-5EA8D7B91050}"/>
              </a:ext>
            </a:extLst>
          </p:cNvPr>
          <p:cNvSpPr/>
          <p:nvPr/>
        </p:nvSpPr>
        <p:spPr>
          <a:xfrm>
            <a:off x="8792933" y="3148906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1,27</a:t>
            </a:r>
            <a:endParaRPr lang="vi-VN" sz="2400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39B66FE5-11C1-FCE5-DD69-B1F2BDF7B0F6}"/>
              </a:ext>
            </a:extLst>
          </p:cNvPr>
          <p:cNvSpPr/>
          <p:nvPr/>
        </p:nvSpPr>
        <p:spPr>
          <a:xfrm>
            <a:off x="3694051" y="5586364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0,82</a:t>
            </a:r>
            <a:endParaRPr lang="vi-VN" sz="2400"/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8E10DE44-DF1F-8441-B6A3-97D878D90912}"/>
              </a:ext>
            </a:extLst>
          </p:cNvPr>
          <p:cNvSpPr/>
          <p:nvPr/>
        </p:nvSpPr>
        <p:spPr>
          <a:xfrm>
            <a:off x="9361828" y="5455792"/>
            <a:ext cx="1081645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12,06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301797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 animBg="1"/>
      <p:bldP spid="17" grpId="0" animBg="1"/>
      <p:bldP spid="18" grpId="0" animBg="1"/>
      <p:bldP spid="24" grpId="0" animBg="1"/>
      <p:bldP spid="26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08" y="-13508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4" descr="sfd">
            <a:extLst>
              <a:ext uri="{FF2B5EF4-FFF2-40B4-BE49-F238E27FC236}">
                <a16:creationId xmlns:a16="http://schemas.microsoft.com/office/drawing/2014/main" id="{951357B6-8531-DD43-E223-F6FD8CCD4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1162" y="4759037"/>
            <a:ext cx="6154380" cy="2472144"/>
          </a:xfrm>
          <a:prstGeom prst="rect">
            <a:avLst/>
          </a:prstGeom>
        </p:spPr>
      </p:pic>
      <p:pic>
        <p:nvPicPr>
          <p:cNvPr id="20" name="图片 44" descr="sfd">
            <a:extLst>
              <a:ext uri="{FF2B5EF4-FFF2-40B4-BE49-F238E27FC236}">
                <a16:creationId xmlns:a16="http://schemas.microsoft.com/office/drawing/2014/main" id="{7BAB1D4F-4EA1-D546-4761-54663C0C5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519" y="4716578"/>
            <a:ext cx="6154380" cy="2472144"/>
          </a:xfrm>
          <a:prstGeom prst="rect">
            <a:avLst/>
          </a:prstGeom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F9886C62-C2B8-7913-BC72-D16CC2C69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089" y="-13508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ỘT SỐ KĨ THUẬT DẠY HỌC TÍCH CỰC">
            <a:extLst>
              <a:ext uri="{FF2B5EF4-FFF2-40B4-BE49-F238E27FC236}">
                <a16:creationId xmlns:a16="http://schemas.microsoft.com/office/drawing/2014/main" id="{6FB27850-F46A-BADB-5EEA-28814C69E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4353245" y="4641407"/>
            <a:ext cx="3482043" cy="22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BA4A8F9-9AAE-549B-84E2-6BBF4FE2C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931" y="363682"/>
            <a:ext cx="9796157" cy="4352884"/>
          </a:xfrm>
          <a:prstGeom prst="rect">
            <a:avLst/>
          </a:prstGeom>
        </p:spPr>
      </p:pic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339EF2DF-7757-FE27-27E2-AFD6EA164CA7}"/>
              </a:ext>
            </a:extLst>
          </p:cNvPr>
          <p:cNvCxnSpPr/>
          <p:nvPr/>
        </p:nvCxnSpPr>
        <p:spPr>
          <a:xfrm>
            <a:off x="2400300" y="2608118"/>
            <a:ext cx="3948545" cy="727364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6FB72DFB-BD93-4230-E69F-1E965D6EB220}"/>
              </a:ext>
            </a:extLst>
          </p:cNvPr>
          <p:cNvCxnSpPr>
            <a:cxnSpLocks/>
          </p:cNvCxnSpPr>
          <p:nvPr/>
        </p:nvCxnSpPr>
        <p:spPr>
          <a:xfrm flipH="1">
            <a:off x="2556164" y="2608118"/>
            <a:ext cx="2150918" cy="613064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FE0F9F86-7791-B178-9CA6-204C1DD107E1}"/>
              </a:ext>
            </a:extLst>
          </p:cNvPr>
          <p:cNvCxnSpPr>
            <a:cxnSpLocks/>
          </p:cNvCxnSpPr>
          <p:nvPr/>
        </p:nvCxnSpPr>
        <p:spPr>
          <a:xfrm>
            <a:off x="7128164" y="2608118"/>
            <a:ext cx="1766454" cy="727364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62A7CFE2-FA97-E46F-6D52-A0E68AED3103}"/>
              </a:ext>
            </a:extLst>
          </p:cNvPr>
          <p:cNvCxnSpPr>
            <a:cxnSpLocks/>
          </p:cNvCxnSpPr>
          <p:nvPr/>
        </p:nvCxnSpPr>
        <p:spPr>
          <a:xfrm flipH="1">
            <a:off x="5063837" y="2216593"/>
            <a:ext cx="3830781" cy="1118889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99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60D345-20C3-0267-19D5-68E3C8CB2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186" y="2514520"/>
            <a:ext cx="3639627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08" y="-13508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4" descr="sfd">
            <a:extLst>
              <a:ext uri="{FF2B5EF4-FFF2-40B4-BE49-F238E27FC236}">
                <a16:creationId xmlns:a16="http://schemas.microsoft.com/office/drawing/2014/main" id="{951357B6-8531-DD43-E223-F6FD8CCD4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1162" y="5548745"/>
            <a:ext cx="6154380" cy="1682435"/>
          </a:xfrm>
          <a:prstGeom prst="rect">
            <a:avLst/>
          </a:prstGeom>
        </p:spPr>
      </p:pic>
      <p:pic>
        <p:nvPicPr>
          <p:cNvPr id="20" name="图片 44" descr="sfd">
            <a:extLst>
              <a:ext uri="{FF2B5EF4-FFF2-40B4-BE49-F238E27FC236}">
                <a16:creationId xmlns:a16="http://schemas.microsoft.com/office/drawing/2014/main" id="{7BAB1D4F-4EA1-D546-4761-54663C0C5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519" y="5506286"/>
            <a:ext cx="6154380" cy="1682435"/>
          </a:xfrm>
          <a:prstGeom prst="rect">
            <a:avLst/>
          </a:prstGeom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F9886C62-C2B8-7913-BC72-D16CC2C69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089" y="-13508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ỘT SỐ KĨ THUẬT DẠY HỌC TÍCH CỰC">
            <a:extLst>
              <a:ext uri="{FF2B5EF4-FFF2-40B4-BE49-F238E27FC236}">
                <a16:creationId xmlns:a16="http://schemas.microsoft.com/office/drawing/2014/main" id="{6FB27850-F46A-BADB-5EEA-28814C69E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4353245" y="5548745"/>
            <a:ext cx="3482043" cy="13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1193B8C-EF77-C5F7-31D3-3BDB2AC4AD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43" b="4315"/>
          <a:stretch/>
        </p:blipFill>
        <p:spPr>
          <a:xfrm>
            <a:off x="1404234" y="218209"/>
            <a:ext cx="9769125" cy="27224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9CB4ECD0-BB3B-BA6F-6CF6-7F2924AEEFA2}"/>
                  </a:ext>
                </a:extLst>
              </p:cNvPr>
              <p:cNvSpPr/>
              <p:nvPr/>
            </p:nvSpPr>
            <p:spPr>
              <a:xfrm>
                <a:off x="2150918" y="3055810"/>
                <a:ext cx="7606146" cy="2628015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Diện tích viên gạch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x 4 = 16 (dm</a:t>
                </a:r>
                <a:r>
                  <a:rPr kumimoji="0" lang="en-US" sz="36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Đổi: 16 dm</a:t>
                </a:r>
                <a:r>
                  <a:rPr kumimoji="0" lang="en-US" sz="36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a:rPr kumimoji="0" lang="vi-VN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m</a:t>
                </a:r>
                <a:r>
                  <a:rPr kumimoji="0" lang="en-US" sz="36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0,16 m</a:t>
                </a:r>
                <a:r>
                  <a:rPr kumimoji="0" lang="en-US" sz="36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Vậy viên gạch có diện tích là 0,16 m</a:t>
                </a:r>
                <a:r>
                  <a:rPr kumimoji="0" lang="en-US" sz="36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9CB4ECD0-BB3B-BA6F-6CF6-7F2924AEE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918" y="3055810"/>
                <a:ext cx="7606146" cy="2628015"/>
              </a:xfrm>
              <a:prstGeom prst="roundRect">
                <a:avLst/>
              </a:prstGeom>
              <a:blipFill>
                <a:blip r:embed="rId10"/>
                <a:stretch>
                  <a:fillRect t="-1155" b="-64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6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685BDCC-9094-A22C-D334-6EDA9698ADCD}"/>
              </a:ext>
            </a:extLst>
          </p:cNvPr>
          <p:cNvSpPr/>
          <p:nvPr/>
        </p:nvSpPr>
        <p:spPr>
          <a:xfrm>
            <a:off x="3960166" y="2600325"/>
            <a:ext cx="5763269" cy="13989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pt-BR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Nhắc lại mối quan hệ giữa hai đơn vị diện tích liền kề và cách viết </a:t>
            </a:r>
            <a:r>
              <a:rPr lang="pt-BR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đo diện tích dưới dạng số thập phân</a:t>
            </a:r>
            <a:endParaRPr lang="vi-VN" sz="2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Tạm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biệt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FBDADF56-4186-316D-6890-76CD2F2F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02" y="5509197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19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4437" y="1574869"/>
            <a:ext cx="51956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>
                <a:solidFill>
                  <a:srgbClr val="FFFF00"/>
                </a:solidFill>
              </a:rPr>
              <a:t>327 m = .......km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737" y="4914900"/>
            <a:ext cx="2116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Calibri" panose="020F0502020204030204"/>
              </a:rPr>
              <a:t>0,327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5432" y="1574869"/>
            <a:ext cx="5770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00"/>
                </a:solidFill>
                <a:latin typeface="Calibri" panose="020F0502020204030204"/>
              </a:rPr>
              <a:t>0,82m = ……..cm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7220" y="4707082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>
                <a:solidFill>
                  <a:srgbClr val="FFFFFF"/>
                </a:solidFill>
                <a:latin typeface="Calibri" panose="020F0502020204030204"/>
              </a:rPr>
              <a:t>82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9078" y="1420980"/>
            <a:ext cx="57470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pt-BR" sz="6000">
                <a:solidFill>
                  <a:srgbClr val="FFFF00"/>
                </a:solidFill>
              </a:rPr>
              <a:t>3 m 27 cm =.....m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9587" y="4914900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FFFF"/>
                </a:solidFill>
                <a:latin typeface="Calibri" panose="020F0502020204030204"/>
              </a:rPr>
              <a:t>3,27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8782" y="1574869"/>
            <a:ext cx="54938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6000">
                <a:solidFill>
                  <a:srgbClr val="FFFF00"/>
                </a:solidFill>
              </a:rPr>
              <a:t>82 mm =........dm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5787" y="4914900"/>
            <a:ext cx="2350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FFFF"/>
                </a:solidFill>
                <a:latin typeface="Calibri" panose="020F0502020204030204"/>
              </a:rPr>
              <a:t>0,82dm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166036" y="1776997"/>
            <a:ext cx="9611833" cy="259929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0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0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33</a:t>
            </a:r>
            <a:r>
              <a:rPr kumimoji="0" lang="vi-VN" altLang="zh-CN" sz="4800" b="0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Viết số đo đại lượng dưới dạng số thập phân </a:t>
            </a:r>
            <a:r>
              <a:rPr lang="en-US" altLang="zh-CN" sz="4800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( tiếp theo)</a:t>
            </a:r>
            <a:endParaRPr kumimoji="0" lang="vi-VN" altLang="zh-CN" sz="48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Verdana" panose="020B0604030504040204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….năm…..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414</Words>
  <Application>Microsoft Office PowerPoint</Application>
  <PresentationFormat>Màn hình rộng</PresentationFormat>
  <Paragraphs>75</Paragraphs>
  <Slides>21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21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165</cp:revision>
  <dcterms:created xsi:type="dcterms:W3CDTF">2023-04-19T08:21:59Z</dcterms:created>
  <dcterms:modified xsi:type="dcterms:W3CDTF">2024-08-09T04:56:57Z</dcterms:modified>
</cp:coreProperties>
</file>