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03" r:id="rId3"/>
    <p:sldMasterId id="2147483727" r:id="rId4"/>
    <p:sldMasterId id="2147483751" r:id="rId5"/>
    <p:sldMasterId id="2147483763" r:id="rId6"/>
  </p:sldMasterIdLst>
  <p:notesMasterIdLst>
    <p:notesMasterId r:id="rId27"/>
  </p:notesMasterIdLst>
  <p:sldIdLst>
    <p:sldId id="389" r:id="rId7"/>
    <p:sldId id="260" r:id="rId8"/>
    <p:sldId id="402" r:id="rId9"/>
    <p:sldId id="339" r:id="rId10"/>
    <p:sldId id="286" r:id="rId11"/>
    <p:sldId id="274" r:id="rId12"/>
    <p:sldId id="1626" r:id="rId13"/>
    <p:sldId id="1621" r:id="rId14"/>
    <p:sldId id="1627" r:id="rId15"/>
    <p:sldId id="269" r:id="rId16"/>
    <p:sldId id="276" r:id="rId17"/>
    <p:sldId id="1629" r:id="rId18"/>
    <p:sldId id="272" r:id="rId19"/>
    <p:sldId id="280" r:id="rId20"/>
    <p:sldId id="329" r:id="rId21"/>
    <p:sldId id="1624" r:id="rId22"/>
    <p:sldId id="1628" r:id="rId23"/>
    <p:sldId id="332" r:id="rId24"/>
    <p:sldId id="344" r:id="rId25"/>
    <p:sldId id="312" r:id="rId26"/>
  </p:sldIdLst>
  <p:sldSz cx="9144000" cy="5143500" type="screen16x9"/>
  <p:notesSz cx="6858000" cy="9144000"/>
  <p:embeddedFontLst>
    <p:embeddedFont>
      <p:font typeface="Hachi Maru Pop" panose="020B0604020202020204" charset="-128"/>
      <p:regular r:id="rId28"/>
    </p:embeddedFont>
    <p:embeddedFont>
      <p:font typeface="Arial Black" panose="020B0A04020102020204" pitchFamily="34" charset="0"/>
      <p:bold r:id="rId29"/>
    </p:embeddedFont>
    <p:embeddedFont>
      <p:font typeface="Cambria Math" panose="02040503050406030204" pitchFamily="18" charset="0"/>
      <p:regular r:id="rId30"/>
    </p:embeddedFont>
    <p:embeddedFont>
      <p:font typeface="DengXian" panose="02010600030101010101" pitchFamily="2" charset="-122"/>
      <p:regular r:id="rId31"/>
      <p:bold r:id="rId32"/>
    </p:embeddedFont>
    <p:embeddedFont>
      <p:font typeface="Fredoka One" panose="02000000000000000000" pitchFamily="2" charset="0"/>
      <p:regular r:id="rId33"/>
    </p:embeddedFont>
    <p:embeddedFont>
      <p:font typeface="Lilita One" panose="020B0604020202020204" charset="0"/>
      <p:regular r:id="rId34"/>
      <p:bold r:id="rId35"/>
      <p:italic r:id="rId36"/>
      <p:boldItalic r:id="rId37"/>
    </p:embeddedFont>
    <p:embeddedFont>
      <p:font typeface="Nunito" pitchFamily="2" charset="-93"/>
      <p:regular r:id="rId38"/>
      <p:bold r:id="rId39"/>
      <p:italic r:id="rId40"/>
      <p:boldItalic r:id="rId41"/>
    </p:embeddedFont>
    <p:embeddedFont>
      <p:font typeface="Nunito SemiBold" pitchFamily="2" charset="-93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101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2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4.xml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Khi đồng hồ đếm hết thời gian, bấm vào câu trả lời để hiện đáp án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63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Khi đồng hồ đếm hết thời gian, bấm vào câu trả lời để hiện đáp án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214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794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9279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52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61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523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906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Khi đồng hồ đếm hết thời gian, bấm vào câu trả lời để hiện đáp án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577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Khi đồng hồ đếm hết thời gian, bấm vào câu trả lời để hiện đáp án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3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62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869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0462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3177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5247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716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7455310" y="19978"/>
            <a:ext cx="1487743" cy="16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62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999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39845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317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8530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80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2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65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7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576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9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04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7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76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0EB3387-392A-4C4C-9F5F-65B910D016D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6E40C90-A11A-4D40-A604-102259CE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12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23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42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665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29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0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23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941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7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9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0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81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-2481161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4510" y="0"/>
            <a:ext cx="1230797" cy="125544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13563529" y="13661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490" y="1255447"/>
            <a:ext cx="1230797" cy="1255448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1488471" y="2621565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90" y="-11393753"/>
            <a:ext cx="1230797" cy="1255448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3581471" y="-10027635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90" y="12807060"/>
            <a:ext cx="1230797" cy="1255448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581471" y="1417317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46" y="1754425"/>
            <a:ext cx="1230797" cy="1255448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097127" y="3120544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42225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5.png"/><Relationship Id="rId7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1829305" y="1811328"/>
            <a:ext cx="6421868" cy="8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</a:t>
            </a: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34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: LUYỆN TẬP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3440245" y="1230070"/>
            <a:ext cx="4884539" cy="1250693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pPr defTabSz="685800">
              <a:buClrTx/>
            </a:pPr>
            <a:r>
              <a:rPr lang="en-US" altLang="zh-CN" sz="6000" b="1" kern="10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Rung chuông  vàng</a:t>
            </a:r>
            <a:endParaRPr lang="zh-CN" altLang="en-US" sz="6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8" y="257891"/>
            <a:ext cx="3475860" cy="2992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183333" y="2623400"/>
            <a:ext cx="1466563" cy="2357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7450" y="2417269"/>
            <a:ext cx="1860821" cy="2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8" y="1996382"/>
            <a:ext cx="923852" cy="942355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83732" y="932650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5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 tạ = ? tấn</a:t>
            </a:r>
            <a:br>
              <a:rPr lang="en-US" sz="5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 defTabSz="685800">
              <a:buClrTx/>
            </a:pPr>
            <a:r>
              <a:rPr lang="en-US" altLang="zh-CN" sz="4500" b="1" kern="10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prstClr val="white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Rung chuông vàng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prstClr val="white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101181" y="4347367"/>
            <a:ext cx="886265" cy="574490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086572" y="1257701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en-US" sz="6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7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8" y="1996382"/>
            <a:ext cx="923852" cy="942355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83732" y="932650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5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5400" b="1" kern="120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5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 = ? </a:t>
            </a:r>
            <a:r>
              <a:rPr lang="en-US" sz="5400" b="1" kern="120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5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101181" y="4347367"/>
            <a:ext cx="886265" cy="574490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327368" y="1257700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2,185</a:t>
            </a:r>
            <a:endParaRPr lang="en-US" sz="6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A9FC8514-ED81-A386-06B0-6F90FB6093DC}"/>
              </a:ext>
            </a:extLst>
          </p:cNvPr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 defTabSz="685800">
              <a:buClrTx/>
            </a:pPr>
            <a:r>
              <a:rPr lang="en-US" altLang="zh-CN" sz="4500" b="1" kern="10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prstClr val="white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Rung chuông vàng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prstClr val="white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8" y="1996382"/>
            <a:ext cx="923852" cy="942355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83732" y="932650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5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5,028m</a:t>
            </a:r>
            <a:r>
              <a:rPr lang="en-US" sz="5400" b="1" kern="1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dm</a:t>
            </a:r>
            <a:r>
              <a:rPr lang="en-US" sz="5400" b="1" kern="1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kern="1200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101181" y="4347367"/>
            <a:ext cx="886265" cy="574490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327368" y="1257700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502,8</a:t>
            </a:r>
            <a:endParaRPr lang="en-US" sz="6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3B1B7996-C2E4-E853-B412-EA99A121C9D8}"/>
              </a:ext>
            </a:extLst>
          </p:cNvPr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 defTabSz="685800">
              <a:buClrTx/>
            </a:pPr>
            <a:r>
              <a:rPr lang="en-US" altLang="zh-CN" sz="4500" b="1" kern="10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prstClr val="white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Rung chuông vàng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prstClr val="white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4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8" y="1996382"/>
            <a:ext cx="923852" cy="942355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83732" y="932650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Corbel (Body)"/>
            </a:endParaRPr>
          </a:p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Corbel (Body)"/>
            </a:endParaRPr>
          </a:p>
          <a:p>
            <a:pPr algn="ctr" defTabSz="685800">
              <a:buClrTx/>
            </a:pPr>
            <a:r>
              <a:rPr lang="en-US" sz="5400" b="1" kern="1200">
                <a:solidFill>
                  <a:prstClr val="black"/>
                </a:solidFill>
                <a:latin typeface="Calibri" panose="020F0502020204030204"/>
              </a:rPr>
              <a:t> 3,25 km= ? m</a:t>
            </a:r>
            <a:endParaRPr lang="en-US" sz="5400" kern="1200" dirty="0">
              <a:solidFill>
                <a:srgbClr val="002060"/>
              </a:solidFill>
              <a:latin typeface="Corbel (Body)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101181" y="4347367"/>
            <a:ext cx="886265" cy="574490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327368" y="1257700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prstClr val="black"/>
                </a:solidFill>
                <a:latin typeface="Calibri" panose="020F0502020204030204"/>
              </a:rPr>
              <a:t>3250</a:t>
            </a:r>
            <a:endParaRPr lang="en-US" sz="6000" u="sng" kern="1200" dirty="0">
              <a:solidFill>
                <a:srgbClr val="FF0000"/>
              </a:solidFill>
              <a:latin typeface="Corbel (Body)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7618A719-9E2F-6CE8-D030-021C725E2C88}"/>
              </a:ext>
            </a:extLst>
          </p:cNvPr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 defTabSz="685800">
              <a:buClrTx/>
            </a:pPr>
            <a:r>
              <a:rPr lang="en-US" altLang="zh-CN" sz="4500" b="1" kern="10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prstClr val="white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Rung chuông vàng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prstClr val="white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4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3776225"/>
            <a:ext cx="2725502" cy="1280880"/>
          </a:xfrm>
          <a:prstGeom prst="rect">
            <a:avLst/>
          </a:prstGeom>
        </p:spPr>
      </p:pic>
      <p:pic>
        <p:nvPicPr>
          <p:cNvPr id="1026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B19FE57D-D51F-3558-3839-CA3229CF4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BFD68A6-9F15-6C62-F62B-1401CE72D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036" y="147289"/>
            <a:ext cx="7241286" cy="368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3776225"/>
            <a:ext cx="2725502" cy="1280880"/>
          </a:xfrm>
          <a:prstGeom prst="rect">
            <a:avLst/>
          </a:prstGeom>
        </p:spPr>
      </p:pic>
      <p:pic>
        <p:nvPicPr>
          <p:cNvPr id="1026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B19FE57D-D51F-3558-3839-CA3229CF4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7FA8D110-A788-ABA6-3C2A-4D9597F8920B}"/>
                  </a:ext>
                </a:extLst>
              </p:cNvPr>
              <p:cNvSpPr/>
              <p:nvPr/>
            </p:nvSpPr>
            <p:spPr>
              <a:xfrm>
                <a:off x="1068763" y="364273"/>
                <a:ext cx="7257482" cy="33431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rgbClr val="3BB2BF"/>
                    </a:solidFill>
                  </a:rPr>
                  <a:t>Chiều dài tấm biển quảng cáo đó là:</a:t>
                </a:r>
              </a:p>
              <a:p>
                <a:pPr algn="ctr"/>
                <a:r>
                  <a:rPr lang="vi-VN" sz="2800">
                    <a:solidFill>
                      <a:srgbClr val="3BB2BF"/>
                    </a:solidFill>
                  </a:rPr>
                  <a:t>36 × 3 = 108 (dm)</a:t>
                </a:r>
              </a:p>
              <a:p>
                <a:pPr algn="ctr"/>
                <a:r>
                  <a:rPr lang="vi-VN" sz="2800">
                    <a:solidFill>
                      <a:srgbClr val="3BB2BF"/>
                    </a:solidFill>
                  </a:rPr>
                  <a:t>Diện tích tấm biển quảng cáo đó là:</a:t>
                </a:r>
              </a:p>
              <a:p>
                <a:pPr algn="ctr"/>
                <a:r>
                  <a:rPr lang="vi-VN" sz="2800">
                    <a:solidFill>
                      <a:srgbClr val="3BB2BF"/>
                    </a:solidFill>
                  </a:rPr>
                  <a:t>108 × 36 = 3 888 (dm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  <a:r>
                  <a:rPr lang="vi-VN" sz="2800">
                    <a:solidFill>
                      <a:srgbClr val="3BB2BF"/>
                    </a:solidFill>
                  </a:rPr>
                  <a:t>)</a:t>
                </a:r>
              </a:p>
              <a:p>
                <a:pPr algn="ctr"/>
                <a:r>
                  <a:rPr lang="vi-VN" sz="2800">
                    <a:solidFill>
                      <a:srgbClr val="3BB2BF"/>
                    </a:solidFill>
                  </a:rPr>
                  <a:t>Đổi: 3 888 dm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  <a:r>
                  <a:rPr lang="vi-VN" sz="2800">
                    <a:solidFill>
                      <a:srgbClr val="3BB2BF"/>
                    </a:solidFill>
                  </a:rPr>
                  <a:t> = 3 800 dm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  <a:r>
                  <a:rPr lang="vi-VN" sz="2800">
                    <a:solidFill>
                      <a:srgbClr val="3BB2BF"/>
                    </a:solidFill>
                  </a:rPr>
                  <a:t> + 88 dm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  <a:r>
                  <a:rPr lang="vi-VN" sz="2800">
                    <a:solidFill>
                      <a:srgbClr val="3BB2BF"/>
                    </a:solidFill>
                  </a:rPr>
                  <a:t> </a:t>
                </a:r>
              </a:p>
              <a:p>
                <a:pPr algn="ctr"/>
                <a:r>
                  <a:rPr lang="vi-VN" sz="2800">
                    <a:solidFill>
                      <a:srgbClr val="3BB2BF"/>
                    </a:solidFill>
                  </a:rPr>
                  <a:t>= 38 m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  <a:r>
                  <a:rPr lang="vi-VN" sz="2800">
                    <a:solidFill>
                      <a:srgbClr val="3BB2BF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BB2B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BB2B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88</m:t>
                        </m:r>
                      </m:num>
                      <m:den>
                        <m: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BB2B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BB2B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BB2B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>
                    <a:solidFill>
                      <a:srgbClr val="3BB2BF"/>
                    </a:solidFill>
                  </a:rPr>
                  <a:t>m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  <a:r>
                  <a:rPr lang="vi-VN" sz="2800">
                    <a:solidFill>
                      <a:srgbClr val="3BB2BF"/>
                    </a:solidFill>
                  </a:rPr>
                  <a:t> = </a:t>
                </a:r>
                <a:r>
                  <a:rPr lang="en-US" sz="2800">
                    <a:solidFill>
                      <a:srgbClr val="3BB2BF"/>
                    </a:solidFill>
                  </a:rPr>
                  <a:t>38</a:t>
                </a:r>
                <a:r>
                  <a:rPr lang="vi-VN" sz="2800">
                    <a:solidFill>
                      <a:srgbClr val="3BB2B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kern="1200">
                            <a:solidFill>
                              <a:srgbClr val="3BB2B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kern="1200" smtClean="0">
                            <a:solidFill>
                              <a:srgbClr val="3BB2B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88</m:t>
                        </m:r>
                      </m:num>
                      <m:den>
                        <m:r>
                          <a:rPr lang="vi-VN" sz="2800" i="1" kern="1200">
                            <a:solidFill>
                              <a:srgbClr val="3BB2B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i="1" kern="1200">
                            <a:solidFill>
                              <a:srgbClr val="3BB2B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en-US" sz="2800" i="1" kern="1200">
                        <a:solidFill>
                          <a:srgbClr val="3BB2B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>
                    <a:solidFill>
                      <a:srgbClr val="3BB2BF"/>
                    </a:solidFill>
                  </a:rPr>
                  <a:t>m 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  <a:r>
                  <a:rPr lang="vi-VN" sz="2800">
                    <a:solidFill>
                      <a:srgbClr val="3BB2BF"/>
                    </a:solidFill>
                  </a:rPr>
                  <a:t> = 38,88 m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</a:p>
              <a:p>
                <a:pPr algn="ctr"/>
                <a:r>
                  <a:rPr lang="vi-VN" sz="2800">
                    <a:solidFill>
                      <a:srgbClr val="3BB2BF"/>
                    </a:solidFill>
                  </a:rPr>
                  <a:t>Đáp số: 38,88 m</a:t>
                </a:r>
                <a:r>
                  <a:rPr lang="vi-VN" sz="2800" baseline="30000">
                    <a:solidFill>
                      <a:srgbClr val="3BB2BF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7FA8D110-A788-ABA6-3C2A-4D9597F892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63" y="364273"/>
                <a:ext cx="7257482" cy="3343157"/>
              </a:xfrm>
              <a:prstGeom prst="roundRect">
                <a:avLst/>
              </a:prstGeom>
              <a:blipFill>
                <a:blip r:embed="rId9"/>
                <a:stretch>
                  <a:fillRect t="-545" b="-36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85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086837" y="1423929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755501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A5E198A-CA21-D61A-6BE9-C6793B8D605C}"/>
              </a:ext>
            </a:extLst>
          </p:cNvPr>
          <p:cNvSpPr/>
          <p:nvPr/>
        </p:nvSpPr>
        <p:spPr>
          <a:xfrm>
            <a:off x="2904971" y="2166234"/>
            <a:ext cx="4168890" cy="9515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pt-BR" sz="18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pt-BR" sz="1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hắc lại mối quan hệ giữa hai đơn vị diện tích liền kề và cách viết </a:t>
            </a:r>
            <a:r>
              <a:rPr lang="pt-BR" sz="1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đo diện tích dưới dạng số thập phân</a:t>
            </a:r>
            <a:endParaRPr lang="vi-VN" sz="1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6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4BE3E801-6298-D2A8-FEA8-5E31C0841D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7" y="250031"/>
            <a:ext cx="8695849" cy="4358482"/>
          </a:xfrm>
        </p:spPr>
      </p:pic>
    </p:spTree>
    <p:extLst>
      <p:ext uri="{BB962C8B-B14F-4D97-AF65-F5344CB8AC3E}">
        <p14:creationId xmlns:p14="http://schemas.microsoft.com/office/powerpoint/2010/main" val="65440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34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976635" y="1409963"/>
            <a:ext cx="702597" cy="702597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1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928512" y="2786045"/>
            <a:ext cx="711781" cy="668562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2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903803" y="1409963"/>
            <a:ext cx="6384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/>
              <a:t> </a:t>
            </a:r>
            <a:r>
              <a:rPr lang="nl-NL" sz="2800">
                <a:solidFill>
                  <a:srgbClr val="FF0000"/>
                </a:solidFill>
              </a:rPr>
              <a:t>Củng cố viết được số đo diện tích dưới dạng số thập phân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1753573" y="2643272"/>
            <a:ext cx="63848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Vận dụng cách viết số đo diện tích dưới dạng số thập phân vào tình huống thực tiễn.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618104" y="617220"/>
            <a:ext cx="7907792" cy="394716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1679232" y="180975"/>
            <a:ext cx="5785536" cy="85084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1698169" y="298268"/>
            <a:ext cx="750621" cy="62484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7433310" y="3423285"/>
            <a:ext cx="1710690" cy="171069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02" y="205699"/>
            <a:ext cx="4572396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BE77E27D-8A95-9AD3-F6F5-A963A5300BE5}"/>
              </a:ext>
            </a:extLst>
          </p:cNvPr>
          <p:cNvCxnSpPr/>
          <p:nvPr/>
        </p:nvCxnSpPr>
        <p:spPr>
          <a:xfrm>
            <a:off x="4636944" y="2361334"/>
            <a:ext cx="1932709" cy="802698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7C656404-6AE6-697B-1164-C6353081BC2D}"/>
              </a:ext>
            </a:extLst>
          </p:cNvPr>
          <p:cNvSpPr/>
          <p:nvPr/>
        </p:nvSpPr>
        <p:spPr>
          <a:xfrm>
            <a:off x="187779" y="167951"/>
            <a:ext cx="8768443" cy="48075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4117F27-2C9A-FCD3-D8F1-03A7F113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72" y="-109104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ách Giáo Khoa Bình Minh. | Ha Loi">
            <a:extLst>
              <a:ext uri="{FF2B5EF4-FFF2-40B4-BE49-F238E27FC236}">
                <a16:creationId xmlns:a16="http://schemas.microsoft.com/office/drawing/2014/main" id="{4F2925B4-2871-6603-9495-4BAEA0B4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93" y="-109104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53D7830A-9481-0A16-3700-B19D6FB017A3}"/>
              </a:ext>
            </a:extLst>
          </p:cNvPr>
          <p:cNvSpPr txBox="1"/>
          <p:nvPr/>
        </p:nvSpPr>
        <p:spPr>
          <a:xfrm>
            <a:off x="1291667" y="499395"/>
            <a:ext cx="5472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Tìm phân số thích hợp thay cho dấu </a:t>
            </a:r>
            <a:endParaRPr lang="en-US" sz="2100" b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9D8C2F4E-3901-C40E-206C-8C9FB2F75CCA}"/>
              </a:ext>
            </a:extLst>
          </p:cNvPr>
          <p:cNvSpPr/>
          <p:nvPr/>
        </p:nvSpPr>
        <p:spPr>
          <a:xfrm>
            <a:off x="6334382" y="507143"/>
            <a:ext cx="357222" cy="3724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srgbClr val="FF0000"/>
                </a:solidFill>
                <a:latin typeface="Calibri"/>
              </a:rPr>
              <a:t>?</a:t>
            </a:r>
            <a:endParaRPr lang="vi-VN" sz="1800" kern="1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F665CF8D-B1CE-5DF0-BF19-42ABD4A6CAF3}"/>
              </a:ext>
            </a:extLst>
          </p:cNvPr>
          <p:cNvSpPr/>
          <p:nvPr/>
        </p:nvSpPr>
        <p:spPr>
          <a:xfrm>
            <a:off x="1118384" y="2108930"/>
            <a:ext cx="3465368" cy="802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a,  7dm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 =              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A32E980-787D-F6AC-CD9D-2F8BF84F4330}"/>
              </a:ext>
            </a:extLst>
          </p:cNvPr>
          <p:cNvSpPr/>
          <p:nvPr/>
        </p:nvSpPr>
        <p:spPr>
          <a:xfrm>
            <a:off x="2458810" y="2374115"/>
            <a:ext cx="623456" cy="29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018EF4C-5E96-7100-B840-7CBCDBF12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45" t="14270" r="63481" b="59850"/>
          <a:stretch/>
        </p:blipFill>
        <p:spPr>
          <a:xfrm>
            <a:off x="2145785" y="968050"/>
            <a:ext cx="1410566" cy="1146653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000F3F9-0847-6C9E-3923-2FC2F526CF9C}"/>
              </a:ext>
            </a:extLst>
          </p:cNvPr>
          <p:cNvSpPr/>
          <p:nvPr/>
        </p:nvSpPr>
        <p:spPr>
          <a:xfrm>
            <a:off x="5024746" y="2108930"/>
            <a:ext cx="3465368" cy="802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 26 cm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 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 80 m</a:t>
            </a:r>
            <a:r>
              <a:rPr lang="en-US" sz="2100" kern="1200">
                <a:solidFill>
                  <a:prstClr val="black"/>
                </a:solidFill>
              </a:rPr>
              <a:t>m</a:t>
            </a:r>
            <a:r>
              <a:rPr lang="en-US" sz="2100" kern="1200" baseline="30000">
                <a:solidFill>
                  <a:prstClr val="black"/>
                </a:solidFill>
              </a:rPr>
              <a:t>2 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=             cm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D041AA06-D23D-F571-8C9D-2A5694F0C9B7}"/>
              </a:ext>
            </a:extLst>
          </p:cNvPr>
          <p:cNvSpPr/>
          <p:nvPr/>
        </p:nvSpPr>
        <p:spPr>
          <a:xfrm>
            <a:off x="7200271" y="2353070"/>
            <a:ext cx="623456" cy="29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D2A5273-CECD-3DEB-E2A4-C1EDEA9BB5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45" t="14270" r="63481" b="59850"/>
          <a:stretch/>
        </p:blipFill>
        <p:spPr>
          <a:xfrm>
            <a:off x="6005088" y="956631"/>
            <a:ext cx="1410566" cy="1146653"/>
          </a:xfrm>
          <a:prstGeom prst="rect">
            <a:avLst/>
          </a:prstGeom>
        </p:spPr>
      </p:pic>
      <p:pic>
        <p:nvPicPr>
          <p:cNvPr id="28" name="Chỗ dành sẵn cho Nội dung 3">
            <a:extLst>
              <a:ext uri="{FF2B5EF4-FFF2-40B4-BE49-F238E27FC236}">
                <a16:creationId xmlns:a16="http://schemas.microsoft.com/office/drawing/2014/main" id="{A07293A2-5753-CC30-AA6A-D3CDF9A5B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430" t="56668" r="62700" b="15154"/>
          <a:stretch/>
        </p:blipFill>
        <p:spPr>
          <a:xfrm>
            <a:off x="2057400" y="3020732"/>
            <a:ext cx="1161185" cy="91959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29836E18-72B2-CC59-6782-3D8D88B568EE}"/>
              </a:ext>
            </a:extLst>
          </p:cNvPr>
          <p:cNvSpPr/>
          <p:nvPr/>
        </p:nvSpPr>
        <p:spPr>
          <a:xfrm>
            <a:off x="1037854" y="3940328"/>
            <a:ext cx="3465368" cy="802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c, 720cm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 =                dm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F6C1CCC6-4900-BB3C-80E1-BEF33FD1F949}"/>
              </a:ext>
            </a:extLst>
          </p:cNvPr>
          <p:cNvSpPr/>
          <p:nvPr/>
        </p:nvSpPr>
        <p:spPr>
          <a:xfrm>
            <a:off x="2770538" y="4198668"/>
            <a:ext cx="768874" cy="29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1" name="Chỗ dành sẵn cho Nội dung 3">
            <a:extLst>
              <a:ext uri="{FF2B5EF4-FFF2-40B4-BE49-F238E27FC236}">
                <a16:creationId xmlns:a16="http://schemas.microsoft.com/office/drawing/2014/main" id="{25213B34-51FD-909C-3C3F-DC4067BC5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30" t="56668" r="62700" b="15154"/>
          <a:stretch/>
        </p:blipFill>
        <p:spPr>
          <a:xfrm>
            <a:off x="5925725" y="2925707"/>
            <a:ext cx="1161185" cy="919596"/>
          </a:xfrm>
          <a:prstGeom prst="rect">
            <a:avLst/>
          </a:prstGeom>
        </p:spPr>
      </p:pic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FB4408C5-3F19-452F-0EAD-83A7893B99BB}"/>
              </a:ext>
            </a:extLst>
          </p:cNvPr>
          <p:cNvSpPr/>
          <p:nvPr/>
        </p:nvSpPr>
        <p:spPr>
          <a:xfrm>
            <a:off x="4906180" y="3845303"/>
            <a:ext cx="3705287" cy="802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d, 100 cm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 =                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AD85E66C-1336-C783-199E-8F27AD79E5FB}"/>
              </a:ext>
            </a:extLst>
          </p:cNvPr>
          <p:cNvSpPr/>
          <p:nvPr/>
        </p:nvSpPr>
        <p:spPr>
          <a:xfrm>
            <a:off x="6469787" y="4107324"/>
            <a:ext cx="811234" cy="29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44BABAA3-36E7-7192-5BC8-7D7879B07ECA}"/>
              </a:ext>
            </a:extLst>
          </p:cNvPr>
          <p:cNvSpPr/>
          <p:nvPr/>
        </p:nvSpPr>
        <p:spPr>
          <a:xfrm>
            <a:off x="2439378" y="2371911"/>
            <a:ext cx="642888" cy="29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0,07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6C43AEE1-E0D5-696E-7816-5EA8D7B91050}"/>
              </a:ext>
            </a:extLst>
          </p:cNvPr>
          <p:cNvSpPr/>
          <p:nvPr/>
        </p:nvSpPr>
        <p:spPr>
          <a:xfrm>
            <a:off x="7219703" y="2353070"/>
            <a:ext cx="623456" cy="29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26,8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39B66FE5-11C1-FCE5-DD69-B1F2BDF7B0F6}"/>
              </a:ext>
            </a:extLst>
          </p:cNvPr>
          <p:cNvSpPr/>
          <p:nvPr/>
        </p:nvSpPr>
        <p:spPr>
          <a:xfrm>
            <a:off x="2786361" y="4198668"/>
            <a:ext cx="737228" cy="29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7,2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8E10DE44-DF1F-8441-B6A3-97D878D90912}"/>
              </a:ext>
            </a:extLst>
          </p:cNvPr>
          <p:cNvSpPr/>
          <p:nvPr/>
        </p:nvSpPr>
        <p:spPr>
          <a:xfrm>
            <a:off x="6469787" y="4107324"/>
            <a:ext cx="811234" cy="29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0,01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 animBg="1"/>
      <p:bldP spid="17" grpId="0" animBg="1"/>
      <p:bldP spid="18" grpId="0" animBg="1"/>
      <p:bldP spid="24" grpId="0" animBg="1"/>
      <p:bldP spid="26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788" kern="120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3103418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532679" y="3776225"/>
            <a:ext cx="3359341" cy="1280880"/>
          </a:xfrm>
          <a:prstGeom prst="rect">
            <a:avLst/>
          </a:prstGeom>
        </p:spPr>
      </p:pic>
      <p:pic>
        <p:nvPicPr>
          <p:cNvPr id="9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C9B65E84-70EF-8620-E3ED-7A8E96F89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3008030" y="3731545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C01064E-3015-1168-67DE-66F396CD9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694" y="275063"/>
            <a:ext cx="7213955" cy="3456481"/>
          </a:xfrm>
          <a:prstGeom prst="rect">
            <a:avLst/>
          </a:prstGeom>
        </p:spPr>
      </p:pic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1BF30FC3-32B7-09E7-0211-03C755E14057}"/>
              </a:ext>
            </a:extLst>
          </p:cNvPr>
          <p:cNvCxnSpPr>
            <a:cxnSpLocks/>
          </p:cNvCxnSpPr>
          <p:nvPr/>
        </p:nvCxnSpPr>
        <p:spPr>
          <a:xfrm>
            <a:off x="2284069" y="2086982"/>
            <a:ext cx="4436399" cy="663652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C6674F74-9507-5812-0DD2-63EEE4F29F86}"/>
              </a:ext>
            </a:extLst>
          </p:cNvPr>
          <p:cNvCxnSpPr>
            <a:cxnSpLocks/>
          </p:cNvCxnSpPr>
          <p:nvPr/>
        </p:nvCxnSpPr>
        <p:spPr>
          <a:xfrm>
            <a:off x="3627863" y="2141034"/>
            <a:ext cx="0" cy="550127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Đường kết nối Mũi tên Thẳng 25">
            <a:extLst>
              <a:ext uri="{FF2B5EF4-FFF2-40B4-BE49-F238E27FC236}">
                <a16:creationId xmlns:a16="http://schemas.microsoft.com/office/drawing/2014/main" id="{FCC5ADCB-5A1A-C62C-A803-837D91D768B0}"/>
              </a:ext>
            </a:extLst>
          </p:cNvPr>
          <p:cNvCxnSpPr>
            <a:cxnSpLocks/>
          </p:cNvCxnSpPr>
          <p:nvPr/>
        </p:nvCxnSpPr>
        <p:spPr>
          <a:xfrm>
            <a:off x="5532679" y="2141034"/>
            <a:ext cx="0" cy="550127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id="{BCB38BE7-3127-DF8E-A92E-91A266664772}"/>
              </a:ext>
            </a:extLst>
          </p:cNvPr>
          <p:cNvCxnSpPr>
            <a:cxnSpLocks/>
          </p:cNvCxnSpPr>
          <p:nvPr/>
        </p:nvCxnSpPr>
        <p:spPr>
          <a:xfrm flipH="1">
            <a:off x="2483005" y="2141034"/>
            <a:ext cx="4493941" cy="550127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2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71684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249519" y="3776225"/>
            <a:ext cx="2642500" cy="1280880"/>
          </a:xfrm>
          <a:prstGeom prst="rect">
            <a:avLst/>
          </a:prstGeom>
        </p:spPr>
      </p:pic>
      <p:pic>
        <p:nvPicPr>
          <p:cNvPr id="6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546D9BFE-0746-675E-BF7C-66F46A01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82" y="3776226"/>
            <a:ext cx="3456879" cy="12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BC0B3DF-B003-1DEA-F5E4-88DB6B31A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8411" y="353991"/>
            <a:ext cx="6799584" cy="33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2390</TotalTime>
  <Words>420</Words>
  <Application>Microsoft Office PowerPoint</Application>
  <PresentationFormat>Trình chiếu Trên màn hình (16:9)</PresentationFormat>
  <Paragraphs>134</Paragraphs>
  <Slides>20</Slides>
  <Notes>16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20</vt:i4>
      </vt:variant>
    </vt:vector>
  </HeadingPairs>
  <TitlesOfParts>
    <vt:vector size="42" baseType="lpstr">
      <vt:lpstr>DengXian</vt:lpstr>
      <vt:lpstr>Times New Roman</vt:lpstr>
      <vt:lpstr>Nunito SemiBold</vt:lpstr>
      <vt:lpstr>Trebuchet MS</vt:lpstr>
      <vt:lpstr>Tahoma</vt:lpstr>
      <vt:lpstr>Fredoka One</vt:lpstr>
      <vt:lpstr>Hachi Maru Pop</vt:lpstr>
      <vt:lpstr>Calibri</vt:lpstr>
      <vt:lpstr>字魂35号-经典雅黑</vt:lpstr>
      <vt:lpstr>Calibri Light</vt:lpstr>
      <vt:lpstr>Lilita One</vt:lpstr>
      <vt:lpstr>Cambria Math</vt:lpstr>
      <vt:lpstr>Nunito</vt:lpstr>
      <vt:lpstr>Corbel (Body)</vt:lpstr>
      <vt:lpstr>Arial</vt:lpstr>
      <vt:lpstr>Arial Black</vt:lpstr>
      <vt:lpstr>Chibi Anime Characters for Pre-K by Slidesgo</vt:lpstr>
      <vt:lpstr>Office Theme</vt:lpstr>
      <vt:lpstr>5_Office 主题</vt:lpstr>
      <vt:lpstr>2_Office Theme</vt:lpstr>
      <vt:lpstr>3_Office Theme</vt:lpstr>
      <vt:lpstr>4_Office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60</cp:revision>
  <dcterms:modified xsi:type="dcterms:W3CDTF">2024-08-10T06:37:49Z</dcterms:modified>
  <cp:category/>
</cp:coreProperties>
</file>