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0" r:id="rId2"/>
    <p:sldMasterId id="2147483703" r:id="rId3"/>
    <p:sldMasterId id="2147483727" r:id="rId4"/>
  </p:sldMasterIdLst>
  <p:notesMasterIdLst>
    <p:notesMasterId r:id="rId20"/>
  </p:notesMasterIdLst>
  <p:sldIdLst>
    <p:sldId id="389" r:id="rId5"/>
    <p:sldId id="260" r:id="rId6"/>
    <p:sldId id="402" r:id="rId7"/>
    <p:sldId id="339" r:id="rId8"/>
    <p:sldId id="286" r:id="rId9"/>
    <p:sldId id="274" r:id="rId10"/>
    <p:sldId id="1621" r:id="rId11"/>
    <p:sldId id="1630" r:id="rId12"/>
    <p:sldId id="1629" r:id="rId13"/>
    <p:sldId id="329" r:id="rId14"/>
    <p:sldId id="1624" r:id="rId15"/>
    <p:sldId id="1631" r:id="rId16"/>
    <p:sldId id="332" r:id="rId17"/>
    <p:sldId id="344" r:id="rId18"/>
    <p:sldId id="312" r:id="rId19"/>
  </p:sldIdLst>
  <p:sldSz cx="9144000" cy="5143500" type="screen16x9"/>
  <p:notesSz cx="6858000" cy="9144000"/>
  <p:embeddedFontLst>
    <p:embeddedFont>
      <p:font typeface="Hachi Maru Pop" panose="020B0604020202020204" charset="-128"/>
      <p:regular r:id="rId21"/>
    </p:embeddedFont>
    <p:embeddedFont>
      <p:font typeface="Cambria Math" panose="02040503050406030204" pitchFamily="18" charset="0"/>
      <p:regular r:id="rId22"/>
    </p:embeddedFont>
    <p:embeddedFont>
      <p:font typeface="DengXian" panose="02010600030101010101" pitchFamily="2" charset="-122"/>
      <p:regular r:id="rId23"/>
      <p:bold r:id="rId24"/>
    </p:embeddedFont>
    <p:embeddedFont>
      <p:font typeface="Fredoka One" panose="02000000000000000000" pitchFamily="2" charset="0"/>
      <p:regular r:id="rId25"/>
    </p:embeddedFont>
    <p:embeddedFont>
      <p:font typeface="Lilita One" panose="020B0604020202020204" charset="0"/>
      <p:regular r:id="rId26"/>
      <p:bold r:id="rId27"/>
      <p:italic r:id="rId28"/>
      <p:boldItalic r:id="rId29"/>
    </p:embeddedFont>
    <p:embeddedFont>
      <p:font typeface="Nunito" pitchFamily="2" charset="-93"/>
      <p:regular r:id="rId30"/>
      <p:bold r:id="rId31"/>
      <p:italic r:id="rId32"/>
      <p:boldItalic r:id="rId33"/>
    </p:embeddedFont>
    <p:embeddedFont>
      <p:font typeface="Nunito SemiBold" pitchFamily="2" charset="-93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2BF"/>
    <a:srgbClr val="E4702E"/>
    <a:srgbClr val="FCF2D4"/>
    <a:srgbClr val="D4794C"/>
    <a:srgbClr val="A86ED4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39" autoAdjust="0"/>
    <p:restoredTop sz="94729"/>
  </p:normalViewPr>
  <p:slideViewPr>
    <p:cSldViewPr snapToGrid="0" showGuides="1">
      <p:cViewPr varScale="1">
        <p:scale>
          <a:sx n="102" d="100"/>
          <a:sy n="102" d="100"/>
        </p:scale>
        <p:origin x="600" y="72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Thiết kế : Hân Di zalo 0948607584</a:t>
            </a:r>
            <a:endParaRPr lang="vi-VN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968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865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152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804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Thiết kế : Hân Di zalo 0948607584</a:t>
            </a:r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8618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2855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8471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5794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25/10/2024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25/10/2024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25/10/2024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25/10/2024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25/10/2024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25/10/2024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25/10/2024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4629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68691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00462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13177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52475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271613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7455310" y="19978"/>
            <a:ext cx="1487743" cy="166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562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39998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39845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53175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68530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9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71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5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48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70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31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68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51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0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5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25/10/2024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25/10/2024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25/10/2024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25/10/2024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25/10/2024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88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1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42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3.png"/><Relationship Id="rId7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hyperlink" Target="https://pixnio.com/vi/canh-quan/duong/go-thien-nhien-cay-duong-la-phong-canh-mua-thu-nha-ma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95" y="-289561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1" y="-16193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289" y="1124616"/>
            <a:ext cx="779860" cy="549737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430" y="3900962"/>
            <a:ext cx="590550" cy="476250"/>
          </a:xfrm>
          <a:prstGeom prst="rect">
            <a:avLst/>
          </a:prstGeom>
        </p:spPr>
      </p:pic>
      <p:sp>
        <p:nvSpPr>
          <p:cNvPr id="41" name="标题 40"/>
          <p:cNvSpPr>
            <a:spLocks noGrp="1"/>
          </p:cNvSpPr>
          <p:nvPr>
            <p:ph type="title" idx="4294967295"/>
          </p:nvPr>
        </p:nvSpPr>
        <p:spPr>
          <a:xfrm>
            <a:off x="3414907" y="985838"/>
            <a:ext cx="2314187" cy="6619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altLang="zh-CN" sz="4050" b="1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TOÁN</a:t>
            </a:r>
            <a:endParaRPr lang="zh-CN" altLang="en-US" sz="4050" b="1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6298" y="3644128"/>
            <a:ext cx="2890892" cy="173583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157" y="2320176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3782" y="3465774"/>
            <a:ext cx="3252571" cy="195299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5368" y="276854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68" y="3081845"/>
            <a:ext cx="419765" cy="5740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9" y="3776954"/>
            <a:ext cx="404071" cy="45553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8047" flipH="1">
            <a:off x="-6183" y="3322549"/>
            <a:ext cx="478631" cy="414338"/>
          </a:xfrm>
          <a:prstGeom prst="rect">
            <a:avLst/>
          </a:prstGeom>
        </p:spPr>
      </p:pic>
      <p:pic>
        <p:nvPicPr>
          <p:cNvPr id="47" name="图片 42" descr="sfd">
            <a:extLst>
              <a:ext uri="{FF2B5EF4-FFF2-40B4-BE49-F238E27FC236}">
                <a16:creationId xmlns:a16="http://schemas.microsoft.com/office/drawing/2014/main" id="{F5E9F564-F97C-4322-8B21-66978B501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010" y="4093158"/>
            <a:ext cx="2007968" cy="1205680"/>
          </a:xfrm>
          <a:prstGeom prst="rect">
            <a:avLst/>
          </a:prstGeom>
        </p:spPr>
      </p:pic>
      <p:pic>
        <p:nvPicPr>
          <p:cNvPr id="48" name="图片 42" descr="sfd">
            <a:extLst>
              <a:ext uri="{FF2B5EF4-FFF2-40B4-BE49-F238E27FC236}">
                <a16:creationId xmlns:a16="http://schemas.microsoft.com/office/drawing/2014/main" id="{659D2A0B-DDEC-4C5E-861A-601802E86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620" y="3616070"/>
            <a:ext cx="2909127" cy="1746779"/>
          </a:xfrm>
          <a:prstGeom prst="rect">
            <a:avLst/>
          </a:prstGeom>
        </p:spPr>
      </p:pic>
      <p:pic>
        <p:nvPicPr>
          <p:cNvPr id="50" name="图片 42" descr="sfd">
            <a:extLst>
              <a:ext uri="{FF2B5EF4-FFF2-40B4-BE49-F238E27FC236}">
                <a16:creationId xmlns:a16="http://schemas.microsoft.com/office/drawing/2014/main" id="{E60E3DE2-0D44-4FFD-AB92-52A2E3866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964" y="3900962"/>
            <a:ext cx="2339816" cy="1404938"/>
          </a:xfrm>
          <a:prstGeom prst="rect">
            <a:avLst/>
          </a:prstGeom>
        </p:spPr>
      </p:pic>
      <p:sp>
        <p:nvSpPr>
          <p:cNvPr id="55" name="Google Shape;368;p30">
            <a:extLst>
              <a:ext uri="{FF2B5EF4-FFF2-40B4-BE49-F238E27FC236}">
                <a16:creationId xmlns:a16="http://schemas.microsoft.com/office/drawing/2014/main" id="{9F9FA4B9-7D21-294D-A829-7E604D12A7A5}"/>
              </a:ext>
            </a:extLst>
          </p:cNvPr>
          <p:cNvSpPr txBox="1">
            <a:spLocks/>
          </p:cNvSpPr>
          <p:nvPr/>
        </p:nvSpPr>
        <p:spPr>
          <a:xfrm>
            <a:off x="802888" y="1811327"/>
            <a:ext cx="7746380" cy="91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 b="0" i="0" u="none" strike="noStrike" cap="none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964"/>
              </a:buClr>
              <a:buSzPts val="5000"/>
              <a:buFont typeface="Fredoka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BÀI </a:t>
            </a:r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35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: LUYỆN TẬP CHUNG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Lilita One"/>
              <a:cs typeface="Times New Roman" panose="02020603050405020304" pitchFamily="18" charset="0"/>
              <a:sym typeface="Lilita One"/>
            </a:endParaRPr>
          </a:p>
        </p:txBody>
      </p:sp>
      <p:pic>
        <p:nvPicPr>
          <p:cNvPr id="59" name="Picture 2" descr="Sách Giáo Khoa Bình Minh. | Ha Loi">
            <a:extLst>
              <a:ext uri="{FF2B5EF4-FFF2-40B4-BE49-F238E27FC236}">
                <a16:creationId xmlns:a16="http://schemas.microsoft.com/office/drawing/2014/main" id="{1AF9C0E0-FE67-FB40-838D-28424708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2" y="181133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56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2" y="3707432"/>
            <a:ext cx="2692552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6119189" y="3776225"/>
            <a:ext cx="2772831" cy="1280880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7A7F91C-3D4E-AD77-1C84-C1ED9349D72B}"/>
              </a:ext>
            </a:extLst>
          </p:cNvPr>
          <p:cNvSpPr/>
          <p:nvPr/>
        </p:nvSpPr>
        <p:spPr>
          <a:xfrm>
            <a:off x="988694" y="362623"/>
            <a:ext cx="7071450" cy="10556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>
                <a:solidFill>
                  <a:srgbClr val="C00000"/>
                </a:solidFill>
              </a:rPr>
              <a:t>4. </a:t>
            </a:r>
            <a:r>
              <a:rPr lang="vi-VN" sz="2400">
                <a:solidFill>
                  <a:srgbClr val="C00000"/>
                </a:solidFill>
              </a:rPr>
              <a:t>Tìm số thập phân thích hợp:Một tấm tôn hình vuông có cạnh dài 80 cm. Diện tích tấm tôn đó bằng .?. m</a:t>
            </a:r>
            <a:r>
              <a:rPr lang="vi-VN" sz="2400" baseline="30000">
                <a:solidFill>
                  <a:srgbClr val="C00000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F3070021-8A39-C51D-E7CC-30546D2BF398}"/>
                  </a:ext>
                </a:extLst>
              </p:cNvPr>
              <p:cNvSpPr/>
              <p:nvPr/>
            </p:nvSpPr>
            <p:spPr>
              <a:xfrm>
                <a:off x="1018501" y="1710451"/>
                <a:ext cx="7071450" cy="1996980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u="sng">
                    <a:solidFill>
                      <a:srgbClr val="C00000"/>
                    </a:solidFill>
                  </a:rPr>
                  <a:t>Bài giải</a:t>
                </a:r>
              </a:p>
              <a:p>
                <a:pPr algn="ctr"/>
                <a:r>
                  <a:rPr lang="en-US" sz="2400">
                    <a:solidFill>
                      <a:srgbClr val="C00000"/>
                    </a:solidFill>
                  </a:rPr>
                  <a:t>Diện tích miếng tôn là:</a:t>
                </a:r>
              </a:p>
              <a:p>
                <a:pPr algn="ctr"/>
                <a:r>
                  <a:rPr lang="en-US" sz="2400">
                    <a:solidFill>
                      <a:srgbClr val="C00000"/>
                    </a:solidFill>
                  </a:rPr>
                  <a:t>80 x 80 = 6 400 (cm</a:t>
                </a:r>
                <a:r>
                  <a:rPr lang="en-US" sz="2400" baseline="30000">
                    <a:solidFill>
                      <a:srgbClr val="C00000"/>
                    </a:solidFill>
                  </a:rPr>
                  <a:t>2</a:t>
                </a:r>
                <a:r>
                  <a:rPr lang="en-US" sz="2400">
                    <a:solidFill>
                      <a:srgbClr val="C00000"/>
                    </a:solidFill>
                  </a:rPr>
                  <a:t>)</a:t>
                </a:r>
              </a:p>
              <a:p>
                <a:pPr algn="ctr"/>
                <a:r>
                  <a:rPr lang="en-US" sz="2400">
                    <a:solidFill>
                      <a:srgbClr val="C00000"/>
                    </a:solidFill>
                  </a:rPr>
                  <a:t>Đổi: 6 400 cm</a:t>
                </a:r>
                <a:r>
                  <a:rPr lang="en-US" sz="2400" baseline="30000">
                    <a:solidFill>
                      <a:srgbClr val="C00000"/>
                    </a:solidFill>
                  </a:rPr>
                  <a:t>2</a:t>
                </a:r>
                <a:r>
                  <a:rPr lang="en-US" sz="2400">
                    <a:solidFill>
                      <a:srgbClr val="C00000"/>
                    </a:solidFill>
                  </a:rPr>
                  <a:t> = </a:t>
                </a:r>
                <a:r>
                  <a:rPr lang="vi-VN" sz="240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6400</m:t>
                        </m:r>
                      </m:num>
                      <m:den>
                        <m:r>
                          <a:rPr lang="vi-VN" sz="240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40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2400" b="0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00</m:t>
                        </m:r>
                      </m:den>
                    </m:f>
                    <m:r>
                      <a:rPr lang="en-US" sz="2400" i="1" kern="1200">
                        <a:solidFill>
                          <a:srgbClr val="3BB2B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>
                    <a:solidFill>
                      <a:srgbClr val="C00000"/>
                    </a:solidFill>
                  </a:rPr>
                  <a:t>m</a:t>
                </a:r>
                <a:r>
                  <a:rPr lang="en-US" sz="2400" baseline="30000">
                    <a:solidFill>
                      <a:srgbClr val="C00000"/>
                    </a:solidFill>
                  </a:rPr>
                  <a:t>2</a:t>
                </a:r>
                <a:r>
                  <a:rPr lang="en-US" sz="2400">
                    <a:solidFill>
                      <a:srgbClr val="C00000"/>
                    </a:solidFill>
                  </a:rPr>
                  <a:t> = 0,64 m</a:t>
                </a:r>
                <a:r>
                  <a:rPr lang="en-US" sz="2400" baseline="30000">
                    <a:solidFill>
                      <a:srgbClr val="C00000"/>
                    </a:solidFill>
                  </a:rPr>
                  <a:t>2</a:t>
                </a:r>
              </a:p>
              <a:p>
                <a:pPr algn="ctr"/>
                <a:r>
                  <a:rPr lang="en-US" sz="2400">
                    <a:solidFill>
                      <a:srgbClr val="C00000"/>
                    </a:solidFill>
                  </a:rPr>
                  <a:t>Vậy diện tích tấm tôn đó bằng 0,64 m</a:t>
                </a:r>
                <a:r>
                  <a:rPr lang="en-US" sz="2400" baseline="30000">
                    <a:solidFill>
                      <a:srgbClr val="C00000"/>
                    </a:solidFill>
                  </a:rPr>
                  <a:t>2</a:t>
                </a:r>
                <a:r>
                  <a:rPr lang="en-US" sz="2400">
                    <a:solidFill>
                      <a:srgbClr val="C00000"/>
                    </a:solidFill>
                  </a:rPr>
                  <a:t>. </a:t>
                </a:r>
                <a:endParaRPr lang="vi-VN" sz="2400" baseline="30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Hình chữ nhật: Góc Tròn 6">
                <a:extLst>
                  <a:ext uri="{FF2B5EF4-FFF2-40B4-BE49-F238E27FC236}">
                    <a16:creationId xmlns:a16="http://schemas.microsoft.com/office/drawing/2014/main" id="{F3070021-8A39-C51D-E7CC-30546D2BF3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501" y="1710451"/>
                <a:ext cx="7071450" cy="1996980"/>
              </a:xfrm>
              <a:prstGeom prst="roundRect">
                <a:avLst/>
              </a:prstGeom>
              <a:blipFill>
                <a:blip r:embed="rId8"/>
                <a:stretch>
                  <a:fillRect t="-4255" b="-85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 descr="Giáo án điện tử Hoạt động trải nghiệm 3 Cánh diều: Tuần 1">
            <a:extLst>
              <a:ext uri="{FF2B5EF4-FFF2-40B4-BE49-F238E27FC236}">
                <a16:creationId xmlns:a16="http://schemas.microsoft.com/office/drawing/2014/main" id="{BE8B20AB-4DCC-8341-D727-2BBC8F45C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80" y="3799355"/>
            <a:ext cx="3249609" cy="12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3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2" y="3707432"/>
            <a:ext cx="2692552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6166518" y="3776225"/>
            <a:ext cx="2725502" cy="1280880"/>
          </a:xfrm>
          <a:prstGeom prst="rect">
            <a:avLst/>
          </a:prstGeom>
        </p:spPr>
      </p:pic>
      <p:pic>
        <p:nvPicPr>
          <p:cNvPr id="1026" name="Picture 2" descr="Viết đoạn văn về hứng thú học tập của một người mà em biết hoặc được nghe  kể lớp 4 (15 Mẫu) - Trường THCS Bình Chánh">
            <a:extLst>
              <a:ext uri="{FF2B5EF4-FFF2-40B4-BE49-F238E27FC236}">
                <a16:creationId xmlns:a16="http://schemas.microsoft.com/office/drawing/2014/main" id="{B19FE57D-D51F-3558-3839-CA3229CF4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6"/>
          <a:stretch/>
        </p:blipFill>
        <p:spPr bwMode="auto">
          <a:xfrm>
            <a:off x="2941934" y="3766699"/>
            <a:ext cx="3224584" cy="129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01F403C-C3EB-B45F-73F4-7A3E9BB36F9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06" b="1"/>
          <a:stretch/>
        </p:blipFill>
        <p:spPr>
          <a:xfrm>
            <a:off x="923847" y="119308"/>
            <a:ext cx="7231474" cy="2408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F39EF682-55A5-95FA-0E56-E0AA53E3A22D}"/>
                  </a:ext>
                </a:extLst>
              </p:cNvPr>
              <p:cNvSpPr/>
              <p:nvPr/>
            </p:nvSpPr>
            <p:spPr>
              <a:xfrm>
                <a:off x="972817" y="2453268"/>
                <a:ext cx="7071450" cy="1390186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>
                    <a:solidFill>
                      <a:srgbClr val="C00000"/>
                    </a:solidFill>
                  </a:rPr>
                  <a:t>Đổi: 0,24 km = 0,240 km =</a:t>
                </a:r>
                <a:r>
                  <a:rPr lang="vi-VN" sz="2400" kern="1200">
                    <a:solidFill>
                      <a:srgbClr val="C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kern="1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240</m:t>
                        </m:r>
                      </m:num>
                      <m:den>
                        <m:r>
                          <a:rPr lang="vi-VN" sz="240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400" i="1" kern="12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00</m:t>
                        </m:r>
                      </m:den>
                    </m:f>
                  </m:oMath>
                </a14:m>
                <a:r>
                  <a:rPr lang="vi-VN" sz="2400">
                    <a:solidFill>
                      <a:srgbClr val="C00000"/>
                    </a:solidFill>
                  </a:rPr>
                  <a:t> km =  240 m.</a:t>
                </a:r>
              </a:p>
              <a:p>
                <a:pPr algn="ctr"/>
                <a:r>
                  <a:rPr lang="vi-VN" sz="2400">
                    <a:solidFill>
                      <a:srgbClr val="C00000"/>
                    </a:solidFill>
                  </a:rPr>
                  <a:t>Ta có: 240 m &gt; 225 m.</a:t>
                </a:r>
              </a:p>
              <a:p>
                <a:pPr algn="ctr"/>
                <a:r>
                  <a:rPr lang="vi-VN" sz="2400">
                    <a:solidFill>
                      <a:srgbClr val="C00000"/>
                    </a:solidFill>
                  </a:rPr>
                  <a:t>Do đó bạn Bình chạy nhanh hơn. </a:t>
                </a:r>
                <a:endParaRPr lang="vi-VN" sz="2400" baseline="30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F39EF682-55A5-95FA-0E56-E0AA53E3A2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17" y="2453268"/>
                <a:ext cx="7071450" cy="1390186"/>
              </a:xfrm>
              <a:prstGeom prst="roundRect">
                <a:avLst/>
              </a:prstGeom>
              <a:blipFill>
                <a:blip r:embed="rId10"/>
                <a:stretch>
                  <a:fillRect b="-826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899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642" y="-683895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3064535" y="1075547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284" y="391334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A5E198A-CA21-D61A-6BE9-C6793B8D605C}"/>
              </a:ext>
            </a:extLst>
          </p:cNvPr>
          <p:cNvSpPr/>
          <p:nvPr/>
        </p:nvSpPr>
        <p:spPr>
          <a:xfrm>
            <a:off x="2904971" y="1817852"/>
            <a:ext cx="4655556" cy="129995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vi-VN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 chơi </a:t>
            </a:r>
            <a:r>
              <a:rPr lang="nl-NL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“đố bạn !”</a:t>
            </a:r>
            <a:endParaRPr lang="vi-VN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l-NL" sz="1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HS viết 1 số thập phân bất kì, chẳng hạn 2,56, yêu cầu bạn ngồi cạnh đọc và cho biết mỗi chữ số có giá trị bao nhiêu. </a:t>
            </a:r>
            <a:r>
              <a:rPr lang="pt-BR" sz="1800" ker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 đó đổi vai cho bạn. </a:t>
            </a:r>
            <a:endParaRPr lang="vi-VN" sz="18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1. Hoàn thành các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2. Chuẩn 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27935" y="1779776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81325" y="617554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5" name="Bài khởi động đầu giờ_Con cào cào (Nguồn- Yêu dân tộc Việt Nam)">
            <a:hlinkClick r:id="" action="ppaction://media"/>
            <a:extLst>
              <a:ext uri="{FF2B5EF4-FFF2-40B4-BE49-F238E27FC236}">
                <a16:creationId xmlns:a16="http://schemas.microsoft.com/office/drawing/2014/main" id="{1ACE1E96-E579-0B95-4015-1D3DB2595A1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837" y="250032"/>
            <a:ext cx="8695849" cy="4358482"/>
          </a:xfrm>
        </p:spPr>
      </p:pic>
    </p:spTree>
    <p:extLst>
      <p:ext uri="{BB962C8B-B14F-4D97-AF65-F5344CB8AC3E}">
        <p14:creationId xmlns:p14="http://schemas.microsoft.com/office/powerpoint/2010/main" val="654407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35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1ACF666E-D0C5-4994-19BC-1553EA34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95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518DEA69-4166-4A26-0E0D-C5BCEF6C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72" y="-107936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8">
            <a:extLst>
              <a:ext uri="{FF2B5EF4-FFF2-40B4-BE49-F238E27FC236}">
                <a16:creationId xmlns:a16="http://schemas.microsoft.com/office/drawing/2014/main" id="{3364F248-F932-4496-8A3F-3D207E603331}"/>
              </a:ext>
            </a:extLst>
          </p:cNvPr>
          <p:cNvSpPr/>
          <p:nvPr/>
        </p:nvSpPr>
        <p:spPr>
          <a:xfrm>
            <a:off x="976635" y="1409963"/>
            <a:ext cx="702597" cy="702597"/>
          </a:xfrm>
          <a:prstGeom prst="roundRect">
            <a:avLst>
              <a:gd name="adj" fmla="val 38426"/>
            </a:avLst>
          </a:prstGeom>
          <a:solidFill>
            <a:srgbClr val="00B0F0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altLang="zh-CN" sz="3300" kern="12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1</a:t>
            </a:r>
            <a:endParaRPr lang="zh-CN" altLang="en-US" sz="3300" kern="12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6" name="矩形: 圆角 29">
            <a:extLst>
              <a:ext uri="{FF2B5EF4-FFF2-40B4-BE49-F238E27FC236}">
                <a16:creationId xmlns:a16="http://schemas.microsoft.com/office/drawing/2014/main" id="{0CF00119-919F-4BC3-A2F0-AAE596DAB771}"/>
              </a:ext>
            </a:extLst>
          </p:cNvPr>
          <p:cNvSpPr/>
          <p:nvPr/>
        </p:nvSpPr>
        <p:spPr>
          <a:xfrm>
            <a:off x="928512" y="2786045"/>
            <a:ext cx="711781" cy="668562"/>
          </a:xfrm>
          <a:prstGeom prst="roundRect">
            <a:avLst>
              <a:gd name="adj" fmla="val 38426"/>
            </a:avLst>
          </a:prstGeom>
          <a:solidFill>
            <a:srgbClr val="FAC10E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altLang="zh-CN" sz="3300" kern="12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2</a:t>
            </a:r>
            <a:endParaRPr lang="zh-CN" altLang="en-US" sz="3300" kern="12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C57102-E524-4078-847B-3093F720BE0D}"/>
              </a:ext>
            </a:extLst>
          </p:cNvPr>
          <p:cNvSpPr txBox="1"/>
          <p:nvPr/>
        </p:nvSpPr>
        <p:spPr>
          <a:xfrm>
            <a:off x="1830636" y="1165736"/>
            <a:ext cx="63848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-  Ôn tập Cách đọc, viết  số thập phân</a:t>
            </a:r>
            <a:endParaRPr lang="en-US" sz="2800">
              <a:solidFill>
                <a:srgbClr val="FF0000"/>
              </a:solidFill>
            </a:endParaRPr>
          </a:p>
          <a:p>
            <a:r>
              <a:rPr lang="nl-NL" sz="2800">
                <a:solidFill>
                  <a:srgbClr val="FF0000"/>
                </a:solidFill>
              </a:rPr>
              <a:t> - Hàng của số thập phân</a:t>
            </a:r>
            <a:endParaRPr lang="vi-VN" sz="2800">
              <a:solidFill>
                <a:srgbClr val="FF0000"/>
              </a:solidFill>
            </a:endParaRPr>
          </a:p>
          <a:p>
            <a:r>
              <a:rPr lang="nl-NL" sz="2800">
                <a:solidFill>
                  <a:srgbClr val="FF0000"/>
                </a:solidFill>
              </a:rPr>
              <a:t> - Viết số đo dưới dạng số thập phân</a:t>
            </a:r>
            <a:endParaRPr lang="vi-VN" sz="2800">
              <a:solidFill>
                <a:srgbClr val="FF0000"/>
              </a:solidFill>
            </a:endParaRPr>
          </a:p>
          <a:p>
            <a:pPr algn="just"/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882421-30AB-4E33-8B15-7B49A2A5ECA0}"/>
              </a:ext>
            </a:extLst>
          </p:cNvPr>
          <p:cNvSpPr txBox="1"/>
          <p:nvPr/>
        </p:nvSpPr>
        <p:spPr>
          <a:xfrm>
            <a:off x="1753573" y="2643272"/>
            <a:ext cx="63848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FF0000"/>
                </a:solidFill>
              </a:rPr>
              <a:t>Vận dụng cách viết số đo diện tích dưới dạng số thập phân vào tình huống thực tiễn.</a:t>
            </a:r>
            <a:endParaRPr lang="vi-VN" sz="2800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35EA64-AE15-420C-A399-79781356637F}"/>
              </a:ext>
            </a:extLst>
          </p:cNvPr>
          <p:cNvSpPr/>
          <p:nvPr/>
        </p:nvSpPr>
        <p:spPr>
          <a:xfrm>
            <a:off x="618104" y="617220"/>
            <a:ext cx="7907792" cy="3947160"/>
          </a:xfrm>
          <a:prstGeom prst="rect">
            <a:avLst/>
          </a:prstGeom>
          <a:noFill/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字魂35号-经典雅黑"/>
              <a:ea typeface="字魂35号-经典雅黑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437765-17E4-4F0A-8140-9646A74CEE08}"/>
              </a:ext>
            </a:extLst>
          </p:cNvPr>
          <p:cNvSpPr/>
          <p:nvPr/>
        </p:nvSpPr>
        <p:spPr>
          <a:xfrm>
            <a:off x="1679232" y="180975"/>
            <a:ext cx="5785536" cy="850843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字魂35号-经典雅黑"/>
              <a:ea typeface="字魂35号-经典雅黑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E09F8A-38DF-4E06-9880-C02E865D3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5" r="66534" b="93093"/>
          <a:stretch/>
        </p:blipFill>
        <p:spPr>
          <a:xfrm>
            <a:off x="1698169" y="298268"/>
            <a:ext cx="750621" cy="62484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46B849DC-C41D-4307-8C27-97E609FA7374}"/>
              </a:ext>
            </a:extLst>
          </p:cNvPr>
          <p:cNvSpPr/>
          <p:nvPr/>
        </p:nvSpPr>
        <p:spPr>
          <a:xfrm>
            <a:off x="7433310" y="3423285"/>
            <a:ext cx="1710690" cy="171069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字魂35号-经典雅黑"/>
              <a:ea typeface="字魂35号-经典雅黑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B314C-21E2-6269-ED99-B26E19685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402" y="205699"/>
            <a:ext cx="4572396" cy="9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8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788" kern="120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2" y="3707432"/>
            <a:ext cx="3103418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5532679" y="3776225"/>
            <a:ext cx="3359341" cy="128088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E73DC6F-E6D9-BFF0-D815-5CD481D2F6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909"/>
          <a:stretch/>
        </p:blipFill>
        <p:spPr>
          <a:xfrm>
            <a:off x="914036" y="208156"/>
            <a:ext cx="7389906" cy="2557346"/>
          </a:xfrm>
          <a:prstGeom prst="rect">
            <a:avLst/>
          </a:prstGeom>
        </p:spPr>
      </p:pic>
      <p:pic>
        <p:nvPicPr>
          <p:cNvPr id="8" name="Picture 2" descr="MỘT SỐ KĨ THUẬT DẠY HỌC TÍCH CỰC">
            <a:extLst>
              <a:ext uri="{FF2B5EF4-FFF2-40B4-BE49-F238E27FC236}">
                <a16:creationId xmlns:a16="http://schemas.microsoft.com/office/drawing/2014/main" id="{29C33BA1-7E08-3252-7EEF-BE714B706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2701718" y="3822964"/>
            <a:ext cx="3482043" cy="12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BD926E9A-B3D9-CCB1-ECB9-564643A58E98}"/>
              </a:ext>
            </a:extLst>
          </p:cNvPr>
          <p:cNvSpPr/>
          <p:nvPr/>
        </p:nvSpPr>
        <p:spPr>
          <a:xfrm>
            <a:off x="2438400" y="1732156"/>
            <a:ext cx="1940312" cy="5426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Không phẩy chín trăm chín mươi chín</a:t>
            </a:r>
            <a:endParaRPr lang="vi-VN" sz="1600">
              <a:solidFill>
                <a:srgbClr val="FF0000"/>
              </a:solidFill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06B25ECC-1F82-2362-99CB-065F2536A00D}"/>
              </a:ext>
            </a:extLst>
          </p:cNvPr>
          <p:cNvSpPr/>
          <p:nvPr/>
        </p:nvSpPr>
        <p:spPr>
          <a:xfrm>
            <a:off x="5594194" y="1174595"/>
            <a:ext cx="2523893" cy="5426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Sáu mươi phẩy bảy mươi tám</a:t>
            </a:r>
            <a:endParaRPr lang="vi-VN" sz="1600">
              <a:solidFill>
                <a:srgbClr val="FF0000"/>
              </a:solidFill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04E89D9A-3659-EC7A-AF24-B55093C0274F}"/>
              </a:ext>
            </a:extLst>
          </p:cNvPr>
          <p:cNvSpPr/>
          <p:nvPr/>
        </p:nvSpPr>
        <p:spPr>
          <a:xfrm>
            <a:off x="4676078" y="1717288"/>
            <a:ext cx="918116" cy="5426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12,34</a:t>
            </a:r>
            <a:endParaRPr lang="vi-VN" sz="2000">
              <a:solidFill>
                <a:srgbClr val="FF0000"/>
              </a:solidFill>
            </a:endParaRP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349714AF-7216-44E6-C7A8-B0817B0AC25C}"/>
              </a:ext>
            </a:extLst>
          </p:cNvPr>
          <p:cNvSpPr/>
          <p:nvPr/>
        </p:nvSpPr>
        <p:spPr>
          <a:xfrm>
            <a:off x="1094183" y="2741137"/>
            <a:ext cx="3207666" cy="5426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Số 3,5 : có phần nguyên là 3, phần thập phân là 5</a:t>
            </a:r>
            <a:endParaRPr lang="vi-VN" sz="1600">
              <a:solidFill>
                <a:srgbClr val="FF0000"/>
              </a:solidFill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729D3E7-59B5-D044-1513-BB119BD55124}"/>
              </a:ext>
            </a:extLst>
          </p:cNvPr>
          <p:cNvSpPr/>
          <p:nvPr/>
        </p:nvSpPr>
        <p:spPr>
          <a:xfrm>
            <a:off x="1094183" y="3358403"/>
            <a:ext cx="3207666" cy="5426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Số 0,999: có phần nguyên là 0, phần thập phân là 999</a:t>
            </a:r>
            <a:endParaRPr lang="vi-VN" sz="1600">
              <a:solidFill>
                <a:srgbClr val="FF0000"/>
              </a:solidFill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50E9AFAE-927B-6F93-FABF-29B346FF6A99}"/>
              </a:ext>
            </a:extLst>
          </p:cNvPr>
          <p:cNvSpPr/>
          <p:nvPr/>
        </p:nvSpPr>
        <p:spPr>
          <a:xfrm>
            <a:off x="4500209" y="2696920"/>
            <a:ext cx="3898373" cy="5426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Số 60,78: có phần nguyên là 60, phần thập phân là 78</a:t>
            </a:r>
            <a:endParaRPr lang="vi-VN" sz="1600">
              <a:solidFill>
                <a:srgbClr val="FF0000"/>
              </a:solidFill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DED28D78-70F9-D164-6E0F-A59D42BC743C}"/>
              </a:ext>
            </a:extLst>
          </p:cNvPr>
          <p:cNvSpPr/>
          <p:nvPr/>
        </p:nvSpPr>
        <p:spPr>
          <a:xfrm>
            <a:off x="4558613" y="3314186"/>
            <a:ext cx="3794151" cy="5426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FF0000"/>
                </a:solidFill>
              </a:rPr>
              <a:t>Số 12,34: có phần nguyên là 12, phần thập phân là 34</a:t>
            </a:r>
            <a:endParaRPr lang="vi-VN" sz="1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5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1" y="3707432"/>
            <a:ext cx="3262513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5629506" y="3776225"/>
            <a:ext cx="3262513" cy="1280880"/>
          </a:xfrm>
          <a:prstGeom prst="rect">
            <a:avLst/>
          </a:prstGeom>
        </p:spPr>
      </p:pic>
      <p:pic>
        <p:nvPicPr>
          <p:cNvPr id="7" name="Picture 2" descr="MỘT SỐ KĨ THUẬT DẠY HỌC TÍCH CỰC">
            <a:extLst>
              <a:ext uri="{FF2B5EF4-FFF2-40B4-BE49-F238E27FC236}">
                <a16:creationId xmlns:a16="http://schemas.microsoft.com/office/drawing/2014/main" id="{13A30C31-0ED1-E2D0-9120-F10A97ECB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2829679" y="3866162"/>
            <a:ext cx="3482043" cy="12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2626E114-3A71-A262-7AA8-0A38AE3A48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693" y="133067"/>
            <a:ext cx="7119301" cy="2201255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BFE094D-D6FB-F620-2374-225D41A1E0AC}"/>
              </a:ext>
            </a:extLst>
          </p:cNvPr>
          <p:cNvSpPr/>
          <p:nvPr/>
        </p:nvSpPr>
        <p:spPr>
          <a:xfrm>
            <a:off x="988693" y="2457538"/>
            <a:ext cx="7447651" cy="60928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1600">
                <a:solidFill>
                  <a:schemeClr val="tx1"/>
                </a:solidFill>
              </a:rPr>
              <a:t>a) Số thập phân gồm 3 chục, 9 đơn vị, 3 phần mười, 7 phần trăm, 4 phần nghìn viết là</a:t>
            </a:r>
            <a:r>
              <a:rPr lang="vi-VN" sz="1600">
                <a:solidFill>
                  <a:srgbClr val="C00000"/>
                </a:solidFill>
              </a:rPr>
              <a:t> 39,374</a:t>
            </a:r>
            <a:r>
              <a:rPr lang="vi-VN" sz="1600">
                <a:solidFill>
                  <a:schemeClr val="tx1"/>
                </a:solidFill>
              </a:rPr>
              <a:t>, đọc là: </a:t>
            </a:r>
            <a:r>
              <a:rPr lang="vi-VN" sz="1600">
                <a:solidFill>
                  <a:srgbClr val="C00000"/>
                </a:solidFill>
              </a:rPr>
              <a:t>Ba mươi chín phẩy ba trăm bảy mươi tư. 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9D8295B3-FB32-3F65-A8D0-BB8B04B44205}"/>
              </a:ext>
            </a:extLst>
          </p:cNvPr>
          <p:cNvSpPr/>
          <p:nvPr/>
        </p:nvSpPr>
        <p:spPr>
          <a:xfrm>
            <a:off x="988693" y="3135616"/>
            <a:ext cx="7447651" cy="6617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1600">
                <a:solidFill>
                  <a:schemeClr val="tx1"/>
                </a:solidFill>
              </a:rPr>
              <a:t>b) Số 506,008 đọc là: </a:t>
            </a:r>
            <a:r>
              <a:rPr lang="vi-VN" sz="1600">
                <a:solidFill>
                  <a:srgbClr val="C00000"/>
                </a:solidFill>
              </a:rPr>
              <a:t>Năm trăm linh sáu phẩy không trăm linh tám</a:t>
            </a:r>
            <a:r>
              <a:rPr lang="vi-VN" sz="1600">
                <a:solidFill>
                  <a:schemeClr val="tx1"/>
                </a:solidFill>
              </a:rPr>
              <a:t>. Số đó gồm </a:t>
            </a:r>
            <a:r>
              <a:rPr lang="vi-VN" sz="1600">
                <a:solidFill>
                  <a:srgbClr val="C00000"/>
                </a:solidFill>
              </a:rPr>
              <a:t>5 trăm, 6 đơn vị, 8 phần nghìn. </a:t>
            </a:r>
          </a:p>
        </p:txBody>
      </p:sp>
    </p:spTree>
    <p:extLst>
      <p:ext uri="{BB962C8B-B14F-4D97-AF65-F5344CB8AC3E}">
        <p14:creationId xmlns:p14="http://schemas.microsoft.com/office/powerpoint/2010/main" val="153673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1" y="3707432"/>
            <a:ext cx="3262513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5629506" y="3776225"/>
            <a:ext cx="3262513" cy="1280880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FE292A52-A65A-DC2D-AE2A-95A706FEE0CC}"/>
              </a:ext>
            </a:extLst>
          </p:cNvPr>
          <p:cNvSpPr txBox="1"/>
          <p:nvPr/>
        </p:nvSpPr>
        <p:spPr>
          <a:xfrm>
            <a:off x="1291668" y="499395"/>
            <a:ext cx="13028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Số </a:t>
            </a:r>
            <a:endParaRPr lang="en-US" sz="2100" b="1" kern="12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FAF027DA-7E34-DE6D-A84F-20ECF4E3E26D}"/>
              </a:ext>
            </a:extLst>
          </p:cNvPr>
          <p:cNvSpPr/>
          <p:nvPr/>
        </p:nvSpPr>
        <p:spPr>
          <a:xfrm>
            <a:off x="2111787" y="520928"/>
            <a:ext cx="357222" cy="3724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srgbClr val="FF0000"/>
                </a:solidFill>
                <a:latin typeface="Calibri"/>
              </a:rPr>
              <a:t>?</a:t>
            </a:r>
            <a:endParaRPr lang="vi-VN" sz="1800" kern="12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CC8CA03A-6B0D-0E2F-A1A2-3289C63CFE06}"/>
              </a:ext>
            </a:extLst>
          </p:cNvPr>
          <p:cNvSpPr/>
          <p:nvPr/>
        </p:nvSpPr>
        <p:spPr>
          <a:xfrm>
            <a:off x="722276" y="1041540"/>
            <a:ext cx="3030002" cy="6385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/>
              </a:rPr>
              <a:t>a,  35,42m =                cm</a:t>
            </a:r>
            <a:endParaRPr lang="vi-VN" sz="2100" kern="1200" baseline="30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47D1F1A6-20C7-7A17-0E39-0BF1424DEA95}"/>
              </a:ext>
            </a:extLst>
          </p:cNvPr>
          <p:cNvSpPr/>
          <p:nvPr/>
        </p:nvSpPr>
        <p:spPr>
          <a:xfrm>
            <a:off x="2380101" y="1224770"/>
            <a:ext cx="682789" cy="3237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black"/>
                </a:solidFill>
                <a:latin typeface="Calibri"/>
              </a:rPr>
              <a:t>?</a:t>
            </a:r>
            <a:endParaRPr lang="vi-VN" sz="18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61B6B67C-A08C-8855-1EAC-BDF62722D287}"/>
              </a:ext>
            </a:extLst>
          </p:cNvPr>
          <p:cNvSpPr/>
          <p:nvPr/>
        </p:nvSpPr>
        <p:spPr>
          <a:xfrm>
            <a:off x="788020" y="1864564"/>
            <a:ext cx="2961689" cy="6726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/>
              </a:rPr>
              <a:t>c,  52,7 </a:t>
            </a:r>
            <a:r>
              <a:rPr lang="en-US" sz="2100" i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100" kern="1200">
                <a:solidFill>
                  <a:prstClr val="black"/>
                </a:solidFill>
                <a:latin typeface="Calibri"/>
              </a:rPr>
              <a:t> =                  m</a:t>
            </a:r>
            <a:r>
              <a:rPr lang="en-US" sz="2100" i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vi-VN" sz="2100" kern="1200" baseline="30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A37C836C-F44B-297F-5CC9-BA9D0E6E1374}"/>
              </a:ext>
            </a:extLst>
          </p:cNvPr>
          <p:cNvSpPr/>
          <p:nvPr/>
        </p:nvSpPr>
        <p:spPr>
          <a:xfrm>
            <a:off x="2059999" y="2037532"/>
            <a:ext cx="846752" cy="3234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vi-VN" sz="18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3E90C022-687A-57E8-AECB-3D416B0A19C0}"/>
              </a:ext>
            </a:extLst>
          </p:cNvPr>
          <p:cNvSpPr/>
          <p:nvPr/>
        </p:nvSpPr>
        <p:spPr>
          <a:xfrm>
            <a:off x="788019" y="2713420"/>
            <a:ext cx="3030003" cy="6385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/>
              </a:rPr>
              <a:t>e,  2 086 dm</a:t>
            </a:r>
            <a:r>
              <a:rPr lang="en-US" sz="2100" kern="1200" baseline="3000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100" kern="1200">
                <a:solidFill>
                  <a:prstClr val="black"/>
                </a:solidFill>
                <a:latin typeface="Calibri"/>
              </a:rPr>
              <a:t> =              m</a:t>
            </a:r>
            <a:r>
              <a:rPr lang="en-US" sz="2100" kern="1200" baseline="30000">
                <a:solidFill>
                  <a:prstClr val="black"/>
                </a:solidFill>
                <a:latin typeface="Calibri"/>
              </a:rPr>
              <a:t>2</a:t>
            </a:r>
            <a:endParaRPr lang="vi-VN" sz="2100" kern="1200" baseline="30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36A0D496-6F64-A849-1329-A14DAFB393E8}"/>
              </a:ext>
            </a:extLst>
          </p:cNvPr>
          <p:cNvSpPr/>
          <p:nvPr/>
        </p:nvSpPr>
        <p:spPr>
          <a:xfrm>
            <a:off x="2546385" y="2861420"/>
            <a:ext cx="771978" cy="35840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black"/>
                </a:solidFill>
                <a:latin typeface="Calibri"/>
              </a:rPr>
              <a:t>?</a:t>
            </a:r>
            <a:endParaRPr lang="vi-VN" sz="18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D3D0C7F7-DE18-8F9A-E98E-6086C1566251}"/>
              </a:ext>
            </a:extLst>
          </p:cNvPr>
          <p:cNvSpPr/>
          <p:nvPr/>
        </p:nvSpPr>
        <p:spPr>
          <a:xfrm>
            <a:off x="4225723" y="1056079"/>
            <a:ext cx="2911944" cy="6454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/>
              </a:rPr>
              <a:t>b,  4,73km =                m</a:t>
            </a:r>
            <a:endParaRPr lang="vi-VN" sz="2100" kern="1200" baseline="30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DF4D0035-9E44-1F42-891E-50D7A581FA62}"/>
              </a:ext>
            </a:extLst>
          </p:cNvPr>
          <p:cNvSpPr/>
          <p:nvPr/>
        </p:nvSpPr>
        <p:spPr>
          <a:xfrm>
            <a:off x="5740724" y="1223638"/>
            <a:ext cx="759987" cy="35630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black"/>
                </a:solidFill>
                <a:latin typeface="Calibri"/>
              </a:rPr>
              <a:t>?</a:t>
            </a:r>
            <a:endParaRPr lang="vi-VN" sz="18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" name="Hình chữ nhật: Góc Tròn 29">
            <a:extLst>
              <a:ext uri="{FF2B5EF4-FFF2-40B4-BE49-F238E27FC236}">
                <a16:creationId xmlns:a16="http://schemas.microsoft.com/office/drawing/2014/main" id="{0C57845F-C2F8-C308-3ABD-A9619F84329D}"/>
              </a:ext>
            </a:extLst>
          </p:cNvPr>
          <p:cNvSpPr/>
          <p:nvPr/>
        </p:nvSpPr>
        <p:spPr>
          <a:xfrm>
            <a:off x="4197393" y="1851837"/>
            <a:ext cx="2961690" cy="67260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/>
              </a:rPr>
              <a:t>d,  906 tạ =               tấn</a:t>
            </a:r>
            <a:endParaRPr lang="vi-VN" sz="2100" kern="1200" baseline="30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256FD1B4-F246-61B0-3ABE-6FA2AEE57B74}"/>
              </a:ext>
            </a:extLst>
          </p:cNvPr>
          <p:cNvSpPr/>
          <p:nvPr/>
        </p:nvSpPr>
        <p:spPr>
          <a:xfrm>
            <a:off x="5576275" y="2016910"/>
            <a:ext cx="735447" cy="3440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black"/>
                </a:solidFill>
                <a:latin typeface="Calibri"/>
              </a:rPr>
              <a:t>?</a:t>
            </a:r>
            <a:endParaRPr lang="vi-VN" sz="18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3" name="Hình chữ nhật: Góc Tròn 32">
            <a:extLst>
              <a:ext uri="{FF2B5EF4-FFF2-40B4-BE49-F238E27FC236}">
                <a16:creationId xmlns:a16="http://schemas.microsoft.com/office/drawing/2014/main" id="{4E6DD690-A2E9-C4A8-7843-98FADED453F5}"/>
              </a:ext>
            </a:extLst>
          </p:cNvPr>
          <p:cNvSpPr/>
          <p:nvPr/>
        </p:nvSpPr>
        <p:spPr>
          <a:xfrm>
            <a:off x="4225723" y="2655487"/>
            <a:ext cx="3030003" cy="67338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/>
              </a:rPr>
              <a:t>g, 18 460 cm</a:t>
            </a:r>
            <a:r>
              <a:rPr lang="en-US" sz="2100" kern="1200" baseline="3000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100" kern="1200">
                <a:solidFill>
                  <a:prstClr val="black"/>
                </a:solidFill>
                <a:latin typeface="Calibri"/>
              </a:rPr>
              <a:t> =             m</a:t>
            </a:r>
            <a:r>
              <a:rPr lang="en-US" sz="2100" kern="1200" baseline="30000">
                <a:solidFill>
                  <a:prstClr val="black"/>
                </a:solidFill>
                <a:latin typeface="Calibri"/>
              </a:rPr>
              <a:t>2</a:t>
            </a:r>
            <a:endParaRPr lang="vi-VN" sz="2100" kern="1200" baseline="300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68A8C7FC-0580-C3E9-E23E-821B359CC92B}"/>
              </a:ext>
            </a:extLst>
          </p:cNvPr>
          <p:cNvSpPr/>
          <p:nvPr/>
        </p:nvSpPr>
        <p:spPr>
          <a:xfrm>
            <a:off x="6040444" y="2842971"/>
            <a:ext cx="713144" cy="3527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kern="1200">
                <a:solidFill>
                  <a:prstClr val="black"/>
                </a:solidFill>
                <a:latin typeface="Calibri"/>
              </a:rPr>
              <a:t>?</a:t>
            </a:r>
            <a:endParaRPr lang="vi-VN" sz="1800" kern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29CC5B37-7B4F-6EA8-775F-41B732BF7EAE}"/>
              </a:ext>
            </a:extLst>
          </p:cNvPr>
          <p:cNvSpPr/>
          <p:nvPr/>
        </p:nvSpPr>
        <p:spPr>
          <a:xfrm>
            <a:off x="2380101" y="1204785"/>
            <a:ext cx="764543" cy="3751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/>
              <a:t>3 542</a:t>
            </a:r>
            <a:endParaRPr lang="vi-VN" sz="1800"/>
          </a:p>
        </p:txBody>
      </p:sp>
      <p:sp>
        <p:nvSpPr>
          <p:cNvPr id="38" name="Hình chữ nhật 37">
            <a:extLst>
              <a:ext uri="{FF2B5EF4-FFF2-40B4-BE49-F238E27FC236}">
                <a16:creationId xmlns:a16="http://schemas.microsoft.com/office/drawing/2014/main" id="{2E897A3D-BD0E-715F-D451-7E4AE0F4CF6B}"/>
              </a:ext>
            </a:extLst>
          </p:cNvPr>
          <p:cNvSpPr/>
          <p:nvPr/>
        </p:nvSpPr>
        <p:spPr>
          <a:xfrm>
            <a:off x="5736168" y="1223637"/>
            <a:ext cx="764543" cy="3751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/>
              <a:t>4 730</a:t>
            </a:r>
            <a:endParaRPr lang="vi-VN" sz="1800"/>
          </a:p>
        </p:txBody>
      </p:sp>
      <p:sp>
        <p:nvSpPr>
          <p:cNvPr id="39" name="Hình chữ nhật 38">
            <a:extLst>
              <a:ext uri="{FF2B5EF4-FFF2-40B4-BE49-F238E27FC236}">
                <a16:creationId xmlns:a16="http://schemas.microsoft.com/office/drawing/2014/main" id="{A9B24995-721F-BC6F-2075-42359AE1D710}"/>
              </a:ext>
            </a:extLst>
          </p:cNvPr>
          <p:cNvSpPr/>
          <p:nvPr/>
        </p:nvSpPr>
        <p:spPr>
          <a:xfrm>
            <a:off x="2050583" y="2018393"/>
            <a:ext cx="856168" cy="3751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/>
              <a:t>52 700</a:t>
            </a:r>
            <a:endParaRPr lang="vi-VN" sz="1800"/>
          </a:p>
        </p:txBody>
      </p:sp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id="{18B07C89-DEB0-5FA3-A206-27FE9677DC4B}"/>
              </a:ext>
            </a:extLst>
          </p:cNvPr>
          <p:cNvSpPr/>
          <p:nvPr/>
        </p:nvSpPr>
        <p:spPr>
          <a:xfrm>
            <a:off x="5556321" y="1997244"/>
            <a:ext cx="764543" cy="3751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/>
              <a:t>90,6</a:t>
            </a:r>
            <a:endParaRPr lang="vi-VN" sz="1800"/>
          </a:p>
        </p:txBody>
      </p:sp>
      <p:sp>
        <p:nvSpPr>
          <p:cNvPr id="41" name="Hình chữ nhật 40">
            <a:extLst>
              <a:ext uri="{FF2B5EF4-FFF2-40B4-BE49-F238E27FC236}">
                <a16:creationId xmlns:a16="http://schemas.microsoft.com/office/drawing/2014/main" id="{48A6E9B4-BA3B-FCFD-08AA-56BF127E588E}"/>
              </a:ext>
            </a:extLst>
          </p:cNvPr>
          <p:cNvSpPr/>
          <p:nvPr/>
        </p:nvSpPr>
        <p:spPr>
          <a:xfrm>
            <a:off x="2546385" y="2830567"/>
            <a:ext cx="764543" cy="3751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/>
              <a:t>20,86</a:t>
            </a:r>
            <a:endParaRPr lang="vi-VN" sz="1800"/>
          </a:p>
        </p:txBody>
      </p:sp>
      <p:sp>
        <p:nvSpPr>
          <p:cNvPr id="42" name="Hình chữ nhật 41">
            <a:extLst>
              <a:ext uri="{FF2B5EF4-FFF2-40B4-BE49-F238E27FC236}">
                <a16:creationId xmlns:a16="http://schemas.microsoft.com/office/drawing/2014/main" id="{D2D197CB-AAFE-986D-A1BD-F093A31481AA}"/>
              </a:ext>
            </a:extLst>
          </p:cNvPr>
          <p:cNvSpPr/>
          <p:nvPr/>
        </p:nvSpPr>
        <p:spPr>
          <a:xfrm>
            <a:off x="6048217" y="2822102"/>
            <a:ext cx="764543" cy="3751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/>
              <a:t>1,846</a:t>
            </a:r>
            <a:endParaRPr lang="vi-VN" sz="1800"/>
          </a:p>
        </p:txBody>
      </p:sp>
      <p:pic>
        <p:nvPicPr>
          <p:cNvPr id="43" name="Picture 2" descr="Giáo án điện tử Hoạt động trải nghiệm 3 Cánh diều: Tuần 1">
            <a:extLst>
              <a:ext uri="{FF2B5EF4-FFF2-40B4-BE49-F238E27FC236}">
                <a16:creationId xmlns:a16="http://schemas.microsoft.com/office/drawing/2014/main" id="{4C27AAC7-19F0-21F0-A92B-0DC89AA32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71" y="3799355"/>
            <a:ext cx="2349097" cy="12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22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2607</TotalTime>
  <Words>469</Words>
  <Application>Microsoft Office PowerPoint</Application>
  <PresentationFormat>Trình chiếu Trên màn hình (16:9)</PresentationFormat>
  <Paragraphs>72</Paragraphs>
  <Slides>15</Slides>
  <Notes>12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15</vt:i4>
      </vt:variant>
    </vt:vector>
  </HeadingPairs>
  <TitlesOfParts>
    <vt:vector size="31" baseType="lpstr">
      <vt:lpstr>DengXian</vt:lpstr>
      <vt:lpstr>字魂35号-经典雅黑</vt:lpstr>
      <vt:lpstr>Hachi Maru Pop</vt:lpstr>
      <vt:lpstr>Calibri</vt:lpstr>
      <vt:lpstr>Fredoka One</vt:lpstr>
      <vt:lpstr>Arial</vt:lpstr>
      <vt:lpstr>Nunito SemiBold</vt:lpstr>
      <vt:lpstr>Calibri Light</vt:lpstr>
      <vt:lpstr>Lilita One</vt:lpstr>
      <vt:lpstr>Times New Roman</vt:lpstr>
      <vt:lpstr>Cambria Math</vt:lpstr>
      <vt:lpstr>Nunito</vt:lpstr>
      <vt:lpstr>Chibi Anime Characters for Pre-K by Slidesgo</vt:lpstr>
      <vt:lpstr>Office Theme</vt:lpstr>
      <vt:lpstr>5_Office 主题</vt:lpstr>
      <vt:lpstr>2_Office Theme</vt:lpstr>
      <vt:lpstr>TOÁN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63</cp:revision>
  <dcterms:modified xsi:type="dcterms:W3CDTF">2024-10-25T09:55:03Z</dcterms:modified>
  <cp:category/>
</cp:coreProperties>
</file>