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1" r:id="rId3"/>
    <p:sldMasterId id="2147483704" r:id="rId4"/>
    <p:sldMasterId id="2147483728" r:id="rId5"/>
  </p:sldMasterIdLst>
  <p:notesMasterIdLst>
    <p:notesMasterId r:id="rId21"/>
  </p:notesMasterIdLst>
  <p:sldIdLst>
    <p:sldId id="1582" r:id="rId6"/>
    <p:sldId id="1626" r:id="rId7"/>
    <p:sldId id="339" r:id="rId8"/>
    <p:sldId id="286" r:id="rId9"/>
    <p:sldId id="1593" r:id="rId10"/>
    <p:sldId id="1620" r:id="rId11"/>
    <p:sldId id="1617" r:id="rId12"/>
    <p:sldId id="1600" r:id="rId13"/>
    <p:sldId id="1627" r:id="rId14"/>
    <p:sldId id="1628" r:id="rId15"/>
    <p:sldId id="1585" r:id="rId16"/>
    <p:sldId id="1624" r:id="rId17"/>
    <p:sldId id="332" r:id="rId18"/>
    <p:sldId id="285" r:id="rId19"/>
    <p:sldId id="15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1626"/>
            <p14:sldId id="339"/>
            <p14:sldId id="286"/>
            <p14:sldId id="1593"/>
            <p14:sldId id="1620"/>
            <p14:sldId id="1617"/>
            <p14:sldId id="1600"/>
            <p14:sldId id="1627"/>
            <p14:sldId id="1628"/>
            <p14:sldId id="1585"/>
            <p14:sldId id="1624"/>
            <p14:sldId id="332"/>
            <p14:sldId id="285"/>
          </p14:sldIdLst>
        </p14:section>
        <p14:section name="Untitled Section" id="{18B50D7D-084A-40E4-9738-159A5B75918F}">
          <p14:sldIdLst>
            <p14:sldId id="15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10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2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Thiết kế Hân Di zalo 0948607584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92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882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4986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37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4881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46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4384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6969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8538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4349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9487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514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8520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8478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5783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753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2471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7634"/>
      </p:ext>
    </p:extLst>
  </p:cSld>
  <p:clrMapOvr>
    <a:masterClrMapping/>
  </p:clrMapOvr>
  <p:transition spd="slow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068965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83001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12870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43998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4294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82703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4" y="26637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436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6249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67929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66921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81664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A3F860-1DD5-450B-903B-1310051C7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F16E7C0-D9A3-B69B-D2AC-3CAC7DDAA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274FF5-B674-2CCB-AF96-3D21C67F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838147-78F2-9397-8E76-D8A432A3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BE9329-9E86-9695-B224-7D0B96FF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32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D445F0-40F3-6774-B911-C9FDB383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63947A4-74CF-2425-0491-D2F8A900B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3EC131-ADB0-5715-2E1A-E3256BB8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502214-ACE0-7EEA-209B-F26EA0F6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4AF45B-5EF2-1EB4-020E-640DFD17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9911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AFDF3F-16EF-1A50-190F-8257FCE7B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18107F5-3F36-1C06-9622-85610BAEB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D7A064-E89F-F26E-29E6-0121CD4F3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E0D111C-D73B-FF88-33AA-42461EFC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8868DB-7DE2-84EC-E2D0-FB43F4D93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74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612317-58DE-677E-1F78-B58384D0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1B57C0-30CE-EFAC-0FAC-09B2918F3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461942-FFC8-9055-A8F1-37709FC50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1EEC6D-F1F2-53AC-54B0-1C8019E5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0213525-B195-1B74-80D9-DD42DC1D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F7CBE7-F1CD-A16C-5018-FDDB06B0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622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BE800F-F0C4-0A2A-70B2-C11ADD27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2A4B0C-203A-5DD1-D4CE-412802D1E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8B3BBA-6BBD-EDF6-D67E-B014E4C7F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093EB64-EBB9-DE80-AE88-163B7AD5D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34B858E-C3BF-F335-BE54-A630ACC47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85D710A-9B00-F877-4C88-C22A1C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625B939-AA21-9861-FA88-8F9D9F976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4667E3F-5693-651C-647C-F6EF1BA3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2739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439CF9-F9BE-BDD8-56CE-74D54A3F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3D333E-DB82-BE58-4B07-7BB3B359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B44947-B425-E638-EC94-E865B1299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C5961B-B809-0C64-A65B-BDD1BCE1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561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A5D371-B879-A6E9-8096-F49981AA5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3A75E46-92BB-F41B-B34F-B987E639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DBA48C6-3B26-CE44-A8E4-A2CF1768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923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898F2B-A6C9-5F43-6FD4-85FC081A4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1789A91-92CD-CF44-CCE1-0F3006AFC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38860-CED4-2A8E-CC93-F672BF5D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26C75B1-983D-F86C-8000-F20E3BD1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C571B0-5E21-66FC-DD22-D8A192727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B13712D-D00E-CF9E-410F-409DD295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232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C99E29-572B-DE83-2DE9-6F64B89F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F98669-A4B7-00BB-27B1-AFB0B2F04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D937-E35F-6C9F-420E-9C7DFFE36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3E6AAE7-9D77-52BE-D6E7-CF45658A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F090E-8B18-5DE6-A267-B2C95AE9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620BA1C-C765-D26F-4A4E-0A95430C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896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AA77DD-1E9B-49D2-8E30-80DC7747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2BAD9C-26AC-1B05-A225-58F7714BD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A476D5-D77D-E3F1-9C7B-83E9711D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E4CDFB-2A1B-94B8-262C-B25B19E5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E9B8BAB-C826-92B5-FDCC-FD53131F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26585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8DD5084-0347-BEE2-6CE0-5484EACFD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3E9E8B-9601-F60E-4823-8AE64E39B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F7F7B1-1AAB-B04F-6B5E-74A0583E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E4E1870-F8F0-EC54-1216-0A1C9AB9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906DB1-3413-A921-29BD-69E9C9E2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67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10/8/2024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05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24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03F43E-17E2-C8C2-61E7-8A37F5D4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42B2A7-F310-8480-7FBD-04F3F419E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0F6E058-3F07-4596-9E71-8201BD542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2B95A6-D6D1-40CD-8454-58815A1D2DBD}" type="datetimeFigureOut">
              <a:rPr lang="vi-VN" smtClean="0"/>
              <a:t>10-08-2024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5703EA-8DD4-8203-C642-370B30F38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ADE000-9AFE-CD90-9572-A4FFA4E9C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91FC6A-ECED-4535-91FA-942C34143E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06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vi-VN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9098" y="4883727"/>
            <a:ext cx="6115107" cy="2343254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227" y="5080633"/>
            <a:ext cx="5173891" cy="1952999"/>
          </a:xfrm>
          <a:prstGeom prst="rect">
            <a:avLst/>
          </a:prstGeom>
        </p:spPr>
      </p:pic>
      <p:pic>
        <p:nvPicPr>
          <p:cNvPr id="6" name="Picture 2" descr="MỘT SỐ KĨ THUẬT DẠY HỌC TÍCH CỰC">
            <a:extLst>
              <a:ext uri="{FF2B5EF4-FFF2-40B4-BE49-F238E27FC236}">
                <a16:creationId xmlns:a16="http://schemas.microsoft.com/office/drawing/2014/main" id="{0ECF0536-57A9-A6B8-D06A-65248995E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4731215" y="5080632"/>
            <a:ext cx="3482043" cy="161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DED4BDE-D68D-CA58-335A-578EE9354D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713" y="263740"/>
            <a:ext cx="9655048" cy="2583369"/>
          </a:xfrm>
          <a:prstGeom prst="rect">
            <a:avLst/>
          </a:prstGeom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56CBB0BC-6B45-9D9C-BD0C-9E20F9B18AB1}"/>
              </a:ext>
            </a:extLst>
          </p:cNvPr>
          <p:cNvSpPr txBox="1"/>
          <p:nvPr/>
        </p:nvSpPr>
        <p:spPr>
          <a:xfrm>
            <a:off x="821261" y="2625043"/>
            <a:ext cx="5540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 </a:t>
            </a:r>
            <a:r>
              <a:rPr lang="vi-VN" sz="2400" i="1"/>
              <a:t>So sánh phần nguyên của các số đã cho ta có: 6 &lt; 9</a:t>
            </a:r>
            <a:endParaRPr lang="vi-VN" sz="2400"/>
          </a:p>
          <a:p>
            <a:r>
              <a:rPr lang="vi-VN" sz="2400" i="1"/>
              <a:t>So sánh hai số có cùng phần nguyên là 6 là 6,73 và 6,7, ở hàng phần mười có 7 = 7, ở hàng phần trăm có 0 &lt; 3, do đó: 6,7 &lt; 6,73.</a:t>
            </a:r>
            <a:endParaRPr lang="vi-VN" sz="2400"/>
          </a:p>
          <a:p>
            <a:r>
              <a:rPr lang="vi-VN" sz="2400" i="1"/>
              <a:t>Vậy 6,7 &lt; 6,73 &lt; 9,02.</a:t>
            </a:r>
            <a:endParaRPr lang="vi-VN" sz="2400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3398C64D-F53A-846F-422D-63517A558388}"/>
              </a:ext>
            </a:extLst>
          </p:cNvPr>
          <p:cNvSpPr txBox="1"/>
          <p:nvPr/>
        </p:nvSpPr>
        <p:spPr>
          <a:xfrm>
            <a:off x="6694352" y="3125566"/>
            <a:ext cx="5047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 </a:t>
            </a:r>
            <a:r>
              <a:rPr lang="vi-VN" sz="3200" i="1">
                <a:solidFill>
                  <a:srgbClr val="C00000"/>
                </a:solidFill>
              </a:rPr>
              <a:t>Các số được sắp xếp theo thứ tự từ bé đến lớn là: 6,7; 6,73; 9,02.</a:t>
            </a:r>
            <a:endParaRPr lang="vi-VN" sz="3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6828F5F6-8CFB-B6A6-37AB-65695E2AD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3781955" y="5758156"/>
            <a:ext cx="4624623" cy="146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39098" y="5758156"/>
            <a:ext cx="4798143" cy="1468824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975" y="5758156"/>
            <a:ext cx="4798143" cy="1275476"/>
          </a:xfrm>
          <a:prstGeom prst="rect">
            <a:avLst/>
          </a:prstGeom>
        </p:spPr>
      </p:pic>
      <p:pic>
        <p:nvPicPr>
          <p:cNvPr id="12" name="Hình ảnh 11" descr="Ảnh có chứa văn bản, trái cây, Thức ăn tự nhiên, sản vật&#10;&#10;Mô tả được tạo tự động">
            <a:extLst>
              <a:ext uri="{FF2B5EF4-FFF2-40B4-BE49-F238E27FC236}">
                <a16:creationId xmlns:a16="http://schemas.microsoft.com/office/drawing/2014/main" id="{E47B8149-4397-2608-8567-ADC3C78B02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/>
          <a:stretch/>
        </p:blipFill>
        <p:spPr>
          <a:xfrm>
            <a:off x="1059873" y="249382"/>
            <a:ext cx="9876991" cy="4478481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FC476C52-EDA1-F5F9-9AC6-BC0DC51A96D6}"/>
              </a:ext>
            </a:extLst>
          </p:cNvPr>
          <p:cNvSpPr/>
          <p:nvPr/>
        </p:nvSpPr>
        <p:spPr>
          <a:xfrm>
            <a:off x="1472993" y="4664763"/>
            <a:ext cx="4433455" cy="10933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Quả mít nặng nhất.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363C382-E8D8-B369-EEEF-E2B29866FB2B}"/>
              </a:ext>
            </a:extLst>
          </p:cNvPr>
          <p:cNvSpPr/>
          <p:nvPr/>
        </p:nvSpPr>
        <p:spPr>
          <a:xfrm>
            <a:off x="6673509" y="4710241"/>
            <a:ext cx="4362901" cy="9487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Quả đu đủ nhẹ nhất.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46246" y="1325663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2C89A66-9694-3B38-B3A7-8B05E3E5D0E2}"/>
              </a:ext>
            </a:extLst>
          </p:cNvPr>
          <p:cNvSpPr/>
          <p:nvPr/>
        </p:nvSpPr>
        <p:spPr>
          <a:xfrm>
            <a:off x="2534575" y="3980660"/>
            <a:ext cx="9086689" cy="9767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>
                <a:solidFill>
                  <a:srgbClr val="C00000"/>
                </a:solidFill>
              </a:rPr>
              <a:t>HS nhắc lại quy tắc so sánh hai số thập phân.</a:t>
            </a:r>
            <a:endParaRPr lang="vi-VN" sz="3200" ker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2" descr="XT Mechanical Blog">
            <a:extLst>
              <a:ext uri="{FF2B5EF4-FFF2-40B4-BE49-F238E27FC236}">
                <a16:creationId xmlns:a16="http://schemas.microsoft.com/office/drawing/2014/main" id="{6EA7C5B7-F28D-1C8E-EC7E-54F4191F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80" y="5534028"/>
            <a:ext cx="3883301" cy="150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236669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87BD5-8024-DE96-EA4E-530693F71499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 thuộc </a:t>
            </a:r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7F7214-192E-5097-2EDC-02D56F9993AD}"/>
              </a:ext>
            </a:extLst>
          </p:cNvPr>
          <p:cNvSpPr txBox="1"/>
          <p:nvPr/>
        </p:nvSpPr>
        <p:spPr>
          <a:xfrm>
            <a:off x="2977868" y="567681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C48BF9-6F87-ED7E-B829-371F3F0B1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162060-B949-7FCE-F839-A38903C623F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 thành bài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17A39-378F-F04C-13F8-CEBBAA51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26B84B-CB18-A4AC-181A-EC7D88074BE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Chuẩn bị bài 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C3D4AD-B831-FB65-D66A-2CAF0F363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Tạm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biệt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FBDADF56-4186-316D-6890-76CD2F2F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6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73" y="-157014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ách Giáo Khoa Bình Minh. | Ha Loi">
            <a:extLst>
              <a:ext uri="{FF2B5EF4-FFF2-40B4-BE49-F238E27FC236}">
                <a16:creationId xmlns:a16="http://schemas.microsoft.com/office/drawing/2014/main" id="{1060E1BF-F674-F600-4FBC-B5D120B4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307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cậu bé, văn bản, trang phục, phim hoạt hình&#10;&#10;Mô tả được tạo tự động">
            <a:extLst>
              <a:ext uri="{FF2B5EF4-FFF2-40B4-BE49-F238E27FC236}">
                <a16:creationId xmlns:a16="http://schemas.microsoft.com/office/drawing/2014/main" id="{B199BCFB-50C2-9018-46CB-B26E2BA63B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7" t="3644" r="50752"/>
          <a:stretch/>
        </p:blipFill>
        <p:spPr>
          <a:xfrm>
            <a:off x="2889048" y="218211"/>
            <a:ext cx="2806007" cy="4125190"/>
          </a:xfrm>
          <a:prstGeom prst="rect">
            <a:avLst/>
          </a:prstGeom>
        </p:spPr>
      </p:pic>
      <p:pic>
        <p:nvPicPr>
          <p:cNvPr id="9" name="Hình ảnh 8" descr="Ảnh có chứa cậu bé, văn bản, trang phục, phim hoạt hình&#10;&#10;Mô tả được tạo tự động">
            <a:extLst>
              <a:ext uri="{FF2B5EF4-FFF2-40B4-BE49-F238E27FC236}">
                <a16:creationId xmlns:a16="http://schemas.microsoft.com/office/drawing/2014/main" id="{CA42366B-5B5C-A552-2B9C-6A612E8C086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3" t="5406" r="32124" b="9687"/>
          <a:stretch/>
        </p:blipFill>
        <p:spPr>
          <a:xfrm>
            <a:off x="5883635" y="218211"/>
            <a:ext cx="2628444" cy="4125190"/>
          </a:xfrm>
          <a:prstGeom prst="rect">
            <a:avLst/>
          </a:prstGeom>
        </p:spPr>
      </p:pic>
      <p:pic>
        <p:nvPicPr>
          <p:cNvPr id="12" name="Hình ảnh 11" descr="Ảnh có chứa cậu bé, văn bản, trang phục, phim hoạt hình&#10;&#10;Mô tả được tạo tự động">
            <a:extLst>
              <a:ext uri="{FF2B5EF4-FFF2-40B4-BE49-F238E27FC236}">
                <a16:creationId xmlns:a16="http://schemas.microsoft.com/office/drawing/2014/main" id="{3A6D0276-731F-19A8-0A19-199BC01524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 r="73319" b="30211"/>
          <a:stretch/>
        </p:blipFill>
        <p:spPr>
          <a:xfrm>
            <a:off x="424268" y="1018309"/>
            <a:ext cx="2365234" cy="3699164"/>
          </a:xfrm>
          <a:prstGeom prst="rect">
            <a:avLst/>
          </a:prstGeom>
        </p:spPr>
      </p:pic>
      <p:pic>
        <p:nvPicPr>
          <p:cNvPr id="13" name="Hình ảnh 12" descr="Ảnh có chứa cậu bé, văn bản, trang phục, phim hoạt hình&#10;&#10;Mô tả được tạo tự động">
            <a:extLst>
              <a:ext uri="{FF2B5EF4-FFF2-40B4-BE49-F238E27FC236}">
                <a16:creationId xmlns:a16="http://schemas.microsoft.com/office/drawing/2014/main" id="{D431BF4F-8EC1-BC74-F363-0F23924CEA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8" t="1908" b="33855"/>
          <a:stretch/>
        </p:blipFill>
        <p:spPr>
          <a:xfrm>
            <a:off x="8658229" y="218211"/>
            <a:ext cx="2428978" cy="4003985"/>
          </a:xfrm>
          <a:prstGeom prst="rect">
            <a:avLst/>
          </a:prstGeom>
        </p:spPr>
      </p:pic>
      <p:pic>
        <p:nvPicPr>
          <p:cNvPr id="14" name="图片 44" descr="sfd">
            <a:extLst>
              <a:ext uri="{FF2B5EF4-FFF2-40B4-BE49-F238E27FC236}">
                <a16:creationId xmlns:a16="http://schemas.microsoft.com/office/drawing/2014/main" id="{5E2F3C99-F3F5-422D-1DA8-7703A430B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3262" y="4613564"/>
            <a:ext cx="4569346" cy="2365641"/>
          </a:xfrm>
          <a:prstGeom prst="rect">
            <a:avLst/>
          </a:prstGeom>
        </p:spPr>
      </p:pic>
      <p:pic>
        <p:nvPicPr>
          <p:cNvPr id="15" name="图片 44" descr="sfd">
            <a:extLst>
              <a:ext uri="{FF2B5EF4-FFF2-40B4-BE49-F238E27FC236}">
                <a16:creationId xmlns:a16="http://schemas.microsoft.com/office/drawing/2014/main" id="{65F07D5B-74AC-5E0E-E6D0-E3DD8942CB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917" y="4343401"/>
            <a:ext cx="4675909" cy="2671623"/>
          </a:xfrm>
          <a:prstGeom prst="rect">
            <a:avLst/>
          </a:prstGeom>
        </p:spPr>
      </p:pic>
      <p:pic>
        <p:nvPicPr>
          <p:cNvPr id="16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8131EB82-0BA5-9269-17D5-1553845BC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82" y="4717473"/>
            <a:ext cx="4572000" cy="204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44" descr="sfd">
            <a:extLst>
              <a:ext uri="{FF2B5EF4-FFF2-40B4-BE49-F238E27FC236}">
                <a16:creationId xmlns:a16="http://schemas.microsoft.com/office/drawing/2014/main" id="{32A1DC68-F132-52A1-5B8F-8B7C5E392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930013" y="-223294"/>
            <a:ext cx="2095609" cy="14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9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 THẬP PHÂN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08851760-64F5-8972-4F1B-8C6E9EB0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7" y="41439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1302181" y="1879951"/>
            <a:ext cx="936796" cy="936796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  <a:sym typeface="Arial"/>
              </a:rPr>
              <a:t>1</a:t>
            </a:r>
            <a:endParaRPr lang="zh-CN" altLang="en-US" sz="44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1238017" y="3714727"/>
            <a:ext cx="949041" cy="891416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  <a:sym typeface="Arial"/>
              </a:rPr>
              <a:t>2</a:t>
            </a:r>
            <a:endParaRPr lang="zh-CN" altLang="en-US" sz="44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2538404" y="1879951"/>
            <a:ext cx="8513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cách so sánh hai số thập phân và biết sắp xếp các số thập phân theo thứ tự từ bé đến lớn hoặc (ngược lại).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2338097" y="3524363"/>
            <a:ext cx="8513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189" defTabSz="914377"/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vào bài bài toán thực tế có sử dụng so sánh số thập phân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824139" y="822960"/>
            <a:ext cx="10543723" cy="526288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字魂35号-经典雅黑"/>
              <a:ea typeface="字魂35号-经典雅黑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2238976" y="241301"/>
            <a:ext cx="7714048" cy="1134457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字魂35号-经典雅黑"/>
              <a:ea typeface="字魂35号-经典雅黑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2264226" y="397691"/>
            <a:ext cx="1000828" cy="83312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9911080" y="4564380"/>
            <a:ext cx="2280920" cy="22809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536" y="274266"/>
            <a:ext cx="6096528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KHÁM PHÁ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72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9098" y="5273981"/>
            <a:ext cx="4798143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975" y="5080633"/>
            <a:ext cx="4798143" cy="1952999"/>
          </a:xfrm>
          <a:prstGeom prst="rect">
            <a:avLst/>
          </a:prstGeom>
        </p:spPr>
      </p:pic>
      <p:pic>
        <p:nvPicPr>
          <p:cNvPr id="1026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6E35F16C-782C-E4AD-7FF0-75A4454B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82" y="5158745"/>
            <a:ext cx="4572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0DD6271-FEC5-7F0B-24B5-6543A8595174}"/>
              </a:ext>
            </a:extLst>
          </p:cNvPr>
          <p:cNvSpPr txBox="1"/>
          <p:nvPr/>
        </p:nvSpPr>
        <p:spPr>
          <a:xfrm>
            <a:off x="1759973" y="483497"/>
            <a:ext cx="6231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a) Ví dụ 1 : So sánh 2,05 và 1,86</a:t>
            </a:r>
            <a:endParaRPr lang="vi-VN" sz="28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C77BEE67-7C56-BC3E-7A92-BF04C47B5919}"/>
                  </a:ext>
                </a:extLst>
              </p:cNvPr>
              <p:cNvSpPr txBox="1"/>
              <p:nvPr/>
            </p:nvSpPr>
            <p:spPr>
              <a:xfrm>
                <a:off x="1891591" y="1419693"/>
                <a:ext cx="6231569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>
                    <a:solidFill>
                      <a:schemeClr val="tx1"/>
                    </a:solidFill>
                  </a:rPr>
                  <a:t> </a:t>
                </a:r>
                <a:r>
                  <a:rPr lang="vi-VN" sz="2800">
                    <a:solidFill>
                      <a:schemeClr val="tx1"/>
                    </a:solidFill>
                  </a:rPr>
                  <a:t>Ta có 2,05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205</m:t>
                        </m:r>
                      </m:num>
                      <m:den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800">
                    <a:solidFill>
                      <a:schemeClr val="tx1"/>
                    </a:solidFill>
                  </a:rPr>
                  <a:t> ; 1,86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186</m:t>
                        </m:r>
                      </m:num>
                      <m:den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endParaRPr lang="vi-VN" sz="280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C77BEE67-7C56-BC3E-7A92-BF04C47B5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591" y="1419693"/>
                <a:ext cx="6231569" cy="721031"/>
              </a:xfrm>
              <a:prstGeom prst="rect">
                <a:avLst/>
              </a:prstGeom>
              <a:blipFill>
                <a:blip r:embed="rId9"/>
                <a:stretch>
                  <a:fillRect l="-978" b="-84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4FDF9D1E-5E04-68CA-3902-42AC650EFCC8}"/>
                  </a:ext>
                </a:extLst>
              </p:cNvPr>
              <p:cNvSpPr txBox="1"/>
              <p:nvPr/>
            </p:nvSpPr>
            <p:spPr>
              <a:xfrm>
                <a:off x="1759973" y="2327128"/>
                <a:ext cx="7862010" cy="1151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>
                    <a:solidFill>
                      <a:schemeClr val="tx1"/>
                    </a:solidFill>
                  </a:rPr>
                  <a:t> </a:t>
                </a:r>
                <a:r>
                  <a:rPr lang="vi-VN" sz="2800">
                    <a:solidFill>
                      <a:schemeClr val="tx1"/>
                    </a:solidFill>
                  </a:rPr>
                  <a:t>Mà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205</m:t>
                        </m:r>
                      </m:num>
                      <m:den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800">
                    <a:solidFill>
                      <a:schemeClr val="tx1"/>
                    </a:solidFill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186</m:t>
                        </m:r>
                      </m:num>
                      <m:den>
                        <m:r>
                          <a:rPr lang="vi-VN" sz="2800" i="1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2800">
                    <a:solidFill>
                      <a:schemeClr val="tx1"/>
                    </a:solidFill>
                  </a:rPr>
                  <a:t> (205 &gt; 186 vì ở hàng trăm 2 &gt;1). </a:t>
                </a:r>
              </a:p>
              <a:p>
                <a:pPr algn="ctr"/>
                <a:r>
                  <a:rPr lang="vi-VN" sz="2800">
                    <a:solidFill>
                      <a:schemeClr val="tx1"/>
                    </a:solidFill>
                  </a:rPr>
                  <a:t>Vậy 2,05 &gt; 1,86</a:t>
                </a:r>
              </a:p>
            </p:txBody>
          </p:sp>
        </mc:Choice>
        <mc:Fallback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4FDF9D1E-5E04-68CA-3902-42AC650EF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973" y="2327128"/>
                <a:ext cx="7862010" cy="1151918"/>
              </a:xfrm>
              <a:prstGeom prst="rect">
                <a:avLst/>
              </a:prstGeom>
              <a:blipFill>
                <a:blip r:embed="rId10"/>
                <a:stretch>
                  <a:fillRect r="-233" b="-137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0">
            <a:extLst>
              <a:ext uri="{FF2B5EF4-FFF2-40B4-BE49-F238E27FC236}">
                <a16:creationId xmlns:a16="http://schemas.microsoft.com/office/drawing/2014/main" id="{A934F45D-6E5A-9495-A3AD-52BA282335A2}"/>
              </a:ext>
            </a:extLst>
          </p:cNvPr>
          <p:cNvSpPr txBox="1"/>
          <p:nvPr/>
        </p:nvSpPr>
        <p:spPr>
          <a:xfrm>
            <a:off x="1891591" y="3747477"/>
            <a:ext cx="786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/>
              <a:t> </a:t>
            </a:r>
            <a:r>
              <a:rPr lang="vi-VN" sz="2800" b="1" i="1"/>
              <a:t>Trong hai số thập phân, số thập phân nào có phần nguyên lớn hơn thì số đó lớn hơn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298963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vi-VN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9098" y="5273981"/>
            <a:ext cx="5761816" cy="1952999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365" y="4457699"/>
            <a:ext cx="5329754" cy="2575933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829398D6-74BD-4C5A-1F13-554234841531}"/>
              </a:ext>
            </a:extLst>
          </p:cNvPr>
          <p:cNvSpPr txBox="1"/>
          <p:nvPr/>
        </p:nvSpPr>
        <p:spPr>
          <a:xfrm>
            <a:off x="1425016" y="306279"/>
            <a:ext cx="8967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b) Ví dụ </a:t>
            </a:r>
            <a:r>
              <a:rPr lang="en-US" sz="2400" b="1"/>
              <a:t>2</a:t>
            </a:r>
            <a:r>
              <a:rPr lang="vi-VN" sz="2400" b="1"/>
              <a:t> : </a:t>
            </a:r>
            <a:r>
              <a:rPr lang="vi-VN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Cường cao 1,42 m, Hoa cao 1,38 m. Hỏi bạn nào cao hơn?</a:t>
            </a:r>
            <a:endParaRPr lang="vi-VN" sz="2400" b="1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89CC48AA-6C73-F152-23F3-841D5F1438F7}"/>
              </a:ext>
            </a:extLst>
          </p:cNvPr>
          <p:cNvSpPr txBox="1"/>
          <p:nvPr/>
        </p:nvSpPr>
        <p:spPr>
          <a:xfrm>
            <a:off x="2945062" y="740280"/>
            <a:ext cx="396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Ta so sánh </a:t>
            </a:r>
            <a:r>
              <a:rPr lang="en-US" sz="2400"/>
              <a:t>1</a:t>
            </a:r>
            <a:r>
              <a:rPr lang="vi-VN" sz="2400"/>
              <a:t>,</a:t>
            </a:r>
            <a:r>
              <a:rPr lang="en-US" sz="2400"/>
              <a:t>42</a:t>
            </a:r>
            <a:r>
              <a:rPr lang="vi-VN" sz="2400"/>
              <a:t> và 1,</a:t>
            </a:r>
            <a:r>
              <a:rPr lang="en-US" sz="2400"/>
              <a:t>38</a:t>
            </a:r>
            <a:endParaRPr lang="vi-VN" sz="24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61E7BDF-BE35-8009-028D-3CC8B81FBACC}"/>
              </a:ext>
            </a:extLst>
          </p:cNvPr>
          <p:cNvSpPr txBox="1"/>
          <p:nvPr/>
        </p:nvSpPr>
        <p:spPr>
          <a:xfrm>
            <a:off x="967078" y="1273516"/>
            <a:ext cx="713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Ta thấy 1,42 và 1,38 đều có phần nguyên bằng nhau (đều bằng 1), ta so sánh phần thập phân: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CE8C9636-F9F9-C6EF-5A20-3389DD4A8A10}"/>
                  </a:ext>
                </a:extLst>
              </p:cNvPr>
              <p:cNvSpPr txBox="1"/>
              <p:nvPr/>
            </p:nvSpPr>
            <p:spPr>
              <a:xfrm>
                <a:off x="1024953" y="2206152"/>
                <a:ext cx="5307584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/>
                  <a:t>Phần thập phân của 1,42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/>
                        </m:ctrlPr>
                      </m:fPr>
                      <m:num>
                        <m:r>
                          <a:rPr lang="vi-VN" sz="2400" i="1"/>
                          <m:t>42</m:t>
                        </m:r>
                      </m:num>
                      <m:den>
                        <m:r>
                          <a:rPr lang="vi-VN" sz="2400" i="1"/>
                          <m:t>100</m:t>
                        </m:r>
                      </m:den>
                    </m:f>
                  </m:oMath>
                </a14:m>
                <a:endParaRPr lang="vi-VN" sz="2400"/>
              </a:p>
            </p:txBody>
          </p:sp>
        </mc:Choice>
        <mc:Fallback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CE8C9636-F9F9-C6EF-5A20-3389DD4A8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3" y="2206152"/>
                <a:ext cx="5307584" cy="625812"/>
              </a:xfrm>
              <a:prstGeom prst="rect">
                <a:avLst/>
              </a:prstGeom>
              <a:blipFill>
                <a:blip r:embed="rId8"/>
                <a:stretch>
                  <a:fillRect l="-1722" b="-67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48661FC-48B1-5A6D-3BD8-289C0F918C13}"/>
                  </a:ext>
                </a:extLst>
              </p:cNvPr>
              <p:cNvSpPr txBox="1"/>
              <p:nvPr/>
            </p:nvSpPr>
            <p:spPr>
              <a:xfrm>
                <a:off x="1093217" y="2926011"/>
                <a:ext cx="5307583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/>
                  <a:t>Phần thập phân của 1,38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/>
                        </m:ctrlPr>
                      </m:fPr>
                      <m:num>
                        <m:r>
                          <a:rPr lang="vi-VN" sz="2400" i="1"/>
                          <m:t>38</m:t>
                        </m:r>
                      </m:num>
                      <m:den>
                        <m:r>
                          <a:rPr lang="vi-VN" sz="2400" i="1"/>
                          <m:t>100</m:t>
                        </m:r>
                      </m:den>
                    </m:f>
                  </m:oMath>
                </a14:m>
                <a:endParaRPr lang="vi-VN" sz="2400"/>
              </a:p>
            </p:txBody>
          </p:sp>
        </mc:Choice>
        <mc:Fallback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848661FC-48B1-5A6D-3BD8-289C0F918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217" y="2926011"/>
                <a:ext cx="5307583" cy="625812"/>
              </a:xfrm>
              <a:prstGeom prst="rect">
                <a:avLst/>
              </a:prstGeom>
              <a:blipFill>
                <a:blip r:embed="rId9"/>
                <a:stretch>
                  <a:fillRect l="-1722" b="-77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13115CF8-EB6C-2AFB-0511-812C6E055D2E}"/>
                  </a:ext>
                </a:extLst>
              </p:cNvPr>
              <p:cNvSpPr txBox="1"/>
              <p:nvPr/>
            </p:nvSpPr>
            <p:spPr>
              <a:xfrm>
                <a:off x="633846" y="3478394"/>
                <a:ext cx="641119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/>
                  <a:t>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/>
                        </m:ctrlPr>
                      </m:fPr>
                      <m:num>
                        <m:r>
                          <a:rPr lang="vi-VN" sz="2400" i="1"/>
                          <m:t>42</m:t>
                        </m:r>
                      </m:num>
                      <m:den>
                        <m:r>
                          <a:rPr lang="vi-VN" sz="2400" i="1"/>
                          <m:t>100</m:t>
                        </m:r>
                      </m:den>
                    </m:f>
                  </m:oMath>
                </a14:m>
                <a:r>
                  <a:rPr lang="vi-VN" sz="240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/>
                        </m:ctrlPr>
                      </m:fPr>
                      <m:num>
                        <m:r>
                          <a:rPr lang="vi-VN" sz="2400" i="1"/>
                          <m:t>38</m:t>
                        </m:r>
                      </m:num>
                      <m:den>
                        <m:r>
                          <a:rPr lang="vi-VN" sz="2400" i="1"/>
                          <m:t>100</m:t>
                        </m:r>
                      </m:den>
                    </m:f>
                  </m:oMath>
                </a14:m>
                <a:r>
                  <a:rPr lang="vi-VN" sz="2400"/>
                  <a:t> (42 &gt; 38 vì ở hàng chục có 4 &gt; 3)</a:t>
                </a:r>
              </a:p>
            </p:txBody>
          </p:sp>
        </mc:Choice>
        <mc:Fallback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13115CF8-EB6C-2AFB-0511-812C6E055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46" y="3478394"/>
                <a:ext cx="6411191" cy="625812"/>
              </a:xfrm>
              <a:prstGeom prst="rect">
                <a:avLst/>
              </a:prstGeom>
              <a:blipFill>
                <a:blip r:embed="rId10"/>
                <a:stretch>
                  <a:fillRect l="-1521" r="-1141" b="-78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0">
            <a:extLst>
              <a:ext uri="{FF2B5EF4-FFF2-40B4-BE49-F238E27FC236}">
                <a16:creationId xmlns:a16="http://schemas.microsoft.com/office/drawing/2014/main" id="{89E47408-5467-29A0-DD9F-945A474453D1}"/>
              </a:ext>
            </a:extLst>
          </p:cNvPr>
          <p:cNvSpPr txBox="1"/>
          <p:nvPr/>
        </p:nvSpPr>
        <p:spPr>
          <a:xfrm>
            <a:off x="633846" y="4223072"/>
            <a:ext cx="5728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/>
              <a:t>Do đó : 1,42 &gt; 1,38 (phần nguyên bằng nhau, hàng phần mười có 4 &gt; 3).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3C47E694-7349-6360-8C4D-AF979938B477}"/>
              </a:ext>
            </a:extLst>
          </p:cNvPr>
          <p:cNvSpPr/>
          <p:nvPr/>
        </p:nvSpPr>
        <p:spPr>
          <a:xfrm>
            <a:off x="7639743" y="904536"/>
            <a:ext cx="3275878" cy="1066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800" b="1" i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 Cường cao hơn bạn Hòa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E458B8EC-B472-C6AB-F77D-165E742AB73D}"/>
              </a:ext>
            </a:extLst>
          </p:cNvPr>
          <p:cNvSpPr/>
          <p:nvPr/>
        </p:nvSpPr>
        <p:spPr>
          <a:xfrm>
            <a:off x="7026793" y="2316038"/>
            <a:ext cx="4645226" cy="222592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hai số thập phân có phần nguyên bằng nhau, số thập phân nào có hàng phần mười lớn hơn thì số đó lớn hơn</a:t>
            </a:r>
            <a:endParaRPr lang="vi-VN" sz="2800" b="1" i="1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MỘT SỐ KĨ THUẬT DẠY HỌC TÍCH CỰC">
            <a:extLst>
              <a:ext uri="{FF2B5EF4-FFF2-40B4-BE49-F238E27FC236}">
                <a16:creationId xmlns:a16="http://schemas.microsoft.com/office/drawing/2014/main" id="{71F7803E-E0D0-1DDF-A6A1-9048D9ECC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4461052" y="5169253"/>
            <a:ext cx="3482043" cy="151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93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/>
      <p:bldP spid="14" grpId="0"/>
      <p:bldP spid="15" grpId="0"/>
      <p:bldP spid="16" grpId="0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kern="80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29AFAF14-B08D-EDF2-31BF-82F87071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332509" y="115193"/>
            <a:ext cx="11523517" cy="6627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26" y="-994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864" y="-17562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9098" y="4883727"/>
            <a:ext cx="6115107" cy="2343254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227" y="5080633"/>
            <a:ext cx="5173891" cy="195299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65424684-CAC2-1F5C-26AD-DD296E27B3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90"/>
          <a:stretch/>
        </p:blipFill>
        <p:spPr>
          <a:xfrm>
            <a:off x="1143000" y="219036"/>
            <a:ext cx="9793863" cy="2700809"/>
          </a:xfrm>
          <a:prstGeom prst="rect">
            <a:avLst/>
          </a:prstGeom>
        </p:spPr>
      </p:pic>
      <p:pic>
        <p:nvPicPr>
          <p:cNvPr id="13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3FD8375B-7B62-68DC-0447-C3D91A89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54" y="5361709"/>
            <a:ext cx="3439391" cy="13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6D673A23-3247-E436-441C-3E15CFA05462}"/>
              </a:ext>
            </a:extLst>
          </p:cNvPr>
          <p:cNvSpPr txBox="1"/>
          <p:nvPr/>
        </p:nvSpPr>
        <p:spPr>
          <a:xfrm>
            <a:off x="1193895" y="2860372"/>
            <a:ext cx="2891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 </a:t>
            </a:r>
            <a:r>
              <a:rPr lang="vi-VN" sz="2800">
                <a:solidFill>
                  <a:srgbClr val="C00000"/>
                </a:solidFill>
              </a:rPr>
              <a:t>a, </a:t>
            </a:r>
            <a:r>
              <a:rPr lang="vi-VN" sz="2800">
                <a:solidFill>
                  <a:srgbClr val="C00000"/>
                </a:solidFill>
                <a:latin typeface="Calibri"/>
              </a:rPr>
              <a:t>Ta có: 35 &lt; 42 nên 35,8 &lt; 42,3.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5F095B54-9231-5BE6-6964-817CAC35B7C1}"/>
              </a:ext>
            </a:extLst>
          </p:cNvPr>
          <p:cNvSpPr txBox="1"/>
          <p:nvPr/>
        </p:nvSpPr>
        <p:spPr>
          <a:xfrm>
            <a:off x="4034220" y="2720179"/>
            <a:ext cx="3907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 </a:t>
            </a:r>
            <a:r>
              <a:rPr lang="vi-VN" sz="2800">
                <a:solidFill>
                  <a:srgbClr val="C00000"/>
                </a:solidFill>
                <a:latin typeface="Calibri"/>
              </a:rPr>
              <a:t>b) So sánh  phần nguyên ta có 4 = 4 và ở hàng phần mười có </a:t>
            </a:r>
          </a:p>
          <a:p>
            <a:r>
              <a:rPr lang="vi-VN" sz="2800">
                <a:solidFill>
                  <a:srgbClr val="C00000"/>
                </a:solidFill>
                <a:latin typeface="Calibri"/>
              </a:rPr>
              <a:t>8 &gt; 7 nên 4,834 &gt; 4,796.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C1EE77C1-5333-E4E8-8876-7956F94C86A5}"/>
              </a:ext>
            </a:extLst>
          </p:cNvPr>
          <p:cNvSpPr txBox="1"/>
          <p:nvPr/>
        </p:nvSpPr>
        <p:spPr>
          <a:xfrm>
            <a:off x="7890004" y="2736317"/>
            <a:ext cx="39073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 </a:t>
            </a:r>
            <a:r>
              <a:rPr lang="vi-VN" sz="2800">
                <a:solidFill>
                  <a:srgbClr val="C00000"/>
                </a:solidFill>
                <a:latin typeface="Calibri"/>
              </a:rPr>
              <a:t>c) So sánh phần nguyên ta có 0 = 0, ở hàng phần mười có 5 = 5 và ở hàng phần trăm có 8 &gt; 3 nên 0,58 &gt; 0,539. 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30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498</Words>
  <Application>Microsoft Office PowerPoint</Application>
  <PresentationFormat>Màn hình rộng</PresentationFormat>
  <Paragraphs>50</Paragraphs>
  <Slides>15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15</vt:i4>
      </vt:variant>
    </vt:vector>
  </HeadingPairs>
  <TitlesOfParts>
    <vt:vector size="33" baseType="lpstr">
      <vt:lpstr>Hachi Maru Pop</vt:lpstr>
      <vt:lpstr>Arial</vt:lpstr>
      <vt:lpstr>Calibri</vt:lpstr>
      <vt:lpstr>Calibri Light</vt:lpstr>
      <vt:lpstr>DengXian</vt:lpstr>
      <vt:lpstr>Fredoka One</vt:lpstr>
      <vt:lpstr>Lilita One</vt:lpstr>
      <vt:lpstr>Nunito</vt:lpstr>
      <vt:lpstr>Nunito SemiBold</vt:lpstr>
      <vt:lpstr>SVN-Poky's</vt:lpstr>
      <vt:lpstr>Times New Roman</vt:lpstr>
      <vt:lpstr>UTM Davida</vt:lpstr>
      <vt:lpstr>字魂35号-经典雅黑</vt:lpstr>
      <vt:lpstr>Office Theme</vt:lpstr>
      <vt:lpstr>Chibi Anime Characters for Pre-K by Slidesgo</vt:lpstr>
      <vt:lpstr>2_Office Theme</vt:lpstr>
      <vt:lpstr>5_Office 主题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167</cp:revision>
  <dcterms:created xsi:type="dcterms:W3CDTF">2023-04-19T08:21:59Z</dcterms:created>
  <dcterms:modified xsi:type="dcterms:W3CDTF">2024-08-10T02:47:34Z</dcterms:modified>
</cp:coreProperties>
</file>