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03" r:id="rId3"/>
    <p:sldMasterId id="2147483727" r:id="rId4"/>
    <p:sldMasterId id="2147483739" r:id="rId5"/>
  </p:sldMasterIdLst>
  <p:notesMasterIdLst>
    <p:notesMasterId r:id="rId26"/>
  </p:notesMasterIdLst>
  <p:sldIdLst>
    <p:sldId id="389" r:id="rId6"/>
    <p:sldId id="260" r:id="rId7"/>
    <p:sldId id="1632" r:id="rId8"/>
    <p:sldId id="339" r:id="rId9"/>
    <p:sldId id="286" r:id="rId10"/>
    <p:sldId id="274" r:id="rId11"/>
    <p:sldId id="1627" r:id="rId12"/>
    <p:sldId id="1633" r:id="rId13"/>
    <p:sldId id="1634" r:id="rId14"/>
    <p:sldId id="329" r:id="rId15"/>
    <p:sldId id="1631" r:id="rId16"/>
    <p:sldId id="332" r:id="rId17"/>
    <p:sldId id="267" r:id="rId18"/>
    <p:sldId id="256" r:id="rId19"/>
    <p:sldId id="272" r:id="rId20"/>
    <p:sldId id="1635" r:id="rId21"/>
    <p:sldId id="1636" r:id="rId22"/>
    <p:sldId id="275" r:id="rId23"/>
    <p:sldId id="344" r:id="rId24"/>
    <p:sldId id="312" r:id="rId25"/>
  </p:sldIdLst>
  <p:sldSz cx="9144000" cy="5143500" type="screen16x9"/>
  <p:notesSz cx="6858000" cy="9144000"/>
  <p:embeddedFontLst>
    <p:embeddedFont>
      <p:font typeface="Hachi Maru Pop" panose="020B0604020202020204" charset="-128"/>
      <p:regular r:id="rId27"/>
    </p:embeddedFont>
    <p:embeddedFont>
      <p:font typeface="DengXian" panose="02010600030101010101" pitchFamily="2" charset="-122"/>
      <p:regular r:id="rId28"/>
      <p:bold r:id="rId29"/>
    </p:embeddedFont>
    <p:embeddedFont>
      <p:font typeface="Fredoka One" panose="02000000000000000000" pitchFamily="2" charset="0"/>
      <p:regular r:id="rId30"/>
    </p:embeddedFont>
    <p:embeddedFont>
      <p:font typeface="Lilita One" panose="020B0604020202020204" charset="0"/>
      <p:regular r:id="rId31"/>
      <p:bold r:id="rId32"/>
      <p:italic r:id="rId33"/>
      <p:boldItalic r:id="rId34"/>
    </p:embeddedFont>
    <p:embeddedFont>
      <p:font typeface="Nunito" pitchFamily="2" charset="-93"/>
      <p:regular r:id="rId35"/>
      <p:bold r:id="rId36"/>
      <p:italic r:id="rId37"/>
      <p:boldItalic r:id="rId38"/>
    </p:embeddedFont>
    <p:embeddedFont>
      <p:font typeface="Nunito SemiBold" pitchFamily="2" charset="-93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67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67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1379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23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0136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865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62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6869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0462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3177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5247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716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7455310" y="19978"/>
            <a:ext cx="1487743" cy="16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62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9998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39845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317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68530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15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7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08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76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43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4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51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364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840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8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9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3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14.xml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jp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8.wdp"/><Relationship Id="rId18" Type="http://schemas.microsoft.com/office/2007/relationships/hdphoto" Target="../media/hdphoto10.wdp"/><Relationship Id="rId3" Type="http://schemas.openxmlformats.org/officeDocument/2006/relationships/image" Target="../media/image54.png"/><Relationship Id="rId21" Type="http://schemas.openxmlformats.org/officeDocument/2006/relationships/image" Target="../media/image63.png"/><Relationship Id="rId7" Type="http://schemas.microsoft.com/office/2007/relationships/hdphoto" Target="../media/hdphoto6.wdp"/><Relationship Id="rId12" Type="http://schemas.openxmlformats.org/officeDocument/2006/relationships/image" Target="../media/image58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6" Type="http://schemas.microsoft.com/office/2007/relationships/hdphoto" Target="../media/hdphoto9.wdp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6.png"/><Relationship Id="rId11" Type="http://schemas.openxmlformats.org/officeDocument/2006/relationships/slide" Target="slide17.xml"/><Relationship Id="rId5" Type="http://schemas.openxmlformats.org/officeDocument/2006/relationships/slide" Target="slide15.xml"/><Relationship Id="rId15" Type="http://schemas.openxmlformats.org/officeDocument/2006/relationships/image" Target="../media/image59.png"/><Relationship Id="rId23" Type="http://schemas.openxmlformats.org/officeDocument/2006/relationships/image" Target="../media/image64.gif"/><Relationship Id="rId10" Type="http://schemas.microsoft.com/office/2007/relationships/hdphoto" Target="../media/hdphoto7.wdp"/><Relationship Id="rId19" Type="http://schemas.openxmlformats.org/officeDocument/2006/relationships/image" Target="../media/image61.gif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slide" Target="slide18.xml"/><Relationship Id="rId22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slide" Target="slide14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slide" Target="slide14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slide" Target="slide14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slide" Target="slide14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2170174" y="1698514"/>
            <a:ext cx="5872975" cy="91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</a:t>
            </a: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37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: LUYỆN TẬP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66518" y="3776225"/>
            <a:ext cx="2725502" cy="1280880"/>
          </a:xfrm>
          <a:prstGeom prst="rect">
            <a:avLst/>
          </a:prstGeom>
        </p:spPr>
      </p:pic>
      <p:pic>
        <p:nvPicPr>
          <p:cNvPr id="1026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B19FE57D-D51F-3558-3839-CA3229CF4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3766699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EF37EDF-3BF9-A0FC-7D47-39688E790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035" y="185972"/>
            <a:ext cx="7288614" cy="349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027365" y="1612268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1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1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</a:pPr>
            <a:r>
              <a:rPr lang="en-US" sz="4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7" y="4207645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53538" y="4613910"/>
            <a:ext cx="609600" cy="54864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138044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455546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8" y="315971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8" y="2468202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217420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93" y="1917755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1" y="4120252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016629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4" y="3582183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513783"/>
            <a:ext cx="1164735" cy="8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2" y="-9782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57" y="-11456"/>
            <a:ext cx="3224546" cy="30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49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033664" y="-57847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9" y="4056391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14422" y="-567965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297401" y="130588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8">
              <a:buClrTx/>
            </a:pPr>
            <a:r>
              <a:rPr lang="en-US" sz="72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72630" y="1286879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378">
              <a:buClrTx/>
            </a:pPr>
            <a:r>
              <a:rPr lang="en-US" sz="7200" b="1" kern="120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91" y="1558636"/>
            <a:ext cx="4768558" cy="445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3286" y="3338496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</a:pPr>
            <a:r>
              <a:rPr lang="en-US" sz="44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Dấu &gt; &lt; =</a:t>
            </a:r>
          </a:p>
          <a:p>
            <a:pPr algn="ctr" defTabSz="914378">
              <a:buClrTx/>
            </a:pPr>
            <a:r>
              <a:rPr lang="en-US" sz="44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45,7380…45,680</a:t>
            </a:r>
            <a:endParaRPr lang="en-US" sz="4400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7" y="850212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</a:pPr>
            <a:r>
              <a:rPr lang="en-US" sz="4500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</a:t>
            </a:r>
            <a:endParaRPr lang="en-US" sz="45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3286" y="3338496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</a:pPr>
            <a:r>
              <a:rPr lang="en-US" sz="44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Đ hay S</a:t>
            </a:r>
          </a:p>
          <a:p>
            <a:pPr algn="ctr" defTabSz="914378">
              <a:buClrTx/>
            </a:pPr>
            <a:r>
              <a:rPr lang="en-US" sz="44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57,678 &gt; 57,680</a:t>
            </a:r>
            <a:endParaRPr lang="en-US" sz="4400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7" y="584538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</a:pPr>
            <a:r>
              <a:rPr lang="en-US" sz="6000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lang="en-US" sz="60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1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9539" y="2850982"/>
            <a:ext cx="5247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buClrTx/>
            </a:pPr>
            <a:r>
              <a:rPr lang="vi-VN" sz="44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sz="28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Tìm số bé nhất trong các số thập phân sau:</a:t>
            </a:r>
          </a:p>
          <a:p>
            <a:pPr algn="ctr" defTabSz="914378">
              <a:buClrTx/>
            </a:pPr>
            <a:r>
              <a:rPr lang="en-US" sz="2800" kern="120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2,601; 2,610; 2,061; 20,61</a:t>
            </a:r>
            <a:endParaRPr lang="en-US" sz="2800" kern="1200" dirty="0">
              <a:solidFill>
                <a:srgbClr val="008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8217" y="923264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</a:pPr>
            <a:r>
              <a:rPr lang="en-US" sz="2800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2,061</a:t>
            </a:r>
            <a:endParaRPr lang="en-US" sz="28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0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6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528" y="1686061"/>
            <a:ext cx="9818114" cy="390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9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29990" y="2956107"/>
            <a:ext cx="52062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vi-VN" sz="2600" kern="120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Thời gian chạy hết 100 m của ba bạn Khoa, Châu, Thư lần lượt là: 18,48 giây; 18,40 giây; 18,58 giây. Em hãy cho biết ai là người về đích đầu tiên?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59"/>
            <a:ext cx="3124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</a:pPr>
            <a:r>
              <a:rPr lang="en-US" sz="4500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 Châu</a:t>
            </a:r>
            <a:endParaRPr lang="en-US" sz="4500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2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76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1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2" y="354808"/>
            <a:ext cx="497681" cy="5510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259" y="1190389"/>
            <a:ext cx="3040566" cy="38828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7272152" y="3452333"/>
            <a:ext cx="2319393" cy="231939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590517" y="2852725"/>
            <a:ext cx="2981858" cy="953246"/>
            <a:chOff x="5888071" y="3803632"/>
            <a:chExt cx="2930690" cy="1270995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325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4" y="4748726"/>
              <a:ext cx="2245987" cy="325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</p:grpSp>
      <p:pic>
        <p:nvPicPr>
          <p:cNvPr id="8" name="Picture 2" descr="Sách Giáo Khoa Bình Minh. | Ha Loi">
            <a:extLst>
              <a:ext uri="{FF2B5EF4-FFF2-40B4-BE49-F238E27FC236}">
                <a16:creationId xmlns:a16="http://schemas.microsoft.com/office/drawing/2014/main" id="{A543FE91-05C1-F1C7-9C2D-0ECBB9C8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7" y="276127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6">
            <a:extLst>
              <a:ext uri="{FF2B5EF4-FFF2-40B4-BE49-F238E27FC236}">
                <a16:creationId xmlns:a16="http://schemas.microsoft.com/office/drawing/2014/main" id="{321473A0-FA65-A085-ACB1-6B8F15E76AA3}"/>
              </a:ext>
            </a:extLst>
          </p:cNvPr>
          <p:cNvSpPr/>
          <p:nvPr/>
        </p:nvSpPr>
        <p:spPr>
          <a:xfrm>
            <a:off x="1874988" y="732761"/>
            <a:ext cx="5208459" cy="129290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Nêu quy tắc so sánh hai số thập phân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AutoShape 36">
            <a:extLst>
              <a:ext uri="{FF2B5EF4-FFF2-40B4-BE49-F238E27FC236}">
                <a16:creationId xmlns:a16="http://schemas.microsoft.com/office/drawing/2014/main" id="{29E7DE75-A0B1-F090-ADC8-70FE05E4C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287" y="481377"/>
            <a:ext cx="5114865" cy="1827193"/>
          </a:xfrm>
          <a:prstGeom prst="cloudCallout">
            <a:avLst>
              <a:gd name="adj1" fmla="val -45723"/>
              <a:gd name="adj2" fmla="val 71092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Trong hai số thập phân, số thập phân nào có phần nguyên lớn hơn thì số đó lớn hơn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AutoShape 36">
            <a:extLst>
              <a:ext uri="{FF2B5EF4-FFF2-40B4-BE49-F238E27FC236}">
                <a16:creationId xmlns:a16="http://schemas.microsoft.com/office/drawing/2014/main" id="{9F9DBD1A-79C1-A449-7A1A-26DA64AC7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084" y="445457"/>
            <a:ext cx="5114865" cy="1899031"/>
          </a:xfrm>
          <a:prstGeom prst="cloudCallout">
            <a:avLst>
              <a:gd name="adj1" fmla="val -45723"/>
              <a:gd name="adj2" fmla="val 71092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hai số thập phân có phần nguyên bằng nhau, số thập phân nào có hàng phần mười lớn hơn thì số đó lớn hơn</a:t>
            </a:r>
            <a:endParaRPr kumimoji="0" lang="vi-VN" sz="1800" b="1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Oval 6">
            <a:extLst>
              <a:ext uri="{FF2B5EF4-FFF2-40B4-BE49-F238E27FC236}">
                <a16:creationId xmlns:a16="http://schemas.microsoft.com/office/drawing/2014/main" id="{E8610410-BAC2-861D-85A9-108085699E03}"/>
              </a:ext>
            </a:extLst>
          </p:cNvPr>
          <p:cNvSpPr/>
          <p:nvPr/>
        </p:nvSpPr>
        <p:spPr>
          <a:xfrm>
            <a:off x="2386361" y="2786850"/>
            <a:ext cx="4697086" cy="144672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Arial" panose="020B0604020202020204" pitchFamily="34" charset="0"/>
              </a:rPr>
              <a:t>So sánh </a:t>
            </a:r>
          </a:p>
          <a:p>
            <a:pPr defTabSz="685800">
              <a:buClrTx/>
            </a:pPr>
            <a:r>
              <a:rPr lang="en-US" sz="3000" kern="1200">
                <a:solidFill>
                  <a:prstClr val="black"/>
                </a:solidFill>
                <a:latin typeface="Arial" panose="020B0604020202020204" pitchFamily="34" charset="0"/>
              </a:rPr>
              <a:t>25,983 và 26, 983</a:t>
            </a:r>
            <a:endParaRPr lang="vi-VN" sz="3000" kern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AutoShape 36">
            <a:extLst>
              <a:ext uri="{FF2B5EF4-FFF2-40B4-BE49-F238E27FC236}">
                <a16:creationId xmlns:a16="http://schemas.microsoft.com/office/drawing/2014/main" id="{493EF59D-0707-A0ED-A687-B1F6D11ED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743" y="2566435"/>
            <a:ext cx="4892580" cy="2108299"/>
          </a:xfrm>
          <a:prstGeom prst="cloudCallout">
            <a:avLst>
              <a:gd name="adj1" fmla="val -45723"/>
              <a:gd name="adj2" fmla="val 71092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altLang="en-US" sz="2800" b="1" i="1" kern="1200">
                <a:solidFill>
                  <a:srgbClr val="6600CC"/>
                </a:solidFill>
                <a:ea typeface="+mn-ea"/>
                <a:cs typeface="+mn-cs"/>
              </a:rPr>
              <a:t>26,983 &gt; 25,983 vì ở phần nguyên có 26&gt;25</a:t>
            </a:r>
            <a:endParaRPr lang="en-US" altLang="en-US" sz="2800" b="1" i="1" kern="1200" dirty="0">
              <a:solidFill>
                <a:srgbClr val="6600CC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8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37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976635" y="1409963"/>
            <a:ext cx="702597" cy="702597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1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928512" y="2786045"/>
            <a:ext cx="711781" cy="668562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2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1960700" y="1040401"/>
            <a:ext cx="63848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So sánh được hai số thập phân và biết sắp xếp các số thập phân theo thứ tự từ bé đến lớn hoặc (ngược lại).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1753573" y="2718105"/>
            <a:ext cx="6384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Vận dụng vào tình huống thực tiễn</a:t>
            </a:r>
            <a:r>
              <a:rPr lang="vi-VN" sz="2800">
                <a:solidFill>
                  <a:srgbClr val="FF0000"/>
                </a:solidFill>
              </a:rPr>
              <a:t> có so sánh hai số thập phân</a:t>
            </a:r>
            <a:r>
              <a:rPr lang="nl-NL" sz="2800">
                <a:solidFill>
                  <a:srgbClr val="FF0000"/>
                </a:solidFill>
              </a:rPr>
              <a:t>.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618104" y="617220"/>
            <a:ext cx="7907792" cy="394716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1679232" y="180975"/>
            <a:ext cx="5785536" cy="85084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1698169" y="298268"/>
            <a:ext cx="750621" cy="62484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7433310" y="3423285"/>
            <a:ext cx="1710690" cy="171069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02" y="205699"/>
            <a:ext cx="4572396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100" kern="120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4" descr="sfd">
            <a:extLst>
              <a:ext uri="{FF2B5EF4-FFF2-40B4-BE49-F238E27FC236}">
                <a16:creationId xmlns:a16="http://schemas.microsoft.com/office/drawing/2014/main" id="{EEA4C140-A073-DD0C-10DA-31EC955CC8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9323" y="3662795"/>
            <a:ext cx="4586330" cy="1757441"/>
          </a:xfrm>
          <a:prstGeom prst="rect">
            <a:avLst/>
          </a:prstGeom>
        </p:spPr>
      </p:pic>
      <p:pic>
        <p:nvPicPr>
          <p:cNvPr id="8" name="图片 44" descr="sfd">
            <a:extLst>
              <a:ext uri="{FF2B5EF4-FFF2-40B4-BE49-F238E27FC236}">
                <a16:creationId xmlns:a16="http://schemas.microsoft.com/office/drawing/2014/main" id="{4AF0BFBA-B81C-C16D-EA09-4CB80A265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921" y="3810475"/>
            <a:ext cx="3880418" cy="1464749"/>
          </a:xfrm>
          <a:prstGeom prst="rect">
            <a:avLst/>
          </a:prstGeom>
        </p:spPr>
      </p:pic>
      <p:pic>
        <p:nvPicPr>
          <p:cNvPr id="13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3FD8375B-7B62-68DC-0447-C3D91A89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416" y="4021282"/>
            <a:ext cx="2579543" cy="104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8C421D3-6D0B-8C9B-8D72-FE566B2F09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666"/>
          <a:stretch/>
        </p:blipFill>
        <p:spPr>
          <a:xfrm>
            <a:off x="854926" y="173124"/>
            <a:ext cx="7347723" cy="228757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9CE5EA4-8E32-0235-E11E-CA0AD07E934B}"/>
              </a:ext>
            </a:extLst>
          </p:cNvPr>
          <p:cNvSpPr txBox="1"/>
          <p:nvPr/>
        </p:nvSpPr>
        <p:spPr>
          <a:xfrm>
            <a:off x="427162" y="2525017"/>
            <a:ext cx="28919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 </a:t>
            </a:r>
            <a:r>
              <a:rPr lang="vi-VN" sz="2400">
                <a:solidFill>
                  <a:srgbClr val="FF0000"/>
                </a:solidFill>
              </a:rPr>
              <a:t>a) Ta có: 56 &lt; 71 nên 56,98 &lt; 71,01.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A6B34874-3D89-E86F-4714-FD203E491D84}"/>
              </a:ext>
            </a:extLst>
          </p:cNvPr>
          <p:cNvSpPr txBox="1"/>
          <p:nvPr/>
        </p:nvSpPr>
        <p:spPr>
          <a:xfrm>
            <a:off x="3144644" y="2405451"/>
            <a:ext cx="31668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 </a:t>
            </a:r>
            <a:r>
              <a:rPr lang="vi-VN" sz="2000">
                <a:solidFill>
                  <a:srgbClr val="FF0000"/>
                </a:solidFill>
              </a:rPr>
              <a:t>b) So sánh phần nguyên ta có 3 = 3 và ở hàng phần mười có </a:t>
            </a:r>
          </a:p>
          <a:p>
            <a:r>
              <a:rPr lang="vi-VN" sz="2000">
                <a:solidFill>
                  <a:srgbClr val="FF0000"/>
                </a:solidFill>
              </a:rPr>
              <a:t>6 &gt; 4 nên 3,627 &gt; 3,496.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5F67B9E9-CB00-FC0A-8426-47193A31EFA8}"/>
              </a:ext>
            </a:extLst>
          </p:cNvPr>
          <p:cNvSpPr txBox="1"/>
          <p:nvPr/>
        </p:nvSpPr>
        <p:spPr>
          <a:xfrm>
            <a:off x="6228650" y="2112860"/>
            <a:ext cx="25795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 </a:t>
            </a:r>
            <a:r>
              <a:rPr lang="vi-VN" sz="2000" i="1">
                <a:solidFill>
                  <a:srgbClr val="FF0000"/>
                </a:solidFill>
              </a:rPr>
              <a:t>c) So sánh phần nguyên ta có 0 = 0, ở hàng phần mười có 3 = 3 và ở hàng phần trăm có 2 &lt; 6 nên 0,328 &lt; 0,36.</a:t>
            </a:r>
            <a:endParaRPr lang="vi-VN" sz="2000">
              <a:solidFill>
                <a:srgbClr val="FF0000"/>
              </a:solidFill>
            </a:endParaRPr>
          </a:p>
          <a:p>
            <a:endParaRPr lang="vi-VN" sz="280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30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866162"/>
            <a:ext cx="3482043" cy="12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08516190-31D1-78FD-F1DD-B9E50FC73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035" y="197433"/>
            <a:ext cx="7288614" cy="2211230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50CC9F1F-D0B2-9B51-EA68-DA63A210FD07}"/>
              </a:ext>
            </a:extLst>
          </p:cNvPr>
          <p:cNvSpPr txBox="1"/>
          <p:nvPr/>
        </p:nvSpPr>
        <p:spPr>
          <a:xfrm>
            <a:off x="702124" y="2492279"/>
            <a:ext cx="3817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a) Các số được sắp xếp theo thứ tự từ bé đến lớn là: 0,289; 0,52; 0,521; 0,6.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E2088CE-37E8-BCC2-5875-C36B8ADEEDB8}"/>
              </a:ext>
            </a:extLst>
          </p:cNvPr>
          <p:cNvSpPr txBox="1"/>
          <p:nvPr/>
        </p:nvSpPr>
        <p:spPr>
          <a:xfrm>
            <a:off x="4488507" y="2447311"/>
            <a:ext cx="4058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>
                <a:solidFill>
                  <a:srgbClr val="FF0000"/>
                </a:solidFill>
              </a:rPr>
              <a:t>b) Các số được sắp xếp theo thứ tự từ lớn đến bé là: 7,548; 7,458; 6,901; 6,894.</a:t>
            </a:r>
            <a:endParaRPr lang="vi-VN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4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866162"/>
            <a:ext cx="3482043" cy="12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2A129B8-7AE8-CAF7-E753-B2DE9612A1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035" y="557562"/>
            <a:ext cx="7241286" cy="3239806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B0147FA-520F-D603-C834-9654CF906E4A}"/>
              </a:ext>
            </a:extLst>
          </p:cNvPr>
          <p:cNvSpPr/>
          <p:nvPr/>
        </p:nvSpPr>
        <p:spPr>
          <a:xfrm>
            <a:off x="1885550" y="2995961"/>
            <a:ext cx="329826" cy="47578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/>
              <a:t>&gt;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9C6472-C9AF-8E03-7C34-D0283DF890EF}"/>
              </a:ext>
            </a:extLst>
          </p:cNvPr>
          <p:cNvSpPr/>
          <p:nvPr/>
        </p:nvSpPr>
        <p:spPr>
          <a:xfrm>
            <a:off x="4369765" y="2995961"/>
            <a:ext cx="329826" cy="47578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=</a:t>
            </a:r>
            <a:endParaRPr lang="vi-VN" sz="2800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8B1A5006-D535-0423-012F-1A34C630E6DA}"/>
              </a:ext>
            </a:extLst>
          </p:cNvPr>
          <p:cNvSpPr/>
          <p:nvPr/>
        </p:nvSpPr>
        <p:spPr>
          <a:xfrm>
            <a:off x="7093537" y="2995961"/>
            <a:ext cx="329826" cy="47578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/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8695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400</Words>
  <Application>Microsoft Office PowerPoint</Application>
  <PresentationFormat>Trình chiếu Trên màn hình (16:9)</PresentationFormat>
  <Paragraphs>58</Paragraphs>
  <Slides>20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20</vt:i4>
      </vt:variant>
    </vt:vector>
  </HeadingPairs>
  <TitlesOfParts>
    <vt:vector size="37" baseType="lpstr">
      <vt:lpstr>Times New Roman</vt:lpstr>
      <vt:lpstr>Lilita One</vt:lpstr>
      <vt:lpstr>Calibri Light</vt:lpstr>
      <vt:lpstr>Nunito</vt:lpstr>
      <vt:lpstr>Fredoka One</vt:lpstr>
      <vt:lpstr>Arial</vt:lpstr>
      <vt:lpstr>Calibri</vt:lpstr>
      <vt:lpstr>Hachi Maru Pop</vt:lpstr>
      <vt:lpstr>Nunito SemiBold</vt:lpstr>
      <vt:lpstr>字魂95号-手刻宋</vt:lpstr>
      <vt:lpstr>DengXian</vt:lpstr>
      <vt:lpstr>字魂35号-经典雅黑</vt:lpstr>
      <vt:lpstr>Chibi Anime Characters for Pre-K by Slidesgo</vt:lpstr>
      <vt:lpstr>Office Theme</vt:lpstr>
      <vt:lpstr>5_Office 主题</vt:lpstr>
      <vt:lpstr>2_Office Theme</vt:lpstr>
      <vt:lpstr>1_Office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63</cp:revision>
  <dcterms:modified xsi:type="dcterms:W3CDTF">2024-08-11T07:35:43Z</dcterms:modified>
  <cp:category/>
</cp:coreProperties>
</file>