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1" r:id="rId3"/>
    <p:sldMasterId id="2147483704" r:id="rId4"/>
    <p:sldMasterId id="2147483728" r:id="rId5"/>
    <p:sldMasterId id="2147483752" r:id="rId6"/>
  </p:sldMasterIdLst>
  <p:notesMasterIdLst>
    <p:notesMasterId r:id="rId29"/>
  </p:notesMasterIdLst>
  <p:sldIdLst>
    <p:sldId id="1582" r:id="rId7"/>
    <p:sldId id="257" r:id="rId8"/>
    <p:sldId id="1627" r:id="rId9"/>
    <p:sldId id="299" r:id="rId10"/>
    <p:sldId id="260" r:id="rId11"/>
    <p:sldId id="1628" r:id="rId12"/>
    <p:sldId id="1629" r:id="rId13"/>
    <p:sldId id="2640" r:id="rId14"/>
    <p:sldId id="339" r:id="rId15"/>
    <p:sldId id="286" r:id="rId16"/>
    <p:sldId id="1593" r:id="rId17"/>
    <p:sldId id="1599" r:id="rId18"/>
    <p:sldId id="1617" r:id="rId19"/>
    <p:sldId id="1621" r:id="rId20"/>
    <p:sldId id="1600" r:id="rId21"/>
    <p:sldId id="1620" r:id="rId22"/>
    <p:sldId id="1622" r:id="rId23"/>
    <p:sldId id="1585" r:id="rId24"/>
    <p:sldId id="1624" r:id="rId25"/>
    <p:sldId id="332" r:id="rId26"/>
    <p:sldId id="285" r:id="rId27"/>
    <p:sldId id="15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257"/>
            <p14:sldId id="1627"/>
            <p14:sldId id="299"/>
            <p14:sldId id="260"/>
            <p14:sldId id="1628"/>
            <p14:sldId id="1629"/>
            <p14:sldId id="2640"/>
            <p14:sldId id="339"/>
            <p14:sldId id="286"/>
            <p14:sldId id="1593"/>
            <p14:sldId id="1599"/>
            <p14:sldId id="1617"/>
            <p14:sldId id="1621"/>
            <p14:sldId id="1600"/>
            <p14:sldId id="1620"/>
            <p14:sldId id="1622"/>
            <p14:sldId id="1585"/>
            <p14:sldId id="1624"/>
            <p14:sldId id="332"/>
            <p14:sldId id="285"/>
          </p14:sldIdLst>
        </p14:section>
        <p14:section name="Untitled Section" id="{18B50D7D-084A-40E4-9738-159A5B75918F}">
          <p14:sldIdLst>
            <p14:sldId id="15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1051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0868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0461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20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giỏ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9804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Thiết kế Hân Di zalo 0948607584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3175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4986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8618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882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04384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6969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8538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5434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9487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65141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8520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8478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5783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753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2471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7634"/>
      </p:ext>
    </p:extLst>
  </p:cSld>
  <p:clrMapOvr>
    <a:masterClrMapping/>
  </p:clrMapOvr>
  <p:transition spd="slow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06896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83001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012870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439984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742941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82703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4" y="26637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9436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62499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67929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66921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816642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A3F860-1DD5-450B-903B-1310051C7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F16E7C0-D9A3-B69B-D2AC-3CAC7DDAA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274FF5-B674-2CCB-AF96-3D21C67F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09-08-2024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838147-78F2-9397-8E76-D8A432A3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BE9329-9E86-9695-B224-7D0B96FFA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832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D445F0-40F3-6774-B911-C9FDB383E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63947A4-74CF-2425-0491-D2F8A900B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D3EC131-ADB0-5715-2E1A-E3256BB8F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09-08-2024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502214-ACE0-7EEA-209B-F26EA0F6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4AF45B-5EF2-1EB4-020E-640DFD17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9911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AFDF3F-16EF-1A50-190F-8257FCE7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18107F5-3F36-1C06-9622-85610BAEB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AD7A064-E89F-F26E-29E6-0121CD4F3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09-08-2024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E0D111C-D73B-FF88-33AA-42461EFC7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8868DB-7DE2-84EC-E2D0-FB43F4D9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74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612317-58DE-677E-1F78-B58384D0B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1B57C0-30CE-EFAC-0FAC-09B2918F3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C461942-FFC8-9055-A8F1-37709FC50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61EEC6D-F1F2-53AC-54B0-1C8019E54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09-08-2024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0213525-B195-1B74-80D9-DD42DC1D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F7CBE7-F1CD-A16C-5018-FDDB06B0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622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8BE800F-F0C4-0A2A-70B2-C11ADD27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2A4B0C-203A-5DD1-D4CE-412802D1E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8B3BBA-6BBD-EDF6-D67E-B014E4C7F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093EB64-EBB9-DE80-AE88-163B7AD5D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34B858E-C3BF-F335-BE54-A630ACC47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85D710A-9B00-F877-4C88-C22A1C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09-08-2024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625B939-AA21-9861-FA88-8F9D9F97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4667E3F-5693-651C-647C-F6EF1BA3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27394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439CF9-F9BE-BDD8-56CE-74D54A3FD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53D333E-DB82-BE58-4B07-7BB3B359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09-08-2024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B44947-B425-E638-EC94-E865B129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C5961B-B809-0C64-A65B-BDD1BCE1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561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5A5D371-B879-A6E9-8096-F49981AA5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09-08-2024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3A75E46-92BB-F41B-B34F-B987E6393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DBA48C6-3B26-CE44-A8E4-A2CF1768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923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898F2B-A6C9-5F43-6FD4-85FC081A4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789A91-92CD-CF44-CCE1-0F3006AFC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38860-CED4-2A8E-CC93-F672BF5D5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26C75B1-983D-F86C-8000-F20E3BD1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09-08-2024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5C571B0-5E21-66FC-DD22-D8A192727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B13712D-D00E-CF9E-410F-409DD295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232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C99E29-572B-DE83-2DE9-6F64B89F6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BF98669-A4B7-00BB-27B1-AFB0B2F04C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D937-E35F-6C9F-420E-9C7DFFE36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3E6AAE7-9D77-52BE-D6E7-CF45658A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09-08-2024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F090E-8B18-5DE6-A267-B2C95AE9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620BA1C-C765-D26F-4A4E-0A95430C2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896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AA77DD-1E9B-49D2-8E30-80DC7747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2BAD9C-26AC-1B05-A225-58F7714BDA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8A476D5-D77D-E3F1-9C7B-83E9711DD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09-08-2024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CE4CDFB-2A1B-94B8-262C-B25B19E50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E9B8BAB-C826-92B5-FDCC-FD53131F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6585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8DD5084-0347-BEE2-6CE0-5484EACFD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3E9E8B-9601-F60E-4823-8AE64E39B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F7F7B1-1AAB-B04F-6B5E-74A0583E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09-08-2024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E4E1870-F8F0-EC54-1216-0A1C9AB90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906DB1-3413-A921-29BD-69E9C9E2E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9673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45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88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964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91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658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619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697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309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868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9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7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054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24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503F43E-17E2-C8C2-61E7-8A37F5D4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42B2A7-F310-8480-7FBD-04F3F419E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F6E058-3F07-4596-9E71-8201BD542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2B95A6-D6D1-40CD-8454-58815A1D2DBD}" type="datetimeFigureOut">
              <a:rPr lang="vi-VN" smtClean="0"/>
              <a:t>09-08-2024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5703EA-8DD4-8203-C642-370B30F38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2ADE000-9AFE-CD90-9572-A4FFA4E9C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206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pixnio.com/vi/canh-quan/duong/go-thien-nhien-cay-duong-la-phong-canh-mua-thu-nha-may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40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38.jpeg"/><Relationship Id="rId5" Type="http://schemas.openxmlformats.org/officeDocument/2006/relationships/image" Target="../media/image42.png"/><Relationship Id="rId10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5.wdp"/><Relationship Id="rId18" Type="http://schemas.openxmlformats.org/officeDocument/2006/relationships/image" Target="../media/image16.png"/><Relationship Id="rId3" Type="http://schemas.openxmlformats.org/officeDocument/2006/relationships/image" Target="../media/image11.png"/><Relationship Id="rId21" Type="http://schemas.microsoft.com/office/2007/relationships/hdphoto" Target="../media/hdphoto10.wdp"/><Relationship Id="rId7" Type="http://schemas.openxmlformats.org/officeDocument/2006/relationships/slide" Target="slide6.xml"/><Relationship Id="rId12" Type="http://schemas.openxmlformats.org/officeDocument/2006/relationships/image" Target="../media/image13.png"/><Relationship Id="rId17" Type="http://schemas.microsoft.com/office/2007/relationships/hdphoto" Target="../media/hdphoto8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51.xml"/><Relationship Id="rId6" Type="http://schemas.openxmlformats.org/officeDocument/2006/relationships/slide" Target="slide5.xml"/><Relationship Id="rId11" Type="http://schemas.microsoft.com/office/2007/relationships/hdphoto" Target="../media/hdphoto6.wdp"/><Relationship Id="rId24" Type="http://schemas.openxmlformats.org/officeDocument/2006/relationships/image" Target="../media/image19.GIF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12.png"/><Relationship Id="rId19" Type="http://schemas.microsoft.com/office/2007/relationships/hdphoto" Target="../media/hdphoto9.wdp"/><Relationship Id="rId4" Type="http://schemas.openxmlformats.org/officeDocument/2006/relationships/image" Target="../media/image8.png"/><Relationship Id="rId9" Type="http://schemas.openxmlformats.org/officeDocument/2006/relationships/slide" Target="slide8.xml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slide" Target="slide4.xml"/><Relationship Id="rId11" Type="http://schemas.openxmlformats.org/officeDocument/2006/relationships/image" Target="../media/image22.png"/><Relationship Id="rId5" Type="http://schemas.microsoft.com/office/2007/relationships/hdphoto" Target="../media/hdphoto3.wdp"/><Relationship Id="rId10" Type="http://schemas.microsoft.com/office/2007/relationships/hdphoto" Target="../media/hdphoto13.wdp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slide" Target="slide4.xml"/><Relationship Id="rId11" Type="http://schemas.openxmlformats.org/officeDocument/2006/relationships/image" Target="../media/image22.png"/><Relationship Id="rId5" Type="http://schemas.microsoft.com/office/2007/relationships/hdphoto" Target="../media/hdphoto3.wdp"/><Relationship Id="rId10" Type="http://schemas.microsoft.com/office/2007/relationships/hdphoto" Target="../media/hdphoto13.wdp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slide" Target="slide4.xml"/><Relationship Id="rId11" Type="http://schemas.openxmlformats.org/officeDocument/2006/relationships/image" Target="../media/image22.png"/><Relationship Id="rId5" Type="http://schemas.microsoft.com/office/2007/relationships/hdphoto" Target="../media/hdphoto3.wdp"/><Relationship Id="rId10" Type="http://schemas.microsoft.com/office/2007/relationships/hdphoto" Target="../media/hdphoto13.wdp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slide" Target="slide4.xml"/><Relationship Id="rId11" Type="http://schemas.openxmlformats.org/officeDocument/2006/relationships/image" Target="../media/image22.png"/><Relationship Id="rId5" Type="http://schemas.microsoft.com/office/2007/relationships/hdphoto" Target="../media/hdphoto3.wdp"/><Relationship Id="rId10" Type="http://schemas.microsoft.com/office/2007/relationships/hdphoto" Target="../media/hdphoto13.wdp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vi-VN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id="{3364F248-F932-4496-8A3F-3D207E603331}"/>
              </a:ext>
            </a:extLst>
          </p:cNvPr>
          <p:cNvSpPr/>
          <p:nvPr/>
        </p:nvSpPr>
        <p:spPr>
          <a:xfrm>
            <a:off x="1302181" y="1879951"/>
            <a:ext cx="936796" cy="936796"/>
          </a:xfrm>
          <a:prstGeom prst="roundRect">
            <a:avLst>
              <a:gd name="adj" fmla="val 38426"/>
            </a:avLst>
          </a:prstGeom>
          <a:solidFill>
            <a:srgbClr val="00B0F0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44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  <a:sym typeface="Arial"/>
              </a:rPr>
              <a:t>1</a:t>
            </a:r>
            <a:endParaRPr lang="zh-CN" altLang="en-US" sz="44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矩形: 圆角 29">
            <a:extLst>
              <a:ext uri="{FF2B5EF4-FFF2-40B4-BE49-F238E27FC236}">
                <a16:creationId xmlns:a16="http://schemas.microsoft.com/office/drawing/2014/main" id="{0CF00119-919F-4BC3-A2F0-AAE596DAB771}"/>
              </a:ext>
            </a:extLst>
          </p:cNvPr>
          <p:cNvSpPr/>
          <p:nvPr/>
        </p:nvSpPr>
        <p:spPr>
          <a:xfrm>
            <a:off x="1238017" y="3714727"/>
            <a:ext cx="949041" cy="891416"/>
          </a:xfrm>
          <a:prstGeom prst="roundRect">
            <a:avLst>
              <a:gd name="adj" fmla="val 38426"/>
            </a:avLst>
          </a:prstGeom>
          <a:solidFill>
            <a:srgbClr val="FAC10E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44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  <a:sym typeface="Arial"/>
              </a:rPr>
              <a:t>2</a:t>
            </a:r>
            <a:endParaRPr lang="zh-CN" altLang="en-US" sz="44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C57102-E524-4078-847B-3093F720BE0D}"/>
              </a:ext>
            </a:extLst>
          </p:cNvPr>
          <p:cNvSpPr txBox="1"/>
          <p:nvPr/>
        </p:nvSpPr>
        <p:spPr>
          <a:xfrm>
            <a:off x="2538404" y="1879951"/>
            <a:ext cx="8513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 được cách làm tròn số thập phân</a:t>
            </a:r>
            <a:endParaRPr lang="vi-VN" sz="36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882421-30AB-4E33-8B15-7B49A2A5ECA0}"/>
              </a:ext>
            </a:extLst>
          </p:cNvPr>
          <p:cNvSpPr txBox="1"/>
          <p:nvPr/>
        </p:nvSpPr>
        <p:spPr>
          <a:xfrm>
            <a:off x="2338097" y="3524363"/>
            <a:ext cx="8513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189" defTabSz="914377"/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làm tròn các số liệu thu được từ quan sát trong thực tế. 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35EA64-AE15-420C-A399-79781356637F}"/>
              </a:ext>
            </a:extLst>
          </p:cNvPr>
          <p:cNvSpPr/>
          <p:nvPr/>
        </p:nvSpPr>
        <p:spPr>
          <a:xfrm>
            <a:off x="824139" y="822960"/>
            <a:ext cx="10543723" cy="5262880"/>
          </a:xfrm>
          <a:prstGeom prst="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字魂35号-经典雅黑"/>
              <a:ea typeface="字魂35号-经典雅黑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437765-17E4-4F0A-8140-9646A74CEE08}"/>
              </a:ext>
            </a:extLst>
          </p:cNvPr>
          <p:cNvSpPr/>
          <p:nvPr/>
        </p:nvSpPr>
        <p:spPr>
          <a:xfrm>
            <a:off x="2238976" y="241301"/>
            <a:ext cx="7714048" cy="1134457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字魂35号-经典雅黑"/>
              <a:ea typeface="字魂35号-经典雅黑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E09F8A-38DF-4E06-9880-C02E865D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r="66534" b="93093"/>
          <a:stretch/>
        </p:blipFill>
        <p:spPr>
          <a:xfrm>
            <a:off x="2264226" y="397691"/>
            <a:ext cx="1000828" cy="83312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6B849DC-C41D-4307-8C27-97E609FA7374}"/>
              </a:ext>
            </a:extLst>
          </p:cNvPr>
          <p:cNvSpPr/>
          <p:nvPr/>
        </p:nvSpPr>
        <p:spPr>
          <a:xfrm>
            <a:off x="9911080" y="4564380"/>
            <a:ext cx="2280920" cy="228092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字魂35号-经典雅黑"/>
              <a:ea typeface="字魂35号-经典雅黑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B314C-21E2-6269-ED99-B26E19685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536" y="274266"/>
            <a:ext cx="6096528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KHÁM PHÁ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7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C00000"/>
              </a:solidFill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ách Giáo Khoa Bình Minh. | Ha Loi">
            <a:extLst>
              <a:ext uri="{FF2B5EF4-FFF2-40B4-BE49-F238E27FC236}">
                <a16:creationId xmlns:a16="http://schemas.microsoft.com/office/drawing/2014/main" id="{1060E1BF-F674-F600-4FBC-B5D120B4E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307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 Giáo Hình ảnh PNG | Vector Và Các Tập Tin PSD | Tải Về ...">
            <a:extLst>
              <a:ext uri="{FF2B5EF4-FFF2-40B4-BE49-F238E27FC236}">
                <a16:creationId xmlns:a16="http://schemas.microsoft.com/office/drawing/2014/main" id="{16CDF42E-36C7-857A-9910-A858AD13C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22481"/>
          <a:stretch/>
        </p:blipFill>
        <p:spPr bwMode="auto">
          <a:xfrm>
            <a:off x="9923318" y="2143960"/>
            <a:ext cx="2331775" cy="459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85AC260-20DD-C4AD-EBD8-15B82299F5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5016" y="247532"/>
            <a:ext cx="8498302" cy="59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0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64" y="-1756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Thảo Luận Nhóm PNG, Vector, PSD, và biểu tượng để tải về miễn phí  | pngtree">
            <a:extLst>
              <a:ext uri="{FF2B5EF4-FFF2-40B4-BE49-F238E27FC236}">
                <a16:creationId xmlns:a16="http://schemas.microsoft.com/office/drawing/2014/main" id="{6828F5F6-8CFB-B6A6-37AB-65695E2AD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4" b="18615"/>
          <a:stretch/>
        </p:blipFill>
        <p:spPr bwMode="auto">
          <a:xfrm>
            <a:off x="3492352" y="4987636"/>
            <a:ext cx="5397910" cy="175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EEA4C140-A073-DD0C-10DA-31EC955CC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39098" y="5273981"/>
            <a:ext cx="4798143" cy="1952999"/>
          </a:xfrm>
          <a:prstGeom prst="rect">
            <a:avLst/>
          </a:prstGeom>
        </p:spPr>
      </p:pic>
      <p:pic>
        <p:nvPicPr>
          <p:cNvPr id="8" name="图片 44" descr="sfd">
            <a:extLst>
              <a:ext uri="{FF2B5EF4-FFF2-40B4-BE49-F238E27FC236}">
                <a16:creationId xmlns:a16="http://schemas.microsoft.com/office/drawing/2014/main" id="{4AF0BFBA-B81C-C16D-EA09-4CB80A265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6975" y="5080633"/>
            <a:ext cx="4798143" cy="195299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9384D367-26A3-6143-16DE-8D349C2C74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6242"/>
          <a:stretch/>
        </p:blipFill>
        <p:spPr>
          <a:xfrm>
            <a:off x="1218713" y="197427"/>
            <a:ext cx="9655048" cy="1153391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1A1A1758-EAE4-5094-9AE8-3284912F4878}"/>
              </a:ext>
            </a:extLst>
          </p:cNvPr>
          <p:cNvSpPr txBox="1"/>
          <p:nvPr/>
        </p:nvSpPr>
        <p:spPr>
          <a:xfrm>
            <a:off x="1056409" y="1421399"/>
            <a:ext cx="7495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Số 2,3 gần số 2 hơn số 3. Làm tròn số thập phân 2,3 đến số tự nhiên, ta được số 2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AA571A1F-C0D0-F9E7-3440-BBF6F3775A7C}"/>
              </a:ext>
            </a:extLst>
          </p:cNvPr>
          <p:cNvSpPr txBox="1"/>
          <p:nvPr/>
        </p:nvSpPr>
        <p:spPr>
          <a:xfrm>
            <a:off x="1155955" y="2372377"/>
            <a:ext cx="7073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Số 2,</a:t>
            </a:r>
            <a:r>
              <a:rPr lang="en-US" sz="2800">
                <a:solidFill>
                  <a:srgbClr val="FF0000"/>
                </a:solidFill>
              </a:rPr>
              <a:t>7</a:t>
            </a:r>
            <a:r>
              <a:rPr lang="vi-VN" sz="2800">
                <a:solidFill>
                  <a:srgbClr val="FF0000"/>
                </a:solidFill>
              </a:rPr>
              <a:t> gần số </a:t>
            </a:r>
            <a:r>
              <a:rPr lang="en-US" sz="2800">
                <a:solidFill>
                  <a:srgbClr val="FF0000"/>
                </a:solidFill>
              </a:rPr>
              <a:t>3</a:t>
            </a:r>
            <a:r>
              <a:rPr lang="vi-VN" sz="2800">
                <a:solidFill>
                  <a:srgbClr val="FF0000"/>
                </a:solidFill>
              </a:rPr>
              <a:t> hơn số </a:t>
            </a:r>
            <a:r>
              <a:rPr lang="en-US" sz="2800">
                <a:solidFill>
                  <a:srgbClr val="FF0000"/>
                </a:solidFill>
              </a:rPr>
              <a:t>2</a:t>
            </a:r>
            <a:r>
              <a:rPr lang="vi-VN" sz="2800">
                <a:solidFill>
                  <a:srgbClr val="FF0000"/>
                </a:solidFill>
              </a:rPr>
              <a:t>. Làm tròn số thập phân 2,</a:t>
            </a:r>
            <a:r>
              <a:rPr lang="en-US" sz="2800">
                <a:solidFill>
                  <a:srgbClr val="FF0000"/>
                </a:solidFill>
              </a:rPr>
              <a:t>7</a:t>
            </a:r>
            <a:r>
              <a:rPr lang="vi-VN" sz="2800">
                <a:solidFill>
                  <a:srgbClr val="FF0000"/>
                </a:solidFill>
              </a:rPr>
              <a:t> đến số tự nhiên, ta được số </a:t>
            </a:r>
            <a:r>
              <a:rPr lang="en-US" sz="2800">
                <a:solidFill>
                  <a:srgbClr val="FF0000"/>
                </a:solidFill>
              </a:rPr>
              <a:t>3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F7C31974-4909-E257-1037-B68D10C175A5}"/>
              </a:ext>
            </a:extLst>
          </p:cNvPr>
          <p:cNvSpPr txBox="1"/>
          <p:nvPr/>
        </p:nvSpPr>
        <p:spPr>
          <a:xfrm>
            <a:off x="1218713" y="3413303"/>
            <a:ext cx="6231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Ta quy ước làm tròn số tự nhiên </a:t>
            </a:r>
            <a:r>
              <a:rPr lang="en-US" sz="2800">
                <a:solidFill>
                  <a:srgbClr val="FF0000"/>
                </a:solidFill>
              </a:rPr>
              <a:t>2,5</a:t>
            </a:r>
            <a:r>
              <a:rPr lang="vi-VN" sz="2800">
                <a:solidFill>
                  <a:srgbClr val="FF0000"/>
                </a:solidFill>
              </a:rPr>
              <a:t> đến số tự nhiên, ta được số </a:t>
            </a:r>
            <a:r>
              <a:rPr lang="en-US" sz="2800">
                <a:solidFill>
                  <a:srgbClr val="FF0000"/>
                </a:solidFill>
              </a:rPr>
              <a:t>3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280FDE33-7C81-C857-6586-4654CC2F708C}"/>
              </a:ext>
            </a:extLst>
          </p:cNvPr>
          <p:cNvSpPr txBox="1"/>
          <p:nvPr/>
        </p:nvSpPr>
        <p:spPr>
          <a:xfrm>
            <a:off x="1092507" y="4262282"/>
            <a:ext cx="7137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Bảng dài </a:t>
            </a:r>
            <a:r>
              <a:rPr lang="en-US" sz="2800">
                <a:solidFill>
                  <a:srgbClr val="FF0000"/>
                </a:solidFill>
              </a:rPr>
              <a:t>2,3</a:t>
            </a:r>
            <a:r>
              <a:rPr lang="vi-VN" sz="2800">
                <a:solidFill>
                  <a:srgbClr val="FF0000"/>
                </a:solidFill>
              </a:rPr>
              <a:t> m, ta nói: Bảng dài khoảng </a:t>
            </a:r>
            <a:r>
              <a:rPr lang="en-US" sz="2800">
                <a:solidFill>
                  <a:srgbClr val="FF0000"/>
                </a:solidFill>
              </a:rPr>
              <a:t>2m</a:t>
            </a:r>
            <a:endParaRPr lang="vi-VN" sz="2800">
              <a:solidFill>
                <a:srgbClr val="FF0000"/>
              </a:solidFill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45247263-3D05-B9A5-0116-EC314188E9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5858" y="1433052"/>
            <a:ext cx="3555703" cy="400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34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4241" y="203010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64" y="-1756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Thảo Luận Nhóm PNG, Vector, PSD, và biểu tượng để tải về miễn phí  | pngtree">
            <a:extLst>
              <a:ext uri="{FF2B5EF4-FFF2-40B4-BE49-F238E27FC236}">
                <a16:creationId xmlns:a16="http://schemas.microsoft.com/office/drawing/2014/main" id="{6828F5F6-8CFB-B6A6-37AB-65695E2AD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4" b="18615"/>
          <a:stretch/>
        </p:blipFill>
        <p:spPr bwMode="auto">
          <a:xfrm>
            <a:off x="3492352" y="4987636"/>
            <a:ext cx="5397910" cy="175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EEA4C140-A073-DD0C-10DA-31EC955CC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39098" y="5273981"/>
            <a:ext cx="4798143" cy="1952999"/>
          </a:xfrm>
          <a:prstGeom prst="rect">
            <a:avLst/>
          </a:prstGeom>
        </p:spPr>
      </p:pic>
      <p:pic>
        <p:nvPicPr>
          <p:cNvPr id="8" name="图片 44" descr="sfd">
            <a:extLst>
              <a:ext uri="{FF2B5EF4-FFF2-40B4-BE49-F238E27FC236}">
                <a16:creationId xmlns:a16="http://schemas.microsoft.com/office/drawing/2014/main" id="{4AF0BFBA-B81C-C16D-EA09-4CB80A265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6975" y="5080633"/>
            <a:ext cx="4798143" cy="1952999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F6C0FB76-DCE7-988C-1B93-E42FD5EA7232}"/>
              </a:ext>
            </a:extLst>
          </p:cNvPr>
          <p:cNvSpPr txBox="1"/>
          <p:nvPr/>
        </p:nvSpPr>
        <p:spPr>
          <a:xfrm>
            <a:off x="1373700" y="298087"/>
            <a:ext cx="5515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b, Làm tròn đến hàng phần mười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BBAA164-6302-77C4-D889-C03E13BE12DF}"/>
              </a:ext>
            </a:extLst>
          </p:cNvPr>
          <p:cNvSpPr txBox="1"/>
          <p:nvPr/>
        </p:nvSpPr>
        <p:spPr>
          <a:xfrm>
            <a:off x="1198402" y="910252"/>
            <a:ext cx="6293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Làm tròn số 2,</a:t>
            </a:r>
            <a:r>
              <a:rPr lang="en-US" sz="2800">
                <a:solidFill>
                  <a:srgbClr val="FF0000"/>
                </a:solidFill>
              </a:rPr>
              <a:t>425</a:t>
            </a:r>
            <a:r>
              <a:rPr lang="vi-VN" sz="2800">
                <a:solidFill>
                  <a:srgbClr val="FF0000"/>
                </a:solidFill>
              </a:rPr>
              <a:t> đến hàng phần mười, ta được số….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1EAB8735-E6EA-4D85-74B3-A41EB55E3E3F}"/>
              </a:ext>
            </a:extLst>
          </p:cNvPr>
          <p:cNvSpPr txBox="1"/>
          <p:nvPr/>
        </p:nvSpPr>
        <p:spPr>
          <a:xfrm>
            <a:off x="1072216" y="1813229"/>
            <a:ext cx="6443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Làm tròn số 2,</a:t>
            </a:r>
            <a:r>
              <a:rPr lang="en-US" sz="2800">
                <a:solidFill>
                  <a:srgbClr val="FF0000"/>
                </a:solidFill>
              </a:rPr>
              <a:t>484</a:t>
            </a:r>
            <a:r>
              <a:rPr lang="vi-VN" sz="2800">
                <a:solidFill>
                  <a:srgbClr val="FF0000"/>
                </a:solidFill>
              </a:rPr>
              <a:t> đến hàng phần mười, ta được số….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FF7672DF-DF79-5E28-61A4-831A3313DBA0}"/>
              </a:ext>
            </a:extLst>
          </p:cNvPr>
          <p:cNvSpPr/>
          <p:nvPr/>
        </p:nvSpPr>
        <p:spPr>
          <a:xfrm>
            <a:off x="2732809" y="150516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DB5EA5B3-FA23-01CE-ED1B-B65D1579CA22}"/>
              </a:ext>
            </a:extLst>
          </p:cNvPr>
          <p:cNvSpPr/>
          <p:nvPr/>
        </p:nvSpPr>
        <p:spPr>
          <a:xfrm>
            <a:off x="4080489" y="1369768"/>
            <a:ext cx="914400" cy="4434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2,4</a:t>
            </a:r>
            <a:endParaRPr lang="vi-VN" sz="2800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BD42E75C-6494-BEE3-1154-09B822B51837}"/>
              </a:ext>
            </a:extLst>
          </p:cNvPr>
          <p:cNvSpPr/>
          <p:nvPr/>
        </p:nvSpPr>
        <p:spPr>
          <a:xfrm>
            <a:off x="4041874" y="2272745"/>
            <a:ext cx="914400" cy="4434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2,5</a:t>
            </a:r>
            <a:endParaRPr lang="vi-VN" sz="2800"/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A472CC1D-57DF-63AA-79CB-DCCA96506156}"/>
              </a:ext>
            </a:extLst>
          </p:cNvPr>
          <p:cNvSpPr txBox="1"/>
          <p:nvPr/>
        </p:nvSpPr>
        <p:spPr>
          <a:xfrm>
            <a:off x="1048726" y="2687793"/>
            <a:ext cx="6443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Ta quy ước làm tròn số </a:t>
            </a:r>
            <a:r>
              <a:rPr lang="en-US" sz="2800">
                <a:solidFill>
                  <a:srgbClr val="FF0000"/>
                </a:solidFill>
              </a:rPr>
              <a:t>2,45 </a:t>
            </a:r>
            <a:r>
              <a:rPr lang="vi-VN" sz="2800">
                <a:solidFill>
                  <a:srgbClr val="FF0000"/>
                </a:solidFill>
              </a:rPr>
              <a:t>đến hàng phần mười ta được </a:t>
            </a:r>
            <a:r>
              <a:rPr lang="en-US" sz="2800">
                <a:solidFill>
                  <a:srgbClr val="FF0000"/>
                </a:solidFill>
              </a:rPr>
              <a:t>2,5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0F47DD7E-B43B-E391-9F52-C102394376EB}"/>
              </a:ext>
            </a:extLst>
          </p:cNvPr>
          <p:cNvSpPr txBox="1"/>
          <p:nvPr/>
        </p:nvSpPr>
        <p:spPr>
          <a:xfrm>
            <a:off x="1080276" y="3641900"/>
            <a:ext cx="6837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Chẳng hạn: Sợi dây dài </a:t>
            </a:r>
            <a:r>
              <a:rPr lang="en-US" sz="2800">
                <a:solidFill>
                  <a:srgbClr val="FF0000"/>
                </a:solidFill>
              </a:rPr>
              <a:t>2,45</a:t>
            </a:r>
            <a:r>
              <a:rPr lang="vi-VN" sz="2800">
                <a:solidFill>
                  <a:srgbClr val="FF0000"/>
                </a:solidFill>
              </a:rPr>
              <a:t>m ta nói sợi dây dài khoảng </a:t>
            </a:r>
            <a:r>
              <a:rPr lang="en-US" sz="2800">
                <a:solidFill>
                  <a:srgbClr val="FF0000"/>
                </a:solidFill>
              </a:rPr>
              <a:t>2,5</a:t>
            </a:r>
            <a:r>
              <a:rPr lang="vi-VN" sz="2800">
                <a:solidFill>
                  <a:srgbClr val="FF0000"/>
                </a:solidFill>
              </a:rPr>
              <a:t>m </a:t>
            </a: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80756FAC-ACEF-49E4-6E40-A224886BF2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5335" y="736187"/>
            <a:ext cx="3957930" cy="456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53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5" grpId="0" animBg="1"/>
      <p:bldP spid="16" grpId="0" animBg="1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64" y="-1756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EEA4C140-A073-DD0C-10DA-31EC955CC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9098" y="5273981"/>
            <a:ext cx="4798143" cy="1952999"/>
          </a:xfrm>
          <a:prstGeom prst="rect">
            <a:avLst/>
          </a:prstGeom>
        </p:spPr>
      </p:pic>
      <p:pic>
        <p:nvPicPr>
          <p:cNvPr id="8" name="图片 44" descr="sfd">
            <a:extLst>
              <a:ext uri="{FF2B5EF4-FFF2-40B4-BE49-F238E27FC236}">
                <a16:creationId xmlns:a16="http://schemas.microsoft.com/office/drawing/2014/main" id="{4AF0BFBA-B81C-C16D-EA09-4CB80A265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6975" y="5080633"/>
            <a:ext cx="4798143" cy="19529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72A3AFCE-1CC4-81D6-CF63-8A2384DA2A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4899" y="242108"/>
            <a:ext cx="9591965" cy="4856241"/>
          </a:xfrm>
          <a:prstGeom prst="rect">
            <a:avLst/>
          </a:prstGeom>
        </p:spPr>
      </p:pic>
      <p:pic>
        <p:nvPicPr>
          <p:cNvPr id="1026" name="Picture 2" descr="Giáo án điện tử Hoạt động trải nghiệm 3 Cánh diều: Tuần 1">
            <a:extLst>
              <a:ext uri="{FF2B5EF4-FFF2-40B4-BE49-F238E27FC236}">
                <a16:creationId xmlns:a16="http://schemas.microsoft.com/office/drawing/2014/main" id="{6E35F16C-782C-E4AD-7FF0-75A4454B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82" y="5158745"/>
            <a:ext cx="4572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987DB3F7-E8D4-DAD7-0A20-865C9AB4C1B1}"/>
              </a:ext>
            </a:extLst>
          </p:cNvPr>
          <p:cNvSpPr/>
          <p:nvPr/>
        </p:nvSpPr>
        <p:spPr>
          <a:xfrm>
            <a:off x="8116975" y="1635495"/>
            <a:ext cx="891943" cy="59265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12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3B35C475-AE7F-065A-9E3B-1B8E0D8E5F7E}"/>
              </a:ext>
            </a:extLst>
          </p:cNvPr>
          <p:cNvSpPr/>
          <p:nvPr/>
        </p:nvSpPr>
        <p:spPr>
          <a:xfrm>
            <a:off x="7469212" y="2336488"/>
            <a:ext cx="1093734" cy="5926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12,5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F491F14E-5709-750C-B570-FDE17F2BA86D}"/>
              </a:ext>
            </a:extLst>
          </p:cNvPr>
          <p:cNvSpPr/>
          <p:nvPr/>
        </p:nvSpPr>
        <p:spPr>
          <a:xfrm>
            <a:off x="8116975" y="3754830"/>
            <a:ext cx="1093734" cy="5677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41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111A8BFA-AF22-BA8F-EB7A-FAE1F05262C1}"/>
              </a:ext>
            </a:extLst>
          </p:cNvPr>
          <p:cNvSpPr/>
          <p:nvPr/>
        </p:nvSpPr>
        <p:spPr>
          <a:xfrm>
            <a:off x="7522517" y="4382930"/>
            <a:ext cx="1093734" cy="5677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40,6</a:t>
            </a:r>
            <a:endParaRPr lang="vi-VN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3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4241" y="115194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64" y="-1756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EEA4C140-A073-DD0C-10DA-31EC955CC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9098" y="5273981"/>
            <a:ext cx="5502043" cy="1952999"/>
          </a:xfrm>
          <a:prstGeom prst="rect">
            <a:avLst/>
          </a:prstGeom>
        </p:spPr>
      </p:pic>
      <p:pic>
        <p:nvPicPr>
          <p:cNvPr id="8" name="图片 44" descr="sfd">
            <a:extLst>
              <a:ext uri="{FF2B5EF4-FFF2-40B4-BE49-F238E27FC236}">
                <a16:creationId xmlns:a16="http://schemas.microsoft.com/office/drawing/2014/main" id="{4AF0BFBA-B81C-C16D-EA09-4CB80A265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767" y="5080633"/>
            <a:ext cx="5003351" cy="195299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90C74CF-9A66-9A9F-1144-63FA2F3ECC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590"/>
          <a:stretch/>
        </p:blipFill>
        <p:spPr>
          <a:xfrm>
            <a:off x="1318258" y="571500"/>
            <a:ext cx="9618605" cy="3969327"/>
          </a:xfrm>
          <a:prstGeom prst="rect">
            <a:avLst/>
          </a:prstGeom>
        </p:spPr>
      </p:pic>
      <p:pic>
        <p:nvPicPr>
          <p:cNvPr id="2050" name="Picture 2" descr="XT Mechanical Blog">
            <a:extLst>
              <a:ext uri="{FF2B5EF4-FFF2-40B4-BE49-F238E27FC236}">
                <a16:creationId xmlns:a16="http://schemas.microsoft.com/office/drawing/2014/main" id="{F26ED06B-8523-84F8-CF47-FEEE4E5CE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80" y="5232740"/>
            <a:ext cx="3883301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32D907D7-A280-2768-8D62-0B1B23F0DC05}"/>
              </a:ext>
            </a:extLst>
          </p:cNvPr>
          <p:cNvSpPr/>
          <p:nvPr/>
        </p:nvSpPr>
        <p:spPr>
          <a:xfrm>
            <a:off x="3241965" y="4608672"/>
            <a:ext cx="6463144" cy="5926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Trong bình có khoảng              l nước 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2AAF17C6-E14B-E373-E175-8CD96D3512BF}"/>
              </a:ext>
            </a:extLst>
          </p:cNvPr>
          <p:cNvSpPr/>
          <p:nvPr/>
        </p:nvSpPr>
        <p:spPr>
          <a:xfrm>
            <a:off x="7315200" y="4582491"/>
            <a:ext cx="935181" cy="5926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B30C49CD-DE01-125E-6E04-85A7F3EA965E}"/>
              </a:ext>
            </a:extLst>
          </p:cNvPr>
          <p:cNvSpPr/>
          <p:nvPr/>
        </p:nvSpPr>
        <p:spPr>
          <a:xfrm>
            <a:off x="7346751" y="4603866"/>
            <a:ext cx="935181" cy="5926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</a:t>
            </a:r>
            <a:endParaRPr lang="vi-VN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0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64" y="-1756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Thảo Luận Nhóm PNG, Vector, PSD, và biểu tượng để tải về miễn phí  | pngtree">
            <a:extLst>
              <a:ext uri="{FF2B5EF4-FFF2-40B4-BE49-F238E27FC236}">
                <a16:creationId xmlns:a16="http://schemas.microsoft.com/office/drawing/2014/main" id="{6828F5F6-8CFB-B6A6-37AB-65695E2AD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4" b="18615"/>
          <a:stretch/>
        </p:blipFill>
        <p:spPr bwMode="auto">
          <a:xfrm>
            <a:off x="3781955" y="5758156"/>
            <a:ext cx="4624623" cy="146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EEA4C140-A073-DD0C-10DA-31EC955CC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39098" y="5758156"/>
            <a:ext cx="4798143" cy="1468824"/>
          </a:xfrm>
          <a:prstGeom prst="rect">
            <a:avLst/>
          </a:prstGeom>
        </p:spPr>
      </p:pic>
      <p:pic>
        <p:nvPicPr>
          <p:cNvPr id="8" name="图片 44" descr="sfd">
            <a:extLst>
              <a:ext uri="{FF2B5EF4-FFF2-40B4-BE49-F238E27FC236}">
                <a16:creationId xmlns:a16="http://schemas.microsoft.com/office/drawing/2014/main" id="{4AF0BFBA-B81C-C16D-EA09-4CB80A265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6975" y="5758156"/>
            <a:ext cx="4798143" cy="127547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3BA04540-5F74-2F20-AE35-28C1B804AF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68"/>
          <a:stretch/>
        </p:blipFill>
        <p:spPr>
          <a:xfrm>
            <a:off x="982109" y="229177"/>
            <a:ext cx="10084209" cy="4145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B671EF1C-E03A-77C7-6972-9580526C5076}"/>
                  </a:ext>
                </a:extLst>
              </p:cNvPr>
              <p:cNvSpPr/>
              <p:nvPr/>
            </p:nvSpPr>
            <p:spPr>
              <a:xfrm>
                <a:off x="955963" y="4229100"/>
                <a:ext cx="10900063" cy="1891145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bình có khoảng 3000 m</a:t>
                </a:r>
                <a:r>
                  <a:rPr lang="vi-VN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Ta thấy đỉnh núi Phan-xi-păng cao 3 143 m = 3 000 m + 143 m = 3 km 143 m = 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143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  <m:r>
                      <a:rPr lang="vi-VN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 = 3,143 km. Làm tròn số 3,143 đến số tự nhiên gần nhất ta được số 3.</a:t>
                </a:r>
              </a:p>
              <a:p>
                <a:r>
                  <a:rPr lang="vi-VN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đỉnh núi Phan-xi-păng cao khoảng 3 ki-lô-mét</a:t>
                </a:r>
              </a:p>
            </p:txBody>
          </p:sp>
        </mc:Choice>
        <mc:Fallback xmlns=""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B671EF1C-E03A-77C7-6972-9580526C5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963" y="4229100"/>
                <a:ext cx="10900063" cy="1891145"/>
              </a:xfrm>
              <a:prstGeom prst="rect">
                <a:avLst/>
              </a:prstGeom>
              <a:blipFill>
                <a:blip r:embed="rId10"/>
                <a:stretch>
                  <a:fillRect l="-1117" t="-5449" r="-1453" b="-1121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66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46246" y="1325663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2C89A66-9694-3B38-B3A7-8B05E3E5D0E2}"/>
              </a:ext>
            </a:extLst>
          </p:cNvPr>
          <p:cNvSpPr/>
          <p:nvPr/>
        </p:nvSpPr>
        <p:spPr>
          <a:xfrm>
            <a:off x="2119809" y="2516290"/>
            <a:ext cx="9086689" cy="30177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 chơi “Đố bạn”</a:t>
            </a:r>
          </a:p>
          <a:p>
            <a:pPr defTabSz="1219170">
              <a:buClr>
                <a:srgbClr val="000000"/>
              </a:buClr>
            </a:pPr>
            <a:r>
              <a:rPr lang="vi-VN" sz="40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bạn nêu một số thập phân bất kì, đố bạn bên cạnh làm tròn số thập phân số đến số tự nhiên, đến hàng phần mười, phần trăm…</a:t>
            </a:r>
            <a:r>
              <a:rPr lang="en-US" sz="40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đổi vai)</a:t>
            </a:r>
            <a:endParaRPr lang="vi-VN" sz="4000" ker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2" descr="XT Mechanical Blog">
            <a:extLst>
              <a:ext uri="{FF2B5EF4-FFF2-40B4-BE49-F238E27FC236}">
                <a16:creationId xmlns:a16="http://schemas.microsoft.com/office/drawing/2014/main" id="{6EA7C5B7-F28D-1C8E-EC7E-54F4191F9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80" y="5534028"/>
            <a:ext cx="3883301" cy="150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236669"/>
            <a:ext cx="11845157" cy="6500462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87BD5-8024-DE96-EA4E-530693F71499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 thuộc </a:t>
            </a:r>
            <a:r>
              <a: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 tắc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7F7214-192E-5097-2EDC-02D56F9993AD}"/>
              </a:ext>
            </a:extLst>
          </p:cNvPr>
          <p:cNvSpPr txBox="1"/>
          <p:nvPr/>
        </p:nvSpPr>
        <p:spPr>
          <a:xfrm>
            <a:off x="2977868" y="567681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C48BF9-6F87-ED7E-B829-371F3F0B1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162060-B949-7FCE-F839-A38903C623F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 thành bài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F17A39-378F-F04C-13F8-CEBBAA519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26B84B-CB18-A4AC-181A-EC7D88074BE1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 bị bài 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C3D4AD-B831-FB65-D66A-2CAF0F363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Tạm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biệt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FBDADF56-4186-316D-6890-76CD2F2F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" action="ppaction://noaction"/>
            <a:extLst>
              <a:ext uri="{FF2B5EF4-FFF2-40B4-BE49-F238E27FC236}">
                <a16:creationId xmlns:a16="http://schemas.microsoft.com/office/drawing/2014/main" id="{33D6B653-D362-4366-A8FB-66C963AF9CFA}"/>
              </a:ext>
            </a:extLst>
          </p:cNvPr>
          <p:cNvSpPr/>
          <p:nvPr/>
        </p:nvSpPr>
        <p:spPr>
          <a:xfrm>
            <a:off x="10634569" y="238845"/>
            <a:ext cx="1374551" cy="4937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519545" y="-103099"/>
            <a:ext cx="10605655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0427" y="634924"/>
            <a:ext cx="9784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tròn số 3 182  795 </a:t>
            </a:r>
          </a:p>
          <a:p>
            <a:pPr lvl="0"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số tròn chục nghìn ta được số…</a:t>
            </a:r>
            <a:endParaRPr lang="en-US" sz="4800" b="1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60356" y="5177628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3 180 000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tròn số 3 182  795 </a:t>
            </a:r>
          </a:p>
          <a:p>
            <a:pPr lvl="0" algn="ctr"/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số tròn trăm nghìn ta được số…</a:t>
            </a:r>
            <a:endParaRPr lang="en-US" sz="4000" b="1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13799" y="4578480"/>
            <a:ext cx="5307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3 200 000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737755" y="-103743"/>
            <a:ext cx="1028700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7245" y="419545"/>
            <a:ext cx="89989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vi-V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báo cáo của Bộ Giáo dục và Đào tạo năm học 2019-2020 cả nước có khoảng có 8 596 716 học sinh tiểu học.</a:t>
            </a:r>
          </a:p>
          <a:p>
            <a:r>
              <a:rPr lang="vi-V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vậy năm học 2019-2020, cả nước có khoảng .... trăm nghìn học sinh tiểu học.</a:t>
            </a:r>
            <a:endParaRPr 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76880" y="4552257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8 600 000</a:t>
            </a:r>
            <a:endParaRPr lang="en-US" sz="4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1101436" y="-103743"/>
            <a:ext cx="1021426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033520" y="4470501"/>
            <a:ext cx="44928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1519" y="523913"/>
            <a:ext cx="8488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đến tháng 8/2021, dân số tỉnh Nghệ An </a:t>
            </a:r>
          </a:p>
          <a:p>
            <a:pPr lvl="0"/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 3.417.809 người. Vậy tính đến tháng 8/2021,</a:t>
            </a:r>
          </a:p>
          <a:p>
            <a:pPr lvl="0"/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tỉnh Nghệ An có khoảng .... trăm nghìn người.</a:t>
            </a:r>
            <a:endParaRPr lang="en-US" sz="3200" b="1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04671" y="5301023"/>
            <a:ext cx="3177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3 400 000</a:t>
            </a:r>
            <a:endParaRPr lang="en-US" sz="4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TRÒN SỐ THẬP PHÂN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08851760-64F5-8972-4F1B-8C6E9EB06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17" y="41439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1772</TotalTime>
  <Words>597</Words>
  <Application>Microsoft Office PowerPoint</Application>
  <PresentationFormat>Màn hình rộng</PresentationFormat>
  <Paragraphs>73</Paragraphs>
  <Slides>22</Slides>
  <Notes>13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22</vt:i4>
      </vt:variant>
    </vt:vector>
  </HeadingPairs>
  <TitlesOfParts>
    <vt:vector size="43" baseType="lpstr">
      <vt:lpstr>等线</vt:lpstr>
      <vt:lpstr>Arial</vt:lpstr>
      <vt:lpstr>Arial-Rounded</vt:lpstr>
      <vt:lpstr>Calibri</vt:lpstr>
      <vt:lpstr>Calibri Light</vt:lpstr>
      <vt:lpstr>Cambria Math</vt:lpstr>
      <vt:lpstr>Fredoka One</vt:lpstr>
      <vt:lpstr>Hachi Maru Pop</vt:lpstr>
      <vt:lpstr>Lilita One</vt:lpstr>
      <vt:lpstr>Nunito</vt:lpstr>
      <vt:lpstr>Nunito SemiBold</vt:lpstr>
      <vt:lpstr>SVN-Poky's</vt:lpstr>
      <vt:lpstr>Times New Roman</vt:lpstr>
      <vt:lpstr>UTM Davida</vt:lpstr>
      <vt:lpstr>字魂35号-经典雅黑</vt:lpstr>
      <vt:lpstr>Office Theme</vt:lpstr>
      <vt:lpstr>Chibi Anime Characters for Pre-K by Slidesgo</vt:lpstr>
      <vt:lpstr>2_Office Theme</vt:lpstr>
      <vt:lpstr>5_Office 主题</vt:lpstr>
      <vt:lpstr>Chủ đề Office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166</cp:revision>
  <dcterms:created xsi:type="dcterms:W3CDTF">2023-04-19T08:21:59Z</dcterms:created>
  <dcterms:modified xsi:type="dcterms:W3CDTF">2024-08-09T15:20:12Z</dcterms:modified>
</cp:coreProperties>
</file>