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90" r:id="rId2"/>
    <p:sldMasterId id="2147483703" r:id="rId3"/>
    <p:sldMasterId id="2147483727" r:id="rId4"/>
    <p:sldMasterId id="2147483739" r:id="rId5"/>
  </p:sldMasterIdLst>
  <p:notesMasterIdLst>
    <p:notesMasterId r:id="rId26"/>
  </p:notesMasterIdLst>
  <p:sldIdLst>
    <p:sldId id="389" r:id="rId6"/>
    <p:sldId id="260" r:id="rId7"/>
    <p:sldId id="1635" r:id="rId8"/>
    <p:sldId id="339" r:id="rId9"/>
    <p:sldId id="286" r:id="rId10"/>
    <p:sldId id="274" r:id="rId11"/>
    <p:sldId id="1630" r:id="rId12"/>
    <p:sldId id="1634" r:id="rId13"/>
    <p:sldId id="1632" r:id="rId14"/>
    <p:sldId id="1633" r:id="rId15"/>
    <p:sldId id="329" r:id="rId16"/>
    <p:sldId id="1636" r:id="rId17"/>
    <p:sldId id="332" r:id="rId18"/>
    <p:sldId id="269" r:id="rId19"/>
    <p:sldId id="1638" r:id="rId20"/>
    <p:sldId id="276" r:id="rId21"/>
    <p:sldId id="1637" r:id="rId22"/>
    <p:sldId id="1639" r:id="rId23"/>
    <p:sldId id="344" r:id="rId24"/>
    <p:sldId id="312" r:id="rId25"/>
  </p:sldIdLst>
  <p:sldSz cx="9144000" cy="5143500" type="screen16x9"/>
  <p:notesSz cx="6858000" cy="9144000"/>
  <p:embeddedFontLst>
    <p:embeddedFont>
      <p:font typeface="Hachi Maru Pop" panose="020B0604020202020204" charset="-128"/>
      <p:regular r:id="rId27"/>
    </p:embeddedFont>
    <p:embeddedFont>
      <p:font typeface="Arial Black" panose="020B0A04020102020204" pitchFamily="34" charset="0"/>
      <p:bold r:id="rId28"/>
    </p:embeddedFont>
    <p:embeddedFont>
      <p:font typeface="Cambria Math" panose="02040503050406030204" pitchFamily="18" charset="0"/>
      <p:regular r:id="rId29"/>
    </p:embeddedFont>
    <p:embeddedFont>
      <p:font typeface="DengXian" panose="02010600030101010101" pitchFamily="2" charset="-122"/>
      <p:regular r:id="rId30"/>
      <p:bold r:id="rId31"/>
    </p:embeddedFont>
    <p:embeddedFont>
      <p:font typeface="Fredoka One" panose="02000000000000000000" pitchFamily="2" charset="0"/>
      <p:regular r:id="rId32"/>
    </p:embeddedFont>
    <p:embeddedFont>
      <p:font typeface="Lilita One" panose="020B0604020202020204" charset="0"/>
      <p:regular r:id="rId33"/>
      <p:bold r:id="rId34"/>
      <p:italic r:id="rId35"/>
      <p:boldItalic r:id="rId36"/>
    </p:embeddedFont>
    <p:embeddedFont>
      <p:font typeface="Nunito" pitchFamily="2" charset="-93"/>
      <p:regular r:id="rId37"/>
      <p:bold r:id="rId38"/>
      <p:italic r:id="rId39"/>
      <p:boldItalic r:id="rId40"/>
    </p:embeddedFont>
    <p:embeddedFont>
      <p:font typeface="Nunito SemiBold" pitchFamily="2" charset="-93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B2BF"/>
    <a:srgbClr val="E4702E"/>
    <a:srgbClr val="FCF2D4"/>
    <a:srgbClr val="D4794C"/>
    <a:srgbClr val="A86ED4"/>
    <a:srgbClr val="C55964"/>
    <a:srgbClr val="5FD790"/>
    <a:srgbClr val="61FF69"/>
    <a:srgbClr val="E6E6E6"/>
    <a:srgbClr val="FED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A57756C-E9D1-4D6B-9136-32B5B858F5FF}">
  <a:tblStyle styleId="{BA57756C-E9D1-4D6B-9136-32B5B858F5F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39" autoAdjust="0"/>
    <p:restoredTop sz="94729"/>
  </p:normalViewPr>
  <p:slideViewPr>
    <p:cSldViewPr snapToGrid="0" showGuides="1">
      <p:cViewPr varScale="1">
        <p:scale>
          <a:sx n="103" d="100"/>
          <a:sy n="103" d="100"/>
        </p:scale>
        <p:origin x="614" y="67"/>
      </p:cViewPr>
      <p:guideLst>
        <p:guide orient="horz" pos="164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6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3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20" Type="http://schemas.openxmlformats.org/officeDocument/2006/relationships/slide" Target="slides/slide15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Thiết kế : Hân Di zalo 0948607584</a:t>
            </a:r>
            <a:endParaRPr lang="vi-VN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9682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789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906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 vào câu trả lời để hiện thị đáp án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214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 vào câu trả lời để hiện thị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6577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 vào câu trả lời để hiện thị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836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 vào câu trả lời để hiện thị đáp án</a:t>
            </a: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7E8B58-8A7E-4DC8-A6D2-A77CB97F85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9026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Thiết kế : Hân Di zalo 0948607584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47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373866-77D8-49C7-A20B-163E78F676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804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06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72855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75404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0326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9383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316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8c901f387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8c901f387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29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2DDE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512575"/>
            <a:ext cx="4335000" cy="225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Font typeface="Fredoka One"/>
              <a:buNone/>
              <a:defRPr sz="5000"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Font typeface="Hachi Maru Pop"/>
              <a:buNone/>
              <a:defRPr sz="5200"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22960" y="3941064"/>
            <a:ext cx="4745700" cy="4482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unito SemiBold"/>
              <a:buNone/>
              <a:defRPr sz="200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70821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65260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020766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44081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820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6911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746779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19318" y="0"/>
            <a:ext cx="91439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72107"/>
      </p:ext>
    </p:extLst>
  </p:cSld>
  <p:clrMapOvr>
    <a:masterClrMapping/>
  </p:clrMapOvr>
  <p:transition spd="slow" advTm="3000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4629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68691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04623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131776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3052475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271613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图文框 4">
            <a:extLst>
              <a:ext uri="{FF2B5EF4-FFF2-40B4-BE49-F238E27FC236}">
                <a16:creationId xmlns:a16="http://schemas.microsoft.com/office/drawing/2014/main" id="{5782E323-1CBE-4649-A0E4-9F6B9E0FA3BE}"/>
              </a:ext>
            </a:extLst>
          </p:cNvPr>
          <p:cNvSpPr/>
          <p:nvPr userDrawn="1"/>
        </p:nvSpPr>
        <p:spPr>
          <a:xfrm>
            <a:off x="0" y="1"/>
            <a:ext cx="9144000" cy="5143500"/>
          </a:xfrm>
          <a:prstGeom prst="frame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9293D47-44E1-424C-ADA9-25489A0360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0" t="2835" r="9756" b="69378"/>
          <a:stretch/>
        </p:blipFill>
        <p:spPr>
          <a:xfrm>
            <a:off x="7455310" y="19978"/>
            <a:ext cx="1487743" cy="166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562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8399981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398450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2531757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68530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1B2A5-87C1-49BF-8FF5-6B6CA03A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699F04-2EAA-4CC3-BAD4-3CFAC42A0C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D40C6-0D42-4FE2-BFA8-C6AF56B3B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2B799-569D-4C8B-885B-119D26812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FD4346-C742-446B-9CA6-92CD12E18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91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">
    <p:bg>
      <p:bgPr>
        <a:solidFill>
          <a:schemeClr val="accent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6"/>
          <p:cNvSpPr/>
          <p:nvPr/>
        </p:nvSpPr>
        <p:spPr>
          <a:xfrm rot="10800000" flipH="1">
            <a:off x="221340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26"/>
          <p:cNvSpPr/>
          <p:nvPr/>
        </p:nvSpPr>
        <p:spPr>
          <a:xfrm rot="10800000" flipH="1">
            <a:off x="832662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6"/>
          <p:cNvSpPr/>
          <p:nvPr/>
        </p:nvSpPr>
        <p:spPr>
          <a:xfrm rot="10800000" flipH="1">
            <a:off x="368403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6"/>
          <p:cNvSpPr/>
          <p:nvPr/>
        </p:nvSpPr>
        <p:spPr>
          <a:xfrm rot="10800000">
            <a:off x="8416734" y="613517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10800000">
            <a:off x="7917540" y="13799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6"/>
          <p:cNvSpPr/>
          <p:nvPr/>
        </p:nvSpPr>
        <p:spPr>
          <a:xfrm rot="10800000">
            <a:off x="8563797" y="221763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6"/>
          <p:cNvSpPr/>
          <p:nvPr/>
        </p:nvSpPr>
        <p:spPr>
          <a:xfrm flipH="1">
            <a:off x="8413134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6"/>
          <p:cNvSpPr/>
          <p:nvPr/>
        </p:nvSpPr>
        <p:spPr>
          <a:xfrm flipH="1">
            <a:off x="7913940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26"/>
          <p:cNvSpPr/>
          <p:nvPr/>
        </p:nvSpPr>
        <p:spPr>
          <a:xfrm flipH="1">
            <a:off x="8560197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26"/>
          <p:cNvSpPr/>
          <p:nvPr/>
        </p:nvSpPr>
        <p:spPr>
          <a:xfrm>
            <a:off x="217740" y="4024196"/>
            <a:ext cx="513126" cy="494698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6"/>
          <p:cNvSpPr/>
          <p:nvPr/>
        </p:nvSpPr>
        <p:spPr>
          <a:xfrm>
            <a:off x="829062" y="4607836"/>
            <a:ext cx="400998" cy="386579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26"/>
          <p:cNvSpPr/>
          <p:nvPr/>
        </p:nvSpPr>
        <p:spPr>
          <a:xfrm>
            <a:off x="364803" y="4691648"/>
            <a:ext cx="219000" cy="219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BC662-D342-4403-9479-E407EAFD0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214B1-FC7A-4917-AB3C-144B2D3FD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E393C-2718-45EE-96CB-91AC696CF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398AC-9F5C-4A37-B04E-2B7CB32D6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8EBA9-9E58-460F-B642-8B16733B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1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F7B4-67B5-4535-AFC1-55B2A9BA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89AF1-6ABD-4308-AAE6-CE56F299B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CD7CC-68BA-4DB3-85C6-B04842288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A3BC0-8B0E-4A47-9816-294706EA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B3E01-76EA-4069-9209-EC0CB644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25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6623-7D36-491D-9884-BF1BA978A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CAB0A-8E7E-429F-A888-115FBB886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3B1719-92B4-42B8-B820-B36BAAF582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B52234-A555-44DA-85C9-B98D9EC3C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89D433-55A4-47E9-8EAF-ED3A5CFD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F74D62-4248-45EA-97E5-D8DE8E1C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748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90613-9AEE-4F0B-96CB-E3BA19867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370415-2B79-47D0-9482-A9E214E56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AB086-F7E5-4348-B7DD-CC5E28A41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995915-89FD-488F-A2B2-B90CD501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B67E43-B66A-4CD7-A9AC-14F1EC90C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36B25-3509-4431-BC40-1895AF77E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BCE26A-1E35-486B-A02D-C8DB2ECF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792CAA-6B5A-4F8C-8773-DFE0066F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70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9A43C-659E-4DC9-AB10-B5120FFF8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BC902-62A1-4530-BBC2-E96B2B3E8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375854-4C41-4FEE-B4F2-57C2EDE2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2E7C0-683B-4C6D-9E23-1B7441CF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7316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29258B-49D5-4CC0-9E7C-5C622BDB6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FC9A6B-9BCB-4251-8316-46BE8F4B3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909A4-510F-46EC-843D-9373C7DB6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686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159BC-B46B-4E9F-8262-6BA54320D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FF056-0FF2-4591-99F1-B08E6E567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31977-1925-4D2D-ABE6-9B5F576BB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B15233-1E30-4649-A721-6B11799D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B4CA1-B370-4CCE-9E1F-3B69ECEE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B4C61-675B-48E5-AC80-5D0FDE11C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1512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6C84-475E-4DAE-B144-8F5958E9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D9FBE1-5DA7-4074-8FE3-7B105DD0C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FF0EE2-6517-4CB0-94CE-B502B127A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429C2-BA85-49F0-8272-93DDE5BF1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993FDB-D2B8-4877-AAD2-D9F170A40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2E1404-7D73-41A1-AFB4-809518A33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09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99C1A-142C-40A6-ABD7-9BAB6C445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C9BB7A-71CC-49EC-9345-BFA5E3F22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B8AB6-FFD5-48A9-812D-9F6F9B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148D9-2E89-45DE-811C-6B47AF18E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1288F-D9C4-405E-9337-0F204406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69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DECEDD-EC09-4F03-BA66-946B3B6E05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C5420F-B58D-46E4-A02A-2C2974FCED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23A66-09BE-4BA3-AB59-C9C3BE07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C5DDA-0C20-4A55-A8D0-E9596A210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E5E493-60E9-4AE5-8D60-1199FE847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5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7"/>
          <p:cNvGrpSpPr/>
          <p:nvPr/>
        </p:nvGrpSpPr>
        <p:grpSpPr>
          <a:xfrm>
            <a:off x="6610532" y="-1251363"/>
            <a:ext cx="3803822" cy="3375439"/>
            <a:chOff x="6686732" y="-1175163"/>
            <a:chExt cx="3803822" cy="3375439"/>
          </a:xfrm>
        </p:grpSpPr>
        <p:sp>
          <p:nvSpPr>
            <p:cNvPr id="234" name="Google Shape;234;p27"/>
            <p:cNvSpPr/>
            <p:nvPr/>
          </p:nvSpPr>
          <p:spPr>
            <a:xfrm rot="-8822455">
              <a:off x="7239989" y="-382228"/>
              <a:ext cx="2849775" cy="1569504"/>
            </a:xfrm>
            <a:custGeom>
              <a:avLst/>
              <a:gdLst/>
              <a:ahLst/>
              <a:cxnLst/>
              <a:rect l="l" t="t" r="r" b="b"/>
              <a:pathLst>
                <a:path w="31798" h="17584" extrusionOk="0">
                  <a:moveTo>
                    <a:pt x="15940" y="1"/>
                  </a:moveTo>
                  <a:cubicBezTo>
                    <a:pt x="15833" y="1"/>
                    <a:pt x="15725" y="2"/>
                    <a:pt x="15617" y="4"/>
                  </a:cubicBezTo>
                  <a:cubicBezTo>
                    <a:pt x="6908" y="205"/>
                    <a:pt x="1" y="8090"/>
                    <a:pt x="221" y="17584"/>
                  </a:cubicBezTo>
                  <a:lnTo>
                    <a:pt x="2990" y="17526"/>
                  </a:lnTo>
                  <a:cubicBezTo>
                    <a:pt x="2817" y="9699"/>
                    <a:pt x="8518" y="3194"/>
                    <a:pt x="15684" y="3031"/>
                  </a:cubicBezTo>
                  <a:cubicBezTo>
                    <a:pt x="15775" y="3029"/>
                    <a:pt x="15867" y="3028"/>
                    <a:pt x="15958" y="3028"/>
                  </a:cubicBezTo>
                  <a:cubicBezTo>
                    <a:pt x="23012" y="3028"/>
                    <a:pt x="28849" y="9205"/>
                    <a:pt x="29019" y="16932"/>
                  </a:cubicBezTo>
                  <a:lnTo>
                    <a:pt x="31798" y="16865"/>
                  </a:lnTo>
                  <a:cubicBezTo>
                    <a:pt x="31580" y="7489"/>
                    <a:pt x="24504" y="1"/>
                    <a:pt x="15940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 rot="-8822455">
              <a:off x="6916939" y="-412062"/>
              <a:ext cx="3343408" cy="1849237"/>
            </a:xfrm>
            <a:custGeom>
              <a:avLst/>
              <a:gdLst/>
              <a:ahLst/>
              <a:cxnLst/>
              <a:rect l="l" t="t" r="r" b="b"/>
              <a:pathLst>
                <a:path w="37306" h="20718" extrusionOk="0">
                  <a:moveTo>
                    <a:pt x="18624" y="0"/>
                  </a:moveTo>
                  <a:cubicBezTo>
                    <a:pt x="18500" y="0"/>
                    <a:pt x="18375" y="2"/>
                    <a:pt x="18251" y="4"/>
                  </a:cubicBezTo>
                  <a:cubicBezTo>
                    <a:pt x="13288" y="119"/>
                    <a:pt x="8661" y="2332"/>
                    <a:pt x="5241" y="6251"/>
                  </a:cubicBezTo>
                  <a:cubicBezTo>
                    <a:pt x="1811" y="10160"/>
                    <a:pt x="0" y="15295"/>
                    <a:pt x="115" y="20717"/>
                  </a:cubicBezTo>
                  <a:lnTo>
                    <a:pt x="2893" y="20650"/>
                  </a:lnTo>
                  <a:cubicBezTo>
                    <a:pt x="2673" y="11137"/>
                    <a:pt x="9600" y="3233"/>
                    <a:pt x="18318" y="3032"/>
                  </a:cubicBezTo>
                  <a:cubicBezTo>
                    <a:pt x="18426" y="3029"/>
                    <a:pt x="18534" y="3028"/>
                    <a:pt x="18641" y="3028"/>
                  </a:cubicBezTo>
                  <a:cubicBezTo>
                    <a:pt x="27224" y="3028"/>
                    <a:pt x="34319" y="10536"/>
                    <a:pt x="34537" y="19931"/>
                  </a:cubicBezTo>
                  <a:lnTo>
                    <a:pt x="37306" y="19874"/>
                  </a:lnTo>
                  <a:cubicBezTo>
                    <a:pt x="37181" y="14451"/>
                    <a:pt x="35131" y="9403"/>
                    <a:pt x="31538" y="5647"/>
                  </a:cubicBezTo>
                  <a:cubicBezTo>
                    <a:pt x="28026" y="1995"/>
                    <a:pt x="23458" y="0"/>
                    <a:pt x="18624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7"/>
            <p:cNvSpPr/>
            <p:nvPr/>
          </p:nvSpPr>
          <p:spPr>
            <a:xfrm rot="-8822455">
              <a:off x="7560011" y="-357346"/>
              <a:ext cx="2349240" cy="1294144"/>
            </a:xfrm>
            <a:custGeom>
              <a:avLst/>
              <a:gdLst/>
              <a:ahLst/>
              <a:cxnLst/>
              <a:rect l="l" t="t" r="r" b="b"/>
              <a:pathLst>
                <a:path w="26213" h="14499" extrusionOk="0">
                  <a:moveTo>
                    <a:pt x="13151" y="0"/>
                  </a:moveTo>
                  <a:cubicBezTo>
                    <a:pt x="13060" y="0"/>
                    <a:pt x="12968" y="1"/>
                    <a:pt x="12876" y="3"/>
                  </a:cubicBezTo>
                  <a:cubicBezTo>
                    <a:pt x="5691" y="166"/>
                    <a:pt x="0" y="6671"/>
                    <a:pt x="182" y="14498"/>
                  </a:cubicBezTo>
                  <a:lnTo>
                    <a:pt x="2951" y="14431"/>
                  </a:lnTo>
                  <a:cubicBezTo>
                    <a:pt x="2817" y="8271"/>
                    <a:pt x="7291" y="3155"/>
                    <a:pt x="12943" y="3031"/>
                  </a:cubicBezTo>
                  <a:cubicBezTo>
                    <a:pt x="13019" y="3029"/>
                    <a:pt x="13094" y="3028"/>
                    <a:pt x="13169" y="3028"/>
                  </a:cubicBezTo>
                  <a:cubicBezTo>
                    <a:pt x="18711" y="3028"/>
                    <a:pt x="23292" y="7894"/>
                    <a:pt x="23434" y="13972"/>
                  </a:cubicBezTo>
                  <a:lnTo>
                    <a:pt x="26212" y="13904"/>
                  </a:lnTo>
                  <a:cubicBezTo>
                    <a:pt x="26032" y="6177"/>
                    <a:pt x="20204" y="0"/>
                    <a:pt x="13151" y="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27"/>
          <p:cNvSpPr/>
          <p:nvPr/>
        </p:nvSpPr>
        <p:spPr>
          <a:xfrm rot="-1098394" flipH="1">
            <a:off x="176298" y="457868"/>
            <a:ext cx="589204" cy="568031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FCF3A8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7"/>
          <p:cNvSpPr/>
          <p:nvPr/>
        </p:nvSpPr>
        <p:spPr>
          <a:xfrm rot="-1098430" flipH="1">
            <a:off x="735342" y="161311"/>
            <a:ext cx="398945" cy="384600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accent1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flipH="1">
            <a:off x="916799" y="752240"/>
            <a:ext cx="198000" cy="198000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27"/>
          <p:cNvSpPr/>
          <p:nvPr/>
        </p:nvSpPr>
        <p:spPr>
          <a:xfrm rot="9715800" flipH="1">
            <a:off x="8410234" y="4509500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27"/>
          <p:cNvSpPr/>
          <p:nvPr/>
        </p:nvSpPr>
        <p:spPr>
          <a:xfrm rot="9715681" flipH="1">
            <a:off x="7936877" y="4670551"/>
            <a:ext cx="336672" cy="324574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C7E5F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27"/>
          <p:cNvSpPr/>
          <p:nvPr/>
        </p:nvSpPr>
        <p:spPr>
          <a:xfrm rot="9719309" flipH="1">
            <a:off x="8135061" y="4303499"/>
            <a:ext cx="166878" cy="166878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7"/>
          <p:cNvSpPr/>
          <p:nvPr/>
        </p:nvSpPr>
        <p:spPr>
          <a:xfrm rot="9715800" flipH="1">
            <a:off x="222284" y="4454625"/>
            <a:ext cx="497234" cy="479367"/>
          </a:xfrm>
          <a:custGeom>
            <a:avLst/>
            <a:gdLst/>
            <a:ahLst/>
            <a:cxnLst/>
            <a:rect l="l" t="t" r="r" b="b"/>
            <a:pathLst>
              <a:path w="4063" h="3917" extrusionOk="0">
                <a:moveTo>
                  <a:pt x="1858" y="1"/>
                </a:moveTo>
                <a:cubicBezTo>
                  <a:pt x="1779" y="1"/>
                  <a:pt x="1699" y="48"/>
                  <a:pt x="1667" y="133"/>
                </a:cubicBezTo>
                <a:lnTo>
                  <a:pt x="1332" y="1120"/>
                </a:lnTo>
                <a:cubicBezTo>
                  <a:pt x="1313" y="1177"/>
                  <a:pt x="1265" y="1225"/>
                  <a:pt x="1198" y="1244"/>
                </a:cubicBezTo>
                <a:lnTo>
                  <a:pt x="202" y="1531"/>
                </a:lnTo>
                <a:cubicBezTo>
                  <a:pt x="39" y="1579"/>
                  <a:pt x="0" y="1790"/>
                  <a:pt x="135" y="1886"/>
                </a:cubicBezTo>
                <a:lnTo>
                  <a:pt x="978" y="2509"/>
                </a:lnTo>
                <a:cubicBezTo>
                  <a:pt x="1026" y="2547"/>
                  <a:pt x="1054" y="2604"/>
                  <a:pt x="1054" y="2672"/>
                </a:cubicBezTo>
                <a:lnTo>
                  <a:pt x="1016" y="3716"/>
                </a:lnTo>
                <a:cubicBezTo>
                  <a:pt x="1009" y="3834"/>
                  <a:pt x="1108" y="3917"/>
                  <a:pt x="1214" y="3917"/>
                </a:cubicBezTo>
                <a:cubicBezTo>
                  <a:pt x="1254" y="3917"/>
                  <a:pt x="1295" y="3905"/>
                  <a:pt x="1332" y="3879"/>
                </a:cubicBezTo>
                <a:lnTo>
                  <a:pt x="2185" y="3285"/>
                </a:lnTo>
                <a:cubicBezTo>
                  <a:pt x="2217" y="3259"/>
                  <a:pt x="2257" y="3246"/>
                  <a:pt x="2300" y="3246"/>
                </a:cubicBezTo>
                <a:cubicBezTo>
                  <a:pt x="2322" y="3246"/>
                  <a:pt x="2344" y="3250"/>
                  <a:pt x="2367" y="3256"/>
                </a:cubicBezTo>
                <a:lnTo>
                  <a:pt x="3344" y="3620"/>
                </a:lnTo>
                <a:cubicBezTo>
                  <a:pt x="3368" y="3629"/>
                  <a:pt x="3391" y="3633"/>
                  <a:pt x="3414" y="3633"/>
                </a:cubicBezTo>
                <a:cubicBezTo>
                  <a:pt x="3540" y="3633"/>
                  <a:pt x="3643" y="3509"/>
                  <a:pt x="3603" y="3371"/>
                </a:cubicBezTo>
                <a:lnTo>
                  <a:pt x="3286" y="2375"/>
                </a:lnTo>
                <a:cubicBezTo>
                  <a:pt x="3267" y="2317"/>
                  <a:pt x="3277" y="2250"/>
                  <a:pt x="3325" y="2193"/>
                </a:cubicBezTo>
                <a:lnTo>
                  <a:pt x="3967" y="1378"/>
                </a:lnTo>
                <a:cubicBezTo>
                  <a:pt x="4062" y="1244"/>
                  <a:pt x="3976" y="1052"/>
                  <a:pt x="3813" y="1052"/>
                </a:cubicBezTo>
                <a:lnTo>
                  <a:pt x="2769" y="1043"/>
                </a:lnTo>
                <a:cubicBezTo>
                  <a:pt x="2702" y="1043"/>
                  <a:pt x="2645" y="1014"/>
                  <a:pt x="2606" y="957"/>
                </a:cubicBezTo>
                <a:lnTo>
                  <a:pt x="2022" y="94"/>
                </a:lnTo>
                <a:cubicBezTo>
                  <a:pt x="1984" y="31"/>
                  <a:pt x="1921" y="1"/>
                  <a:pt x="1858" y="1"/>
                </a:cubicBezTo>
                <a:close/>
              </a:path>
            </a:pathLst>
          </a:custGeom>
          <a:solidFill>
            <a:srgbClr val="BCEBAC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7"/>
          <p:cNvSpPr/>
          <p:nvPr/>
        </p:nvSpPr>
        <p:spPr>
          <a:xfrm rot="9719309" flipH="1">
            <a:off x="851374" y="4830224"/>
            <a:ext cx="166878" cy="166878"/>
          </a:xfrm>
          <a:prstGeom prst="ellipse">
            <a:avLst/>
          </a:prstGeom>
          <a:solidFill>
            <a:srgbClr val="C55964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0EB3387-392A-4C4C-9F5F-65B910D016D6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6E40C90-A11A-4D40-A604-102259CE2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514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783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9687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6662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4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40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926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883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647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311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35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0030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3198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28200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100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67359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1476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1000"/>
            <a:ext cx="7711200" cy="4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Lilita One"/>
              <a:buNone/>
              <a:defRPr sz="3200">
                <a:solidFill>
                  <a:schemeClr val="accent4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112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2" r:id="rId3"/>
    <p:sldLayoutId id="2147483673" r:id="rId4"/>
    <p:sldLayoutId id="2147483676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12/8/2024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21754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F7383A6F-51EA-4AC2-83BD-6E1A6EE1D955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88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ransition spd="slow">
    <p:push dir="u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EBD9C8-4BED-4F9F-8627-7AE45E2C5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254B-5361-4809-A1D1-DD2C66F62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B7057-A4AB-4A54-8875-90920A18B7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E181C-FFC4-422C-B5F1-780F7CBBDF4D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F5281-2355-4669-9161-BC328897D2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F5AB6-D559-40F0-98BB-37FA87280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A6479-F054-4F59-952A-9CF4ABAAA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 userDrawn="1"/>
        </p:nvSpPr>
        <p:spPr>
          <a:xfrm>
            <a:off x="-2481161" y="2682677"/>
            <a:ext cx="21066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1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8012" y="450057"/>
            <a:ext cx="2080034" cy="212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4510" y="0"/>
            <a:ext cx="1230797" cy="125544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-13563529" y="136611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7490" y="1255447"/>
            <a:ext cx="1230797" cy="1255448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21488471" y="2621565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90" y="-11393753"/>
            <a:ext cx="1230797" cy="1255448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3581471" y="-10027635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490" y="12807060"/>
            <a:ext cx="1230797" cy="1255448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3581471" y="14173178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46" y="1754425"/>
            <a:ext cx="1230797" cy="1255448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1097127" y="3120544"/>
            <a:ext cx="339336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YOUTUBE: MsPham. </a:t>
            </a:r>
          </a:p>
          <a:p>
            <a:pPr algn="ctr"/>
            <a:r>
              <a:rPr lang="en-US" sz="105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Facebook: Dạy và học cùng công nghệ.</a:t>
            </a:r>
          </a:p>
        </p:txBody>
      </p:sp>
    </p:spTree>
    <p:extLst>
      <p:ext uri="{BB962C8B-B14F-4D97-AF65-F5344CB8AC3E}">
        <p14:creationId xmlns:p14="http://schemas.microsoft.com/office/powerpoint/2010/main" val="128116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45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4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7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4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openxmlformats.org/officeDocument/2006/relationships/image" Target="../media/image21.png"/><Relationship Id="rId9" Type="http://schemas.openxmlformats.org/officeDocument/2006/relationships/image" Target="../media/image3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hyperlink" Target="https://pixnio.com/vi/canh-quan/duong/go-thien-nhien-cay-duong-la-phong-canh-mua-thu-nha-may" TargetMode="External"/><Relationship Id="rId9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695" y="-289561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1" y="-16193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3289" y="1124616"/>
            <a:ext cx="779860" cy="549737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9430" y="3900962"/>
            <a:ext cx="590550" cy="476250"/>
          </a:xfrm>
          <a:prstGeom prst="rect">
            <a:avLst/>
          </a:prstGeom>
        </p:spPr>
      </p:pic>
      <p:sp>
        <p:nvSpPr>
          <p:cNvPr id="41" name="标题 40"/>
          <p:cNvSpPr>
            <a:spLocks noGrp="1"/>
          </p:cNvSpPr>
          <p:nvPr>
            <p:ph type="title" idx="4294967295"/>
          </p:nvPr>
        </p:nvSpPr>
        <p:spPr>
          <a:xfrm>
            <a:off x="3414907" y="985838"/>
            <a:ext cx="2314187" cy="6619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altLang="zh-CN" sz="4050" b="1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TOÁN</a:t>
            </a:r>
            <a:endParaRPr lang="zh-CN" altLang="en-US" sz="4050" b="1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6298" y="3644128"/>
            <a:ext cx="2890892" cy="1735830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2157" y="2320176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782" y="3465774"/>
            <a:ext cx="3252571" cy="1952999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65368" y="276854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568" y="3081845"/>
            <a:ext cx="419765" cy="5740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69" y="3776954"/>
            <a:ext cx="404071" cy="45553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8047" flipH="1">
            <a:off x="-6183" y="3322549"/>
            <a:ext cx="478631" cy="414338"/>
          </a:xfrm>
          <a:prstGeom prst="rect">
            <a:avLst/>
          </a:prstGeom>
        </p:spPr>
      </p:pic>
      <p:pic>
        <p:nvPicPr>
          <p:cNvPr id="47" name="图片 42" descr="sfd">
            <a:extLst>
              <a:ext uri="{FF2B5EF4-FFF2-40B4-BE49-F238E27FC236}">
                <a16:creationId xmlns:a16="http://schemas.microsoft.com/office/drawing/2014/main" id="{F5E9F564-F97C-4322-8B21-66978B5014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9010" y="4093158"/>
            <a:ext cx="2007968" cy="1205680"/>
          </a:xfrm>
          <a:prstGeom prst="rect">
            <a:avLst/>
          </a:prstGeom>
        </p:spPr>
      </p:pic>
      <p:pic>
        <p:nvPicPr>
          <p:cNvPr id="48" name="图片 42" descr="sfd">
            <a:extLst>
              <a:ext uri="{FF2B5EF4-FFF2-40B4-BE49-F238E27FC236}">
                <a16:creationId xmlns:a16="http://schemas.microsoft.com/office/drawing/2014/main" id="{659D2A0B-DDEC-4C5E-861A-601802E86A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7620" y="3616070"/>
            <a:ext cx="2909127" cy="1746779"/>
          </a:xfrm>
          <a:prstGeom prst="rect">
            <a:avLst/>
          </a:prstGeom>
        </p:spPr>
      </p:pic>
      <p:pic>
        <p:nvPicPr>
          <p:cNvPr id="50" name="图片 42" descr="sfd">
            <a:extLst>
              <a:ext uri="{FF2B5EF4-FFF2-40B4-BE49-F238E27FC236}">
                <a16:creationId xmlns:a16="http://schemas.microsoft.com/office/drawing/2014/main" id="{E60E3DE2-0D44-4FFD-AB92-52A2E38660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964" y="3900962"/>
            <a:ext cx="2339816" cy="1404938"/>
          </a:xfrm>
          <a:prstGeom prst="rect">
            <a:avLst/>
          </a:prstGeom>
        </p:spPr>
      </p:pic>
      <p:sp>
        <p:nvSpPr>
          <p:cNvPr id="55" name="Google Shape;368;p30">
            <a:extLst>
              <a:ext uri="{FF2B5EF4-FFF2-40B4-BE49-F238E27FC236}">
                <a16:creationId xmlns:a16="http://schemas.microsoft.com/office/drawing/2014/main" id="{9F9FA4B9-7D21-294D-A829-7E604D12A7A5}"/>
              </a:ext>
            </a:extLst>
          </p:cNvPr>
          <p:cNvSpPr txBox="1">
            <a:spLocks/>
          </p:cNvSpPr>
          <p:nvPr/>
        </p:nvSpPr>
        <p:spPr>
          <a:xfrm>
            <a:off x="802888" y="1811327"/>
            <a:ext cx="7746380" cy="91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Fredoka One"/>
              <a:buNone/>
              <a:defRPr sz="5000" b="0" i="0" u="none" strike="noStrike" cap="none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200"/>
              <a:buFont typeface="Hachi Maru Pop"/>
              <a:buNone/>
              <a:defRPr sz="5200" b="0" i="0" u="none" strike="noStrike" cap="none">
                <a:solidFill>
                  <a:schemeClr val="accent4"/>
                </a:solidFill>
                <a:latin typeface="Hachi Maru Pop"/>
                <a:ea typeface="Hachi Maru Pop"/>
                <a:cs typeface="Hachi Maru Pop"/>
                <a:sym typeface="Hachi Maru Pop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5964"/>
              </a:buClr>
              <a:buSzPts val="5000"/>
              <a:buFont typeface="Fredoka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BÀI </a:t>
            </a: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39</a:t>
            </a: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Lilita One"/>
                <a:cs typeface="Times New Roman" panose="02020603050405020304" pitchFamily="18" charset="0"/>
                <a:sym typeface="Lilita One"/>
              </a:rPr>
              <a:t>: LUYỆN TẬP CHUNG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Lilita One"/>
              <a:cs typeface="Times New Roman" panose="02020603050405020304" pitchFamily="18" charset="0"/>
              <a:sym typeface="Lilita One"/>
            </a:endParaRPr>
          </a:p>
        </p:txBody>
      </p:sp>
      <p:pic>
        <p:nvPicPr>
          <p:cNvPr id="59" name="Picture 2" descr="Sách Giáo Khoa Bình Minh. | Ha Loi">
            <a:extLst>
              <a:ext uri="{FF2B5EF4-FFF2-40B4-BE49-F238E27FC236}">
                <a16:creationId xmlns:a16="http://schemas.microsoft.com/office/drawing/2014/main" id="{1AF9C0E0-FE67-FB40-838D-284247088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2" y="181133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656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 descr="Ảnh có chứa văn bản, Phông chữ, màu trắng, ảnh chụp màn hình&#10;&#10;Mô tả được tạo tự động">
            <a:extLst>
              <a:ext uri="{FF2B5EF4-FFF2-40B4-BE49-F238E27FC236}">
                <a16:creationId xmlns:a16="http://schemas.microsoft.com/office/drawing/2014/main" id="{60C1BB92-3572-C6E1-0F79-0D8F9FB776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073" y="390343"/>
            <a:ext cx="4966375" cy="2910418"/>
          </a:xfrm>
          <a:prstGeom prst="rect">
            <a:avLst/>
          </a:prstGeom>
        </p:spPr>
      </p:pic>
      <p:pic>
        <p:nvPicPr>
          <p:cNvPr id="12" name="Hình ảnh 11" descr="Ảnh có chứa Tượng động vật, động vật có vú, lợn, phim hoạt hình&#10;&#10;Mô tả được tạo tự động">
            <a:extLst>
              <a:ext uri="{FF2B5EF4-FFF2-40B4-BE49-F238E27FC236}">
                <a16:creationId xmlns:a16="http://schemas.microsoft.com/office/drawing/2014/main" id="{9F0ECE78-E336-53EB-2530-0F11592DF9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6436" y="278180"/>
            <a:ext cx="2543530" cy="3288219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30F9E2B8-00A0-D767-C140-3C6A1935D814}"/>
              </a:ext>
            </a:extLst>
          </p:cNvPr>
          <p:cNvSpPr/>
          <p:nvPr/>
        </p:nvSpPr>
        <p:spPr>
          <a:xfrm>
            <a:off x="3129775" y="2552934"/>
            <a:ext cx="327790" cy="49855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4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12758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89409" y="1617821"/>
            <a:ext cx="3525203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71B6E62-EAC0-4839-A9A2-A03DDE0EB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03108">
            <a:off x="4403763" y="732037"/>
            <a:ext cx="496491" cy="754667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A4FE9B15-DDB6-BE44-BB8D-E4BFC18F2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6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4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2" y="4029426"/>
            <a:ext cx="2692552" cy="958885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6166518" y="4140819"/>
            <a:ext cx="2725502" cy="916285"/>
          </a:xfrm>
          <a:prstGeom prst="rect">
            <a:avLst/>
          </a:prstGeom>
        </p:spPr>
      </p:pic>
      <p:pic>
        <p:nvPicPr>
          <p:cNvPr id="1026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B19FE57D-D51F-3558-3839-CA3229CF4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4029429"/>
            <a:ext cx="3224584" cy="102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văn bản, Phông chữ&#10;&#10;Mô tả được tạo tự động">
            <a:extLst>
              <a:ext uri="{FF2B5EF4-FFF2-40B4-BE49-F238E27FC236}">
                <a16:creationId xmlns:a16="http://schemas.microsoft.com/office/drawing/2014/main" id="{32CF173B-3368-17C7-ABC6-84BE417857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128" b="14670"/>
          <a:stretch/>
        </p:blipFill>
        <p:spPr>
          <a:xfrm>
            <a:off x="1068762" y="223025"/>
            <a:ext cx="7133888" cy="1144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D3C854E6-FC2F-3FBF-050B-0F0724DD339B}"/>
                  </a:ext>
                </a:extLst>
              </p:cNvPr>
              <p:cNvSpPr/>
              <p:nvPr/>
            </p:nvSpPr>
            <p:spPr>
              <a:xfrm>
                <a:off x="528635" y="1324083"/>
                <a:ext cx="8051181" cy="2773542"/>
              </a:xfrm>
              <a:prstGeom prst="round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Diện tích bàn đó là: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28 × 15 = 420 (dm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)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Đổi: 420 dm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= 400 dm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+ 20 dm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= 4 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+ </a:t>
                </a:r>
                <a:r>
                  <a:rPr lang="en-US" sz="2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vi-VN" sz="2400">
                    <a:solidFill>
                      <a:srgbClr val="C00000"/>
                    </a:solidFill>
                  </a:rPr>
                  <a:t> 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= </a:t>
                </a:r>
                <a:r>
                  <a:rPr lang="en-US" sz="2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vi-VN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24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US" sz="2400" b="1" kern="12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2400">
                    <a:solidFill>
                      <a:srgbClr val="C00000"/>
                    </a:solidFill>
                  </a:rPr>
                  <a:t>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 = 4,20 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 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Làm tròn số đến số tự nhiên gần nhất ta được diện tích bàn đó khoảng 4 mét vuông.</a:t>
                </a:r>
              </a:p>
              <a:p>
                <a:pPr algn="ctr"/>
                <a:r>
                  <a:rPr lang="vi-VN" sz="2400">
                    <a:solidFill>
                      <a:srgbClr val="C00000"/>
                    </a:solidFill>
                  </a:rPr>
                  <a:t>Đáp số: 4 m</a:t>
                </a:r>
                <a:r>
                  <a:rPr lang="vi-VN" sz="2400" baseline="30000">
                    <a:solidFill>
                      <a:srgbClr val="C00000"/>
                    </a:solidFill>
                  </a:rPr>
                  <a:t>2</a:t>
                </a:r>
                <a:r>
                  <a:rPr lang="vi-VN" sz="2400">
                    <a:solidFill>
                      <a:srgbClr val="C00000"/>
                    </a:solidFill>
                  </a:rPr>
                  <a:t>. </a:t>
                </a:r>
                <a:endParaRPr lang="vi-VN" sz="2400" baseline="300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0" name="Hình chữ nhật: Góc Tròn 9">
                <a:extLst>
                  <a:ext uri="{FF2B5EF4-FFF2-40B4-BE49-F238E27FC236}">
                    <a16:creationId xmlns:a16="http://schemas.microsoft.com/office/drawing/2014/main" id="{D3C854E6-FC2F-3FBF-050B-0F0724DD33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" y="1324083"/>
                <a:ext cx="8051181" cy="2773542"/>
              </a:xfrm>
              <a:prstGeom prst="roundRect">
                <a:avLst/>
              </a:prstGeom>
              <a:blipFill>
                <a:blip r:embed="rId10"/>
                <a:stretch>
                  <a:fillRect t="-4595" b="-831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86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642" y="-683895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3176735" y="1803246"/>
            <a:ext cx="3625362" cy="8540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9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CỦNG CỐ</a:t>
            </a:r>
            <a:endParaRPr lang="zh-CN" altLang="en-US" sz="49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9BA1DA-92AB-4126-A5E9-21602945C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58284" y="391334"/>
            <a:ext cx="531132" cy="742305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2DA8B557-6157-EE40-B750-72FB3FA85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03" y="10336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" y="-7082"/>
            <a:ext cx="9144793" cy="515766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3440245" y="1230070"/>
            <a:ext cx="4884539" cy="1250693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pPr defTabSz="685800">
              <a:buClrTx/>
            </a:pPr>
            <a:r>
              <a:rPr lang="en-US" altLang="zh-CN" sz="6000" b="1" kern="10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华文琥珀" panose="02010800040101010101" pitchFamily="2" charset="-122"/>
                <a:cs typeface="Times New Roman" panose="02020603050405020304" pitchFamily="18" charset="0"/>
              </a:rPr>
              <a:t>Rung chuông  vàng</a:t>
            </a:r>
            <a:endParaRPr lang="zh-CN" altLang="en-US" sz="6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华文琥珀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18" y="257891"/>
            <a:ext cx="3475860" cy="29922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183333" y="2623400"/>
            <a:ext cx="1466563" cy="23576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7450" y="2417269"/>
            <a:ext cx="1860821" cy="2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9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6087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100" dirty="0">
              <a:solidFill>
                <a:srgbClr val="002060"/>
              </a:solidFill>
              <a:latin typeface="Corbel (Body)"/>
            </a:endParaRPr>
          </a:p>
          <a:p>
            <a:pPr algn="ctr"/>
            <a:endParaRPr lang="en-US" sz="2100" dirty="0">
              <a:solidFill>
                <a:srgbClr val="002060"/>
              </a:solidFill>
              <a:latin typeface="Corbel (Body)"/>
            </a:endParaRPr>
          </a:p>
          <a:p>
            <a:pPr algn="ctr"/>
            <a:r>
              <a:rPr lang="en-US" sz="3600" b="1"/>
              <a:t>Làm tròn số thập phân 8,4 đến số tự nhiên gần nhất ta được số…</a:t>
            </a:r>
            <a:endParaRPr lang="en-US" sz="3600" dirty="0">
              <a:solidFill>
                <a:srgbClr val="002060"/>
              </a:solidFill>
              <a:latin typeface="Corbel (Body)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</a:t>
            </a:r>
            <a:endParaRPr lang="en-US" sz="15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/>
              <a:t>8</a:t>
            </a:r>
            <a:endParaRPr lang="en-US" sz="6000" u="sng" dirty="0">
              <a:solidFill>
                <a:srgbClr val="FF0000"/>
              </a:solidFill>
              <a:latin typeface="Corbel (Body)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7618A719-9E2F-6CE8-D030-021C725E2C88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0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54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thập phân 13,24 đến hang phần mười ta được số…</a:t>
            </a:r>
            <a:br>
              <a:rPr lang="en-US" sz="28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2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3"/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13,2</a:t>
            </a:r>
            <a:endParaRPr lang="en-US" sz="60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7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trả lời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483732" y="932650"/>
            <a:ext cx="5565644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endParaRPr lang="en-US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buClrTx/>
            </a:pPr>
            <a:r>
              <a:rPr lang="en-US" sz="36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tròn số 2,673 đến hàng phần trăm ta được số…</a:t>
            </a:r>
            <a:endParaRPr lang="en-US" sz="3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 hỏi 3 </a:t>
            </a:r>
            <a:endParaRPr lang="en-US" sz="1500" kern="12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00" kern="12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kern="1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2,67</a:t>
            </a:r>
            <a:endParaRPr lang="en-US" sz="60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A9FC8514-ED81-A386-06B0-6F90FB6093DC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 defTabSz="685800">
              <a:buClrTx/>
            </a:pPr>
            <a:r>
              <a:rPr lang="en-US" altLang="zh-CN" sz="4500" b="1" kern="10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Rung chuông vàng</a:t>
            </a:r>
            <a:endParaRPr lang="zh-CN" altLang="en-US" sz="45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385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ns"/>
          <p:cNvSpPr/>
          <p:nvPr/>
        </p:nvSpPr>
        <p:spPr>
          <a:xfrm>
            <a:off x="6468838" y="720654"/>
            <a:ext cx="1294571" cy="435786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trả lời</a:t>
            </a:r>
            <a:endParaRPr kumimoji="0" lang="en-US" sz="15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6468839" y="1717436"/>
            <a:ext cx="1578161" cy="194398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908" y="1996382"/>
            <a:ext cx="923852" cy="942355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382742" y="932688"/>
            <a:ext cx="5879256" cy="3582665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vi-VN" sz="21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Một tờ giấy cân nặng khoảng 4,103 g. Theo em, 10 tờ giấy như vậy cân nặng khoảng bao nhiêu gam? (Làm tròn đến hàng đơn vị).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2355312" y="707122"/>
            <a:ext cx="2042646" cy="395802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 hỏi 4 </a:t>
            </a:r>
            <a:endParaRPr kumimoji="0" lang="en-US" sz="15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05741" y="3005891"/>
            <a:ext cx="1399460" cy="207768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8035732" y="189702"/>
            <a:ext cx="847664" cy="1485972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7101181" y="4347367"/>
            <a:ext cx="886265" cy="574490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950" y="164555"/>
            <a:ext cx="791853" cy="681669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6819209" y="2038934"/>
            <a:ext cx="857250" cy="85725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6327368" y="1257700"/>
            <a:ext cx="2433891" cy="2932562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600" b="1" kern="12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 giấy cân nặng khoảng 41 gam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矩形 3">
            <a:extLst>
              <a:ext uri="{FF2B5EF4-FFF2-40B4-BE49-F238E27FC236}">
                <a16:creationId xmlns:a16="http://schemas.microsoft.com/office/drawing/2014/main" id="{A9FC8514-ED81-A386-06B0-6F90FB6093DC}"/>
              </a:ext>
            </a:extLst>
          </p:cNvPr>
          <p:cNvSpPr/>
          <p:nvPr/>
        </p:nvSpPr>
        <p:spPr>
          <a:xfrm>
            <a:off x="205740" y="164554"/>
            <a:ext cx="2502136" cy="556100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500" b="1" i="0" u="none" strike="noStrike" kern="100" cap="none" spc="0" normalizeH="0" baseline="0" noProof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prstClr val="white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8"/>
                <a:cs typeface="Times New Roman" panose="02020603050405020304" pitchFamily="18" charset="0"/>
                <a:sym typeface="Arial"/>
              </a:rPr>
              <a:t>Rung chuông vàng</a:t>
            </a:r>
            <a:endParaRPr kumimoji="0" lang="zh-CN" altLang="en-US" sz="4500" b="1" i="0" u="none" strike="noStrike" kern="100" cap="none" spc="0" normalizeH="0" baseline="0" noProof="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prstClr val="white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3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0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18860">
            <a:off x="361951" y="354807"/>
            <a:ext cx="497681" cy="55102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493090" y="376646"/>
            <a:ext cx="2511743" cy="71558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dist" defTabSz="685800">
              <a:buClrTx/>
              <a:defRPr/>
            </a:pPr>
            <a:r>
              <a:rPr lang="en-US" altLang="zh-CN" sz="405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DẶN DÒ</a:t>
            </a:r>
            <a:endParaRPr lang="zh-CN" altLang="en-US" sz="405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7" y="1453515"/>
            <a:ext cx="3513953" cy="2971800"/>
          </a:xfrm>
          <a:prstGeom prst="rect">
            <a:avLst/>
          </a:prstGeom>
        </p:spPr>
      </p:pic>
      <p:grpSp>
        <p:nvGrpSpPr>
          <p:cNvPr id="10" name="组合 2">
            <a:extLst>
              <a:ext uri="{FF2B5EF4-FFF2-40B4-BE49-F238E27FC236}">
                <a16:creationId xmlns:a16="http://schemas.microsoft.com/office/drawing/2014/main" id="{05861894-18B8-4982-84E1-5A4A942E5745}"/>
              </a:ext>
            </a:extLst>
          </p:cNvPr>
          <p:cNvGrpSpPr/>
          <p:nvPr/>
        </p:nvGrpSpPr>
        <p:grpSpPr>
          <a:xfrm>
            <a:off x="4108513" y="1133710"/>
            <a:ext cx="4686310" cy="3429007"/>
            <a:chOff x="1334569" y="1511612"/>
            <a:chExt cx="6248413" cy="4572009"/>
          </a:xfrm>
        </p:grpSpPr>
        <p:pic>
          <p:nvPicPr>
            <p:cNvPr id="11" name="图片 13">
              <a:extLst>
                <a:ext uri="{FF2B5EF4-FFF2-40B4-BE49-F238E27FC236}">
                  <a16:creationId xmlns:a16="http://schemas.microsoft.com/office/drawing/2014/main" id="{943B30A2-B116-4EC9-B746-70352FC8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4569" y="1511612"/>
              <a:ext cx="6248413" cy="4572009"/>
            </a:xfrm>
            <a:prstGeom prst="rect">
              <a:avLst/>
            </a:prstGeom>
          </p:spPr>
        </p:pic>
        <p:sp>
          <p:nvSpPr>
            <p:cNvPr id="12" name="矩形 16">
              <a:extLst>
                <a:ext uri="{FF2B5EF4-FFF2-40B4-BE49-F238E27FC236}">
                  <a16:creationId xmlns:a16="http://schemas.microsoft.com/office/drawing/2014/main" id="{1F0479F6-209D-419E-88FD-8F2A017CA6A8}"/>
                </a:ext>
              </a:extLst>
            </p:cNvPr>
            <p:cNvSpPr/>
            <p:nvPr/>
          </p:nvSpPr>
          <p:spPr>
            <a:xfrm rot="21107010">
              <a:off x="1815948" y="3241109"/>
              <a:ext cx="269748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1. Hoàn thành các bài tập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13" name="矩形 17">
              <a:extLst>
                <a:ext uri="{FF2B5EF4-FFF2-40B4-BE49-F238E27FC236}">
                  <a16:creationId xmlns:a16="http://schemas.microsoft.com/office/drawing/2014/main" id="{8938E7C2-5D77-48BF-94EA-1D59EAC69DFA}"/>
                </a:ext>
              </a:extLst>
            </p:cNvPr>
            <p:cNvSpPr/>
            <p:nvPr/>
          </p:nvSpPr>
          <p:spPr>
            <a:xfrm rot="585808">
              <a:off x="4735118" y="3474865"/>
              <a:ext cx="2237751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2. Chuẩn bị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sau</a:t>
              </a:r>
              <a:r>
                <a: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.</a:t>
              </a:r>
              <a:endPara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2" descr="Sách Giáo Khoa Bình Minh. | Ha Loi">
            <a:extLst>
              <a:ext uri="{FF2B5EF4-FFF2-40B4-BE49-F238E27FC236}">
                <a16:creationId xmlns:a16="http://schemas.microsoft.com/office/drawing/2014/main" id="{1E51E0D9-0E95-4F47-ABF1-90211949F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6" y="161878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26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752" y="-832247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827935" y="1779776"/>
            <a:ext cx="4235291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B457528-3341-495D-9044-9337C45BD7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281325" y="617554"/>
            <a:ext cx="581351" cy="806926"/>
          </a:xfrm>
          <a:prstGeom prst="rect">
            <a:avLst/>
          </a:prstGeom>
        </p:spPr>
      </p:pic>
      <p:pic>
        <p:nvPicPr>
          <p:cNvPr id="11" name="Picture 2" descr="Sách Giáo Khoa Bình Minh. | Ha Loi">
            <a:extLst>
              <a:ext uri="{FF2B5EF4-FFF2-40B4-BE49-F238E27FC236}">
                <a16:creationId xmlns:a16="http://schemas.microsoft.com/office/drawing/2014/main" id="{485A4D98-385D-C84C-84AF-F4B61D77F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13" y="117002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6582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5" name="图片 4" descr="regf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1945"/>
            <a:ext cx="9144476" cy="449913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62928" y="-1238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9" name="矩形 8"/>
          <p:cNvSpPr/>
          <p:nvPr/>
        </p:nvSpPr>
        <p:spPr>
          <a:xfrm>
            <a:off x="1740694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0" name="矩形 9"/>
          <p:cNvSpPr/>
          <p:nvPr/>
        </p:nvSpPr>
        <p:spPr>
          <a:xfrm>
            <a:off x="6316980" y="-14288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1" name="矩形 10"/>
          <p:cNvSpPr/>
          <p:nvPr/>
        </p:nvSpPr>
        <p:spPr>
          <a:xfrm>
            <a:off x="7494747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sp>
        <p:nvSpPr>
          <p:cNvPr id="12" name="矩形 11"/>
          <p:cNvSpPr/>
          <p:nvPr/>
        </p:nvSpPr>
        <p:spPr>
          <a:xfrm>
            <a:off x="3995262" y="-16193"/>
            <a:ext cx="946309" cy="98108"/>
          </a:xfrm>
          <a:prstGeom prst="rect">
            <a:avLst/>
          </a:prstGeom>
          <a:solidFill>
            <a:srgbClr val="F83C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13" name="图片 12" descr="未标题-1"/>
          <p:cNvPicPr>
            <a:picLocks noChangeAspect="1"/>
          </p:cNvPicPr>
          <p:nvPr/>
        </p:nvPicPr>
        <p:blipFill>
          <a:blip r:embed="rId4">
            <a:alphaModFix amt="29000"/>
          </a:blip>
          <a:stretch>
            <a:fillRect/>
          </a:stretch>
        </p:blipFill>
        <p:spPr>
          <a:xfrm>
            <a:off x="-54534" y="662940"/>
            <a:ext cx="5553551" cy="4173855"/>
          </a:xfrm>
          <a:prstGeom prst="rect">
            <a:avLst/>
          </a:prstGeom>
        </p:spPr>
      </p:pic>
      <p:pic>
        <p:nvPicPr>
          <p:cNvPr id="16" name="图片 15" descr="未标题-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894" y="260986"/>
            <a:ext cx="1231583" cy="1943576"/>
          </a:xfrm>
          <a:prstGeom prst="rect">
            <a:avLst/>
          </a:prstGeom>
        </p:spPr>
      </p:pic>
      <p:pic>
        <p:nvPicPr>
          <p:cNvPr id="18" name="图片 17" descr="未标题-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367" y="1313020"/>
            <a:ext cx="581025" cy="409575"/>
          </a:xfrm>
          <a:prstGeom prst="rect">
            <a:avLst/>
          </a:prstGeom>
        </p:spPr>
      </p:pic>
      <p:pic>
        <p:nvPicPr>
          <p:cNvPr id="19" name="图片 18" descr="未标题-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41055" y="3297079"/>
            <a:ext cx="590550" cy="4762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1948877" y="1924724"/>
            <a:ext cx="998565" cy="998565"/>
            <a:chOff x="10757" y="5883"/>
            <a:chExt cx="2737" cy="2737"/>
          </a:xfrm>
        </p:grpSpPr>
        <p:sp>
          <p:nvSpPr>
            <p:cNvPr id="26" name="圆角矩形 25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chúc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979005" y="1924724"/>
            <a:ext cx="998565" cy="998565"/>
            <a:chOff x="10757" y="5883"/>
            <a:chExt cx="2737" cy="2737"/>
          </a:xfrm>
        </p:grpSpPr>
        <p:sp>
          <p:nvSpPr>
            <p:cNvPr id="29" name="圆角矩形 28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các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12944" y="1924724"/>
            <a:ext cx="998565" cy="998565"/>
            <a:chOff x="10757" y="5883"/>
            <a:chExt cx="2737" cy="2737"/>
          </a:xfrm>
        </p:grpSpPr>
        <p:sp>
          <p:nvSpPr>
            <p:cNvPr id="32" name="圆角矩形 31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em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5061170" y="1924724"/>
            <a:ext cx="998565" cy="998565"/>
            <a:chOff x="10757" y="5883"/>
            <a:chExt cx="2737" cy="2737"/>
          </a:xfrm>
        </p:grpSpPr>
        <p:sp>
          <p:nvSpPr>
            <p:cNvPr id="35" name="圆角矩形 34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học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111778" y="1924724"/>
            <a:ext cx="998565" cy="998565"/>
            <a:chOff x="10757" y="5883"/>
            <a:chExt cx="2737" cy="2737"/>
          </a:xfrm>
        </p:grpSpPr>
        <p:sp>
          <p:nvSpPr>
            <p:cNvPr id="38" name="圆角矩形 37"/>
            <p:cNvSpPr/>
            <p:nvPr/>
          </p:nvSpPr>
          <p:spPr>
            <a:xfrm>
              <a:off x="10858" y="5984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rgbClr val="FBB8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>
              <a:off x="10757" y="5883"/>
              <a:ext cx="2636" cy="2636"/>
            </a:xfrm>
            <a:prstGeom prst="roundRect">
              <a:avLst>
                <a:gd name="adj" fmla="val 515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 err="1">
                  <a:solidFill>
                    <a:srgbClr val="264E4E"/>
                  </a:solidFill>
                  <a:latin typeface="Times New Roman" panose="02020603050405020304" pitchFamily="18" charset="0"/>
                  <a:ea typeface="字魂95号-手刻宋" panose="00000500000000000000" charset="-122"/>
                  <a:cs typeface="Times New Roman" panose="02020603050405020304" pitchFamily="18" charset="0"/>
                </a:rPr>
                <a:t>tốt</a:t>
              </a:r>
              <a:endParaRPr lang="zh-CN" altLang="en-US" sz="2100" dirty="0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标题 40"/>
          <p:cNvSpPr>
            <a:spLocks noGrp="1"/>
          </p:cNvSpPr>
          <p:nvPr>
            <p:ph type="title"/>
          </p:nvPr>
        </p:nvSpPr>
        <p:spPr>
          <a:xfrm>
            <a:off x="1985726" y="1400050"/>
            <a:ext cx="5223510" cy="394811"/>
          </a:xfrm>
        </p:spPr>
        <p:txBody>
          <a:bodyPr>
            <a:noAutofit/>
          </a:bodyPr>
          <a:lstStyle/>
          <a:p>
            <a:pPr algn="dist"/>
            <a:r>
              <a:rPr lang="en-US" altLang="zh-CN" sz="2700" dirty="0">
                <a:solidFill>
                  <a:schemeClr val="bg1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</a:rPr>
              <a:t>TIẾT HỌC KẾT THÚC</a:t>
            </a:r>
            <a:endParaRPr lang="zh-CN" altLang="en-US" sz="2700" dirty="0">
              <a:solidFill>
                <a:schemeClr val="bg1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</a:endParaRPr>
          </a:p>
        </p:txBody>
      </p:sp>
      <p:pic>
        <p:nvPicPr>
          <p:cNvPr id="43" name="图片 42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99122" y="4157662"/>
            <a:ext cx="2339816" cy="1404938"/>
          </a:xfrm>
          <a:prstGeom prst="rect">
            <a:avLst/>
          </a:prstGeom>
        </p:spPr>
      </p:pic>
      <p:pic>
        <p:nvPicPr>
          <p:cNvPr id="15" name="图片 14" descr="未标题-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5240" y="2575560"/>
            <a:ext cx="1191578" cy="2047399"/>
          </a:xfrm>
          <a:prstGeom prst="rect">
            <a:avLst/>
          </a:prstGeom>
        </p:spPr>
      </p:pic>
      <p:pic>
        <p:nvPicPr>
          <p:cNvPr id="45" name="图片 44" descr="sfd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71147" y="4118610"/>
            <a:ext cx="2339816" cy="140493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573" y="2186855"/>
            <a:ext cx="478631" cy="654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49" y="2096469"/>
            <a:ext cx="404071" cy="45553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204" y="1260917"/>
            <a:ext cx="497681" cy="471548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26292" y="2096469"/>
            <a:ext cx="478631" cy="50464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184" y="3625692"/>
            <a:ext cx="373510" cy="364823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5104" y="3625691"/>
            <a:ext cx="478631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97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0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076" y="235744"/>
            <a:ext cx="8695849" cy="4657725"/>
          </a:xfrm>
          <a:prstGeom prst="rect">
            <a:avLst/>
          </a:prstGeom>
        </p:spPr>
      </p:pic>
      <p:pic>
        <p:nvPicPr>
          <p:cNvPr id="2" name="图片 1" descr="w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375" y="411481"/>
            <a:ext cx="1245394" cy="391478"/>
          </a:xfrm>
          <a:prstGeom prst="rect">
            <a:avLst/>
          </a:prstGeom>
        </p:spPr>
      </p:pic>
      <p:pic>
        <p:nvPicPr>
          <p:cNvPr id="6" name="图片 5" descr="未标题-6 (2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52" y="354808"/>
            <a:ext cx="497681" cy="5510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5259" y="1190389"/>
            <a:ext cx="3040566" cy="388286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135" flipH="1">
            <a:off x="7272152" y="3452333"/>
            <a:ext cx="2319393" cy="2319393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590517" y="2852725"/>
            <a:ext cx="2981858" cy="953246"/>
            <a:chOff x="5888071" y="3803632"/>
            <a:chExt cx="2930690" cy="1270995"/>
          </a:xfrm>
        </p:grpSpPr>
        <p:sp>
          <p:nvSpPr>
            <p:cNvPr id="22" name="矩形 21"/>
            <p:cNvSpPr/>
            <p:nvPr/>
          </p:nvSpPr>
          <p:spPr>
            <a:xfrm>
              <a:off x="5888071" y="3803632"/>
              <a:ext cx="2245987" cy="325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6572774" y="4748726"/>
              <a:ext cx="2245987" cy="32590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68578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rgbClr val="264E4E"/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Arial"/>
                <a:sym typeface="Arial"/>
              </a:endParaRPr>
            </a:p>
          </p:txBody>
        </p:sp>
      </p:grpSp>
      <p:pic>
        <p:nvPicPr>
          <p:cNvPr id="8" name="Picture 2" descr="Sách Giáo Khoa Bình Minh. | Ha Loi">
            <a:extLst>
              <a:ext uri="{FF2B5EF4-FFF2-40B4-BE49-F238E27FC236}">
                <a16:creationId xmlns:a16="http://schemas.microsoft.com/office/drawing/2014/main" id="{A543FE91-05C1-F1C7-9C2D-0ECBB9C83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7" y="276127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6">
            <a:extLst>
              <a:ext uri="{FF2B5EF4-FFF2-40B4-BE49-F238E27FC236}">
                <a16:creationId xmlns:a16="http://schemas.microsoft.com/office/drawing/2014/main" id="{321473A0-FA65-A085-ACB1-6B8F15E76AA3}"/>
              </a:ext>
            </a:extLst>
          </p:cNvPr>
          <p:cNvSpPr/>
          <p:nvPr/>
        </p:nvSpPr>
        <p:spPr>
          <a:xfrm>
            <a:off x="2445986" y="1118938"/>
            <a:ext cx="5208459" cy="1985476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Nêu quy tắc </a:t>
            </a:r>
            <a:r>
              <a:rPr lang="en-US" sz="3000" kern="1200">
                <a:solidFill>
                  <a:prstClr val="black"/>
                </a:solidFill>
                <a:latin typeface="Arial" panose="020B0604020202020204" pitchFamily="34" charset="0"/>
              </a:rPr>
              <a:t>làm tròn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rPr>
              <a:t> số thập phân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1" name="AutoShape 36">
            <a:extLst>
              <a:ext uri="{FF2B5EF4-FFF2-40B4-BE49-F238E27FC236}">
                <a16:creationId xmlns:a16="http://schemas.microsoft.com/office/drawing/2014/main" id="{29E7DE75-A0B1-F090-ADC8-70FE05E4C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808" y="636650"/>
            <a:ext cx="5758037" cy="3513832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285750" marR="0" lvl="0" indent="-28575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en-US" sz="1800" b="1" i="1">
                <a:ea typeface="+mn-ea"/>
              </a:rPr>
              <a:t>Nếu chữ số hàng phần mười từ 5 trở lên thì khi làm tròn ta thêm 1 vào chữ số hàng đơn vị</a:t>
            </a:r>
          </a:p>
          <a:p>
            <a:pPr marL="285750" indent="-285750" defTabSz="685800">
              <a:buClrTx/>
              <a:buFontTx/>
              <a:buChar char="-"/>
              <a:defRPr/>
            </a:pPr>
            <a:r>
              <a:rPr lang="en-US" altLang="en-US" sz="1800" b="1" i="1"/>
              <a:t>Nếu chữ số hàng phần mười từ 4 trở xuống thì khi làm tròn ta giữ nguyên chữ số hàng đơn vị</a:t>
            </a:r>
          </a:p>
        </p:txBody>
      </p:sp>
      <p:sp>
        <p:nvSpPr>
          <p:cNvPr id="14" name="AutoShape 36">
            <a:extLst>
              <a:ext uri="{FF2B5EF4-FFF2-40B4-BE49-F238E27FC236}">
                <a16:creationId xmlns:a16="http://schemas.microsoft.com/office/drawing/2014/main" id="{9F9DBD1A-79C1-A449-7A1A-26DA64AC7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9808" y="571358"/>
            <a:ext cx="5873272" cy="3513832"/>
          </a:xfrm>
          <a:prstGeom prst="cloudCallout">
            <a:avLst>
              <a:gd name="adj1" fmla="val -45723"/>
              <a:gd name="adj2" fmla="val 71092"/>
            </a:avLst>
          </a:prstGeom>
          <a:solidFill>
            <a:srgbClr val="66FF33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defTabSz="685800">
              <a:buClrTx/>
              <a:buFontTx/>
              <a:buChar char="-"/>
              <a:defRPr/>
            </a:pPr>
            <a:r>
              <a:rPr lang="en-US" altLang="en-US" sz="1800" b="1" i="1"/>
              <a:t>Nếu chữ số hàng phần trăm từ 5 trở lên thì khi làm tròn ta thêm 1 vào chữ số hàng phần mười</a:t>
            </a:r>
          </a:p>
          <a:p>
            <a:pPr marL="285750" indent="-285750" defTabSz="685800">
              <a:buClrTx/>
              <a:buFontTx/>
              <a:buChar char="-"/>
              <a:defRPr/>
            </a:pPr>
            <a:r>
              <a:rPr lang="en-US" altLang="en-US" sz="1800" b="1" i="1"/>
              <a:t>Nếu chữ số hàng phần trăm từ 5 trở xuống thì khi làm tròn ta giữ nguyên chữ số hàng phần mười</a:t>
            </a:r>
          </a:p>
        </p:txBody>
      </p:sp>
    </p:spTree>
    <p:extLst>
      <p:ext uri="{BB962C8B-B14F-4D97-AF65-F5344CB8AC3E}">
        <p14:creationId xmlns:p14="http://schemas.microsoft.com/office/powerpoint/2010/main" val="200186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851" y="55118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 </a:t>
            </a:r>
            <a:r>
              <a:rPr lang="en-US" sz="3600" b="1" kern="1200" dirty="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3600" b="1" kern="1200" dirty="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….</a:t>
            </a: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 err="1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39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 defTabSz="914378">
              <a:lnSpc>
                <a:spcPct val="165000"/>
              </a:lnSpc>
              <a:buClrTx/>
              <a:defRPr/>
            </a:pPr>
            <a:r>
              <a:rPr lang="en-US" sz="3600" b="1" kern="1200">
                <a:solidFill>
                  <a:prstClr val="white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 CHUNG</a:t>
            </a:r>
            <a:endParaRPr lang="en-US" sz="3600" b="1" kern="1200" dirty="0">
              <a:solidFill>
                <a:prstClr val="whit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1ACF666E-D0C5-4994-19BC-1553EA340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395" y="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Sách Giáo Khoa Bình Minh. | Ha Loi">
            <a:extLst>
              <a:ext uri="{FF2B5EF4-FFF2-40B4-BE49-F238E27FC236}">
                <a16:creationId xmlns:a16="http://schemas.microsoft.com/office/drawing/2014/main" id="{518DEA69-4166-4A26-0E0D-C5BCEF6CA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072" y="-107936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8">
            <a:extLst>
              <a:ext uri="{FF2B5EF4-FFF2-40B4-BE49-F238E27FC236}">
                <a16:creationId xmlns:a16="http://schemas.microsoft.com/office/drawing/2014/main" id="{3364F248-F932-4496-8A3F-3D207E603331}"/>
              </a:ext>
            </a:extLst>
          </p:cNvPr>
          <p:cNvSpPr/>
          <p:nvPr/>
        </p:nvSpPr>
        <p:spPr>
          <a:xfrm>
            <a:off x="976635" y="1409963"/>
            <a:ext cx="702597" cy="702597"/>
          </a:xfrm>
          <a:prstGeom prst="roundRect">
            <a:avLst>
              <a:gd name="adj" fmla="val 38426"/>
            </a:avLst>
          </a:prstGeom>
          <a:solidFill>
            <a:srgbClr val="00B0F0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1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6" name="矩形: 圆角 29">
            <a:extLst>
              <a:ext uri="{FF2B5EF4-FFF2-40B4-BE49-F238E27FC236}">
                <a16:creationId xmlns:a16="http://schemas.microsoft.com/office/drawing/2014/main" id="{0CF00119-919F-4BC3-A2F0-AAE596DAB771}"/>
              </a:ext>
            </a:extLst>
          </p:cNvPr>
          <p:cNvSpPr/>
          <p:nvPr/>
        </p:nvSpPr>
        <p:spPr>
          <a:xfrm>
            <a:off x="928512" y="2786045"/>
            <a:ext cx="711781" cy="668562"/>
          </a:xfrm>
          <a:prstGeom prst="roundRect">
            <a:avLst>
              <a:gd name="adj" fmla="val 38426"/>
            </a:avLst>
          </a:prstGeom>
          <a:solidFill>
            <a:srgbClr val="FAC10E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altLang="zh-CN" sz="3300" kern="1200" dirty="0">
                <a:solidFill>
                  <a:prstClr val="white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2</a:t>
            </a:r>
            <a:endParaRPr lang="zh-CN" altLang="en-US" sz="3300" kern="1200" dirty="0">
              <a:solidFill>
                <a:prstClr val="white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4C57102-E524-4078-847B-3093F720BE0D}"/>
              </a:ext>
            </a:extLst>
          </p:cNvPr>
          <p:cNvSpPr txBox="1"/>
          <p:nvPr/>
        </p:nvSpPr>
        <p:spPr>
          <a:xfrm>
            <a:off x="1830636" y="1165736"/>
            <a:ext cx="638485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Làm tròn được các số thập phân đến số tự nhiên, đến hàng phần mười và phần trăm.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882421-30AB-4E33-8B15-7B49A2A5ECA0}"/>
              </a:ext>
            </a:extLst>
          </p:cNvPr>
          <p:cNvSpPr txBox="1"/>
          <p:nvPr/>
        </p:nvSpPr>
        <p:spPr>
          <a:xfrm>
            <a:off x="1753573" y="2643272"/>
            <a:ext cx="63848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FF0000"/>
                </a:solidFill>
              </a:rPr>
              <a:t>Làm tròn được các số liệu thu được từ quan sát trong cuộc sống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35EA64-AE15-420C-A399-79781356637F}"/>
              </a:ext>
            </a:extLst>
          </p:cNvPr>
          <p:cNvSpPr/>
          <p:nvPr/>
        </p:nvSpPr>
        <p:spPr>
          <a:xfrm>
            <a:off x="618104" y="617220"/>
            <a:ext cx="7907792" cy="3947160"/>
          </a:xfrm>
          <a:prstGeom prst="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5437765-17E4-4F0A-8140-9646A74CEE08}"/>
              </a:ext>
            </a:extLst>
          </p:cNvPr>
          <p:cNvSpPr/>
          <p:nvPr/>
        </p:nvSpPr>
        <p:spPr>
          <a:xfrm>
            <a:off x="1679232" y="180975"/>
            <a:ext cx="5785536" cy="850843"/>
          </a:xfrm>
          <a:prstGeom prst="roundRect">
            <a:avLst/>
          </a:prstGeom>
          <a:solidFill>
            <a:srgbClr val="DFF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字魂35号-经典雅黑"/>
              <a:ea typeface="字魂35号-经典雅黑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0E09F8A-38DF-4E06-9880-C02E865D3E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5" r="66534" b="93093"/>
          <a:stretch/>
        </p:blipFill>
        <p:spPr>
          <a:xfrm>
            <a:off x="1698169" y="298268"/>
            <a:ext cx="750621" cy="624840"/>
          </a:xfrm>
          <a:prstGeom prst="rect">
            <a:avLst/>
          </a:prstGeom>
        </p:spPr>
      </p:pic>
      <p:sp>
        <p:nvSpPr>
          <p:cNvPr id="7" name="椭圆 6">
            <a:extLst>
              <a:ext uri="{FF2B5EF4-FFF2-40B4-BE49-F238E27FC236}">
                <a16:creationId xmlns:a16="http://schemas.microsoft.com/office/drawing/2014/main" id="{46B849DC-C41D-4307-8C27-97E609FA7374}"/>
              </a:ext>
            </a:extLst>
          </p:cNvPr>
          <p:cNvSpPr/>
          <p:nvPr/>
        </p:nvSpPr>
        <p:spPr>
          <a:xfrm>
            <a:off x="7433310" y="3423285"/>
            <a:ext cx="1710690" cy="171069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zh-CN" altLang="en-US" sz="1350" kern="1200">
              <a:solidFill>
                <a:prstClr val="white"/>
              </a:solidFill>
              <a:latin typeface="字魂35号-经典雅黑"/>
              <a:ea typeface="字魂35号-经典雅黑"/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B314C-21E2-6269-ED99-B26E19685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402" y="205699"/>
            <a:ext cx="4572396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28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-14288"/>
            <a:ext cx="9144000" cy="5157788"/>
          </a:xfrm>
          <a:prstGeom prst="rect">
            <a:avLst/>
          </a:prstGeom>
          <a:solidFill>
            <a:srgbClr val="FBB8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/>
          </a:p>
        </p:txBody>
      </p:sp>
      <p:pic>
        <p:nvPicPr>
          <p:cNvPr id="4" name="图片 3" descr="18 (3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14" y="235744"/>
            <a:ext cx="8695849" cy="4657725"/>
          </a:xfrm>
          <a:prstGeom prst="rect">
            <a:avLst/>
          </a:prstGeom>
        </p:spPr>
      </p:pic>
      <p:pic>
        <p:nvPicPr>
          <p:cNvPr id="48" name="图片 47" descr="5e44fafbac0d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52" y="-757238"/>
            <a:ext cx="5959316" cy="4584383"/>
          </a:xfrm>
          <a:prstGeom prst="rect">
            <a:avLst/>
          </a:prstGeom>
        </p:spPr>
      </p:pic>
      <p:pic>
        <p:nvPicPr>
          <p:cNvPr id="3" name="图片 2" descr="61da49d9e2dc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033" y="2684145"/>
            <a:ext cx="4053364" cy="2209324"/>
          </a:xfrm>
          <a:prstGeom prst="rect">
            <a:avLst/>
          </a:prstGeom>
        </p:spPr>
      </p:pic>
      <p:pic>
        <p:nvPicPr>
          <p:cNvPr id="42" name="图片 41" descr="未标题-2 (2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235744"/>
            <a:ext cx="885825" cy="1714500"/>
          </a:xfrm>
          <a:prstGeom prst="rect">
            <a:avLst/>
          </a:prstGeom>
        </p:spPr>
      </p:pic>
      <p:pic>
        <p:nvPicPr>
          <p:cNvPr id="43" name="图片 42" descr="5b14cd4116a0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314" y="1671638"/>
            <a:ext cx="1612106" cy="3221831"/>
          </a:xfrm>
          <a:prstGeom prst="rect">
            <a:avLst/>
          </a:prstGeom>
        </p:spPr>
      </p:pic>
      <p:sp>
        <p:nvSpPr>
          <p:cNvPr id="11" name="文本框 7">
            <a:extLst>
              <a:ext uri="{FF2B5EF4-FFF2-40B4-BE49-F238E27FC236}">
                <a16:creationId xmlns:a16="http://schemas.microsoft.com/office/drawing/2014/main" id="{1A1A6726-8DC2-45EC-85B9-E68C767D6973}"/>
              </a:ext>
            </a:extLst>
          </p:cNvPr>
          <p:cNvSpPr txBox="1"/>
          <p:nvPr/>
        </p:nvSpPr>
        <p:spPr>
          <a:xfrm>
            <a:off x="2867379" y="1508949"/>
            <a:ext cx="4764289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685800">
              <a:buClrTx/>
              <a:defRPr/>
            </a:pPr>
            <a:r>
              <a:rPr lang="en-US" altLang="zh-CN" sz="4500" b="1">
                <a:solidFill>
                  <a:srgbClr val="264E4E"/>
                </a:solidFill>
                <a:latin typeface="Times New Roman" panose="02020603050405020304" pitchFamily="18" charset="0"/>
                <a:ea typeface="字魂95号-手刻宋" panose="00000500000000000000" charset="-122"/>
                <a:cs typeface="Times New Roman" panose="02020603050405020304" pitchFamily="18" charset="0"/>
                <a:sym typeface="+mn-ea"/>
              </a:rPr>
              <a:t>LUYỆN TẬP – THỰC HÀNH</a:t>
            </a:r>
            <a:endParaRPr lang="zh-CN" altLang="en-US" sz="4500" b="1" dirty="0">
              <a:solidFill>
                <a:srgbClr val="264E4E"/>
              </a:solidFill>
              <a:latin typeface="Times New Roman" panose="02020603050405020304" pitchFamily="18" charset="0"/>
              <a:ea typeface="字魂95号-手刻宋" panose="000005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C9D754A-5B17-42C8-96EC-297C005FD0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10218" y="763170"/>
            <a:ext cx="483582" cy="741493"/>
          </a:xfrm>
          <a:prstGeom prst="rect">
            <a:avLst/>
          </a:prstGeom>
        </p:spPr>
      </p:pic>
      <p:pic>
        <p:nvPicPr>
          <p:cNvPr id="10" name="Picture 2" descr="Sách Giáo Khoa Bình Minh. | Ha Loi">
            <a:extLst>
              <a:ext uri="{FF2B5EF4-FFF2-40B4-BE49-F238E27FC236}">
                <a16:creationId xmlns:a16="http://schemas.microsoft.com/office/drawing/2014/main" id="{9A8CEB3C-1FBA-474E-A27D-E38E093A42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76" y="104050"/>
            <a:ext cx="1318239" cy="131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345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FFF5323A-22EF-8187-8E62-59C453B42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0889" y="190089"/>
            <a:ext cx="7044432" cy="36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73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7" name="Picture 2" descr="MỘT SỐ KĨ THUẬT DẠY HỌC TÍCH CỰC">
            <a:extLst>
              <a:ext uri="{FF2B5EF4-FFF2-40B4-BE49-F238E27FC236}">
                <a16:creationId xmlns:a16="http://schemas.microsoft.com/office/drawing/2014/main" id="{13A30C31-0ED1-E2D0-9120-F10A97ECB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7" b="26778"/>
          <a:stretch/>
        </p:blipFill>
        <p:spPr bwMode="auto">
          <a:xfrm>
            <a:off x="2829679" y="3866162"/>
            <a:ext cx="3482043" cy="1234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E0BB4C5D-EBFC-5DED-5B81-7CB1E4B582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5752" y="224448"/>
            <a:ext cx="6609571" cy="114282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1BE54C8F-9B79-974E-976B-1AFDB58714DC}"/>
              </a:ext>
            </a:extLst>
          </p:cNvPr>
          <p:cNvSpPr/>
          <p:nvPr/>
        </p:nvSpPr>
        <p:spPr>
          <a:xfrm>
            <a:off x="1274251" y="1276701"/>
            <a:ext cx="6771071" cy="8462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/>
              <a:t>a) Làm tròn số 42,0728 đến hàng phần trăm ta được số 42,07</a:t>
            </a:r>
            <a:endParaRPr lang="vi-VN" sz="2800"/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444C9DD1-3116-08BC-8127-156E39812459}"/>
              </a:ext>
            </a:extLst>
          </p:cNvPr>
          <p:cNvSpPr/>
          <p:nvPr/>
        </p:nvSpPr>
        <p:spPr>
          <a:xfrm>
            <a:off x="1274250" y="2197489"/>
            <a:ext cx="6771071" cy="8281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/>
              <a:t>b) Làm tròn số 0,647 đến hàng phần trăm ta được số 0,65</a:t>
            </a:r>
            <a:endParaRPr lang="vi-VN" sz="2800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D90393B-8E9B-ED36-4FBA-F46BE20FA910}"/>
              </a:ext>
            </a:extLst>
          </p:cNvPr>
          <p:cNvSpPr/>
          <p:nvPr/>
        </p:nvSpPr>
        <p:spPr>
          <a:xfrm>
            <a:off x="1274252" y="3112066"/>
            <a:ext cx="6771071" cy="8462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i="1"/>
              <a:t>c) Làm tròn số 3,1052 đến hàng phần trăm ta được số 3,11</a:t>
            </a:r>
            <a:endParaRPr lang="vi-VN" sz="2800"/>
          </a:p>
        </p:txBody>
      </p:sp>
    </p:spTree>
    <p:extLst>
      <p:ext uri="{BB962C8B-B14F-4D97-AF65-F5344CB8AC3E}">
        <p14:creationId xmlns:p14="http://schemas.microsoft.com/office/powerpoint/2010/main" val="230164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ngoài trời, mùa thu, rụng lá, cỏ">
            <a:extLst>
              <a:ext uri="{FF2B5EF4-FFF2-40B4-BE49-F238E27FC236}">
                <a16:creationId xmlns:a16="http://schemas.microsoft.com/office/drawing/2014/main" id="{D6F45214-F99F-E635-61E0-25A362046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8694" b="6719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id="{216BB327-7AA9-4EC5-815F-9D8E6BC53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4655" y="86395"/>
            <a:ext cx="8954691" cy="4970711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D2311922-BB67-5285-3293-D49FE4BD4248}"/>
              </a:ext>
            </a:extLst>
          </p:cNvPr>
          <p:cNvSpPr/>
          <p:nvPr/>
        </p:nvSpPr>
        <p:spPr>
          <a:xfrm>
            <a:off x="249382" y="86395"/>
            <a:ext cx="8642638" cy="49707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3" name="Picture 2" descr="Sách Giáo Khoa Bình Minh. | Ha Loi">
            <a:extLst>
              <a:ext uri="{FF2B5EF4-FFF2-40B4-BE49-F238E27FC236}">
                <a16:creationId xmlns:a16="http://schemas.microsoft.com/office/drawing/2014/main" id="{DB31056B-502D-D353-2A9E-92B515BD5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" y="-7456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ách Giáo Khoa Bình Minh. | Ha Loi">
            <a:extLst>
              <a:ext uri="{FF2B5EF4-FFF2-40B4-BE49-F238E27FC236}">
                <a16:creationId xmlns:a16="http://schemas.microsoft.com/office/drawing/2014/main" id="{6942EF6B-C805-C798-B32C-71F965289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649" y="-131716"/>
            <a:ext cx="988679" cy="98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34E09569-AF84-827B-7FDD-A1A2CE7EE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249381" y="3707432"/>
            <a:ext cx="3262513" cy="1280880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1F8BF1C5-8B8F-6EE8-2E38-197EE33354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1"/>
          <a:stretch/>
        </p:blipFill>
        <p:spPr>
          <a:xfrm>
            <a:off x="5629506" y="3776225"/>
            <a:ext cx="3262513" cy="128088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556A254D-6DDF-B359-E178-815755DE7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8761" y="221590"/>
            <a:ext cx="6699921" cy="3554634"/>
          </a:xfrm>
          <a:prstGeom prst="rect">
            <a:avLst/>
          </a:prstGeom>
        </p:spPr>
      </p:pic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D05F050B-B666-FE80-1184-5A0B7746F5BF}"/>
              </a:ext>
            </a:extLst>
          </p:cNvPr>
          <p:cNvSpPr/>
          <p:nvPr/>
        </p:nvSpPr>
        <p:spPr>
          <a:xfrm>
            <a:off x="6809677" y="1048215"/>
            <a:ext cx="669073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</a:t>
            </a:r>
            <a:endParaRPr lang="vi-VN" sz="2800"/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A42BC1DC-E361-FE78-E5E1-0E11D4DB896A}"/>
              </a:ext>
            </a:extLst>
          </p:cNvPr>
          <p:cNvSpPr/>
          <p:nvPr/>
        </p:nvSpPr>
        <p:spPr>
          <a:xfrm>
            <a:off x="6248399" y="1423640"/>
            <a:ext cx="1059367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12,2</a:t>
            </a:r>
            <a:endParaRPr lang="vi-VN" sz="2800"/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6E24265E-BE1E-4843-D448-29EE1C4F4B64}"/>
              </a:ext>
            </a:extLst>
          </p:cNvPr>
          <p:cNvSpPr/>
          <p:nvPr/>
        </p:nvSpPr>
        <p:spPr>
          <a:xfrm>
            <a:off x="6226959" y="1874840"/>
            <a:ext cx="1059367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12,17</a:t>
            </a:r>
            <a:endParaRPr lang="vi-VN" sz="2800"/>
          </a:p>
        </p:txBody>
      </p:sp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606478D0-ED39-8D08-1DFC-42BA73CF4A90}"/>
              </a:ext>
            </a:extLst>
          </p:cNvPr>
          <p:cNvSpPr/>
          <p:nvPr/>
        </p:nvSpPr>
        <p:spPr>
          <a:xfrm>
            <a:off x="6787979" y="2609943"/>
            <a:ext cx="519788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1</a:t>
            </a:r>
            <a:endParaRPr lang="vi-VN" sz="2800"/>
          </a:p>
        </p:txBody>
      </p:sp>
      <p:sp>
        <p:nvSpPr>
          <p:cNvPr id="15" name="Hình chữ nhật: Góc Tròn 14">
            <a:extLst>
              <a:ext uri="{FF2B5EF4-FFF2-40B4-BE49-F238E27FC236}">
                <a16:creationId xmlns:a16="http://schemas.microsoft.com/office/drawing/2014/main" id="{4A47E296-2942-9840-6BA0-5736A06BAFF2}"/>
              </a:ext>
            </a:extLst>
          </p:cNvPr>
          <p:cNvSpPr/>
          <p:nvPr/>
        </p:nvSpPr>
        <p:spPr>
          <a:xfrm>
            <a:off x="6201396" y="3021052"/>
            <a:ext cx="756966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0,8</a:t>
            </a:r>
            <a:endParaRPr lang="vi-VN" sz="2800"/>
          </a:p>
        </p:txBody>
      </p:sp>
      <p:sp>
        <p:nvSpPr>
          <p:cNvPr id="16" name="Hình chữ nhật: Góc Tròn 15">
            <a:extLst>
              <a:ext uri="{FF2B5EF4-FFF2-40B4-BE49-F238E27FC236}">
                <a16:creationId xmlns:a16="http://schemas.microsoft.com/office/drawing/2014/main" id="{9A219040-EC95-843D-9E27-372EE4ED6F2F}"/>
              </a:ext>
            </a:extLst>
          </p:cNvPr>
          <p:cNvSpPr/>
          <p:nvPr/>
        </p:nvSpPr>
        <p:spPr>
          <a:xfrm>
            <a:off x="6201714" y="3424405"/>
            <a:ext cx="897895" cy="35683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/>
              <a:t>0,83</a:t>
            </a:r>
            <a:endParaRPr lang="vi-VN" sz="2800"/>
          </a:p>
        </p:txBody>
      </p:sp>
      <p:pic>
        <p:nvPicPr>
          <p:cNvPr id="17" name="Picture 2" descr="Viết đoạn văn về hứng thú học tập của một người mà em biết hoặc được nghe  kể lớp 4 (15 Mẫu) - Trường THCS Bình Chánh">
            <a:extLst>
              <a:ext uri="{FF2B5EF4-FFF2-40B4-BE49-F238E27FC236}">
                <a16:creationId xmlns:a16="http://schemas.microsoft.com/office/drawing/2014/main" id="{E1794502-0B78-A77B-394C-8C278B5CB2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06"/>
          <a:stretch/>
        </p:blipFill>
        <p:spPr bwMode="auto">
          <a:xfrm>
            <a:off x="2941934" y="3766699"/>
            <a:ext cx="3224584" cy="129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63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Chibi Anime Characters for Pre-K by Slidesgo">
  <a:themeElements>
    <a:clrScheme name="Simple Light">
      <a:dk1>
        <a:srgbClr val="612C28"/>
      </a:dk1>
      <a:lt1>
        <a:srgbClr val="FFFFFF"/>
      </a:lt1>
      <a:dk2>
        <a:srgbClr val="DF99A8"/>
      </a:dk2>
      <a:lt2>
        <a:srgbClr val="FCF3A8"/>
      </a:lt2>
      <a:accent1>
        <a:srgbClr val="BCEBAC"/>
      </a:accent1>
      <a:accent2>
        <a:srgbClr val="F2DDE3"/>
      </a:accent2>
      <a:accent3>
        <a:srgbClr val="C7E5F6"/>
      </a:accent3>
      <a:accent4>
        <a:srgbClr val="C55964"/>
      </a:accent4>
      <a:accent5>
        <a:srgbClr val="E7B6C3"/>
      </a:accent5>
      <a:accent6>
        <a:srgbClr val="F6E3DA"/>
      </a:accent6>
      <a:hlink>
        <a:srgbClr val="612C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0qf5sjhb">
      <a:majorFont>
        <a:latin typeface="字魂35号-经典雅黑"/>
        <a:ea typeface="字魂35号-经典雅黑"/>
        <a:cs typeface=""/>
      </a:majorFont>
      <a:minorFont>
        <a:latin typeface="字魂35号-经典雅黑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2759</TotalTime>
  <Words>534</Words>
  <Application>Microsoft Office PowerPoint</Application>
  <PresentationFormat>Trình chiếu Trên màn hình (16:9)</PresentationFormat>
  <Paragraphs>128</Paragraphs>
  <Slides>20</Slides>
  <Notes>16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20</vt:i4>
      </vt:variant>
    </vt:vector>
  </HeadingPairs>
  <TitlesOfParts>
    <vt:vector size="41" baseType="lpstr">
      <vt:lpstr>Tahoma</vt:lpstr>
      <vt:lpstr>字魂95号-手刻宋</vt:lpstr>
      <vt:lpstr>Fredoka One</vt:lpstr>
      <vt:lpstr>Corbel (Body)</vt:lpstr>
      <vt:lpstr>Nunito</vt:lpstr>
      <vt:lpstr>Lilita One</vt:lpstr>
      <vt:lpstr>Calibri</vt:lpstr>
      <vt:lpstr>字魂35号-经典雅黑</vt:lpstr>
      <vt:lpstr>Calibri Light</vt:lpstr>
      <vt:lpstr>Cambria Math</vt:lpstr>
      <vt:lpstr>Arial Black</vt:lpstr>
      <vt:lpstr>Arial</vt:lpstr>
      <vt:lpstr>Nunito SemiBold</vt:lpstr>
      <vt:lpstr>DengXian</vt:lpstr>
      <vt:lpstr>Times New Roman</vt:lpstr>
      <vt:lpstr>Hachi Maru Pop</vt:lpstr>
      <vt:lpstr>Chibi Anime Characters for Pre-K by Slidesgo</vt:lpstr>
      <vt:lpstr>Office Theme</vt:lpstr>
      <vt:lpstr>5_Office 主题</vt:lpstr>
      <vt:lpstr>2_Office Theme</vt:lpstr>
      <vt:lpstr>1_Office Theme</vt:lpstr>
      <vt:lpstr>TOÁN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TIẾT HỌC KẾT THÚC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TRỪ SỐ ĐO THỜI GIAN</dc:title>
  <dc:subject/>
  <dc:creator>HP</dc:creator>
  <cp:keywords/>
  <dc:description/>
  <cp:lastModifiedBy>LÔ THỊ DI</cp:lastModifiedBy>
  <cp:revision>63</cp:revision>
  <dcterms:modified xsi:type="dcterms:W3CDTF">2024-08-12T03:23:33Z</dcterms:modified>
  <cp:category/>
</cp:coreProperties>
</file>