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39" r:id="rId4"/>
  </p:sldMasterIdLst>
  <p:notesMasterIdLst>
    <p:notesMasterId r:id="rId22"/>
  </p:notesMasterIdLst>
  <p:sldIdLst>
    <p:sldId id="389" r:id="rId5"/>
    <p:sldId id="260" r:id="rId6"/>
    <p:sldId id="1635" r:id="rId7"/>
    <p:sldId id="339" r:id="rId8"/>
    <p:sldId id="387" r:id="rId9"/>
    <p:sldId id="274" r:id="rId10"/>
    <p:sldId id="1630" r:id="rId11"/>
    <p:sldId id="1636" r:id="rId12"/>
    <p:sldId id="1637" r:id="rId13"/>
    <p:sldId id="1632" r:id="rId14"/>
    <p:sldId id="1634" r:id="rId15"/>
    <p:sldId id="1633" r:id="rId16"/>
    <p:sldId id="329" r:id="rId17"/>
    <p:sldId id="1624" r:id="rId18"/>
    <p:sldId id="332" r:id="rId19"/>
    <p:sldId id="344" r:id="rId20"/>
    <p:sldId id="312" r:id="rId21"/>
  </p:sldIdLst>
  <p:sldSz cx="9144000" cy="5143500" type="screen16x9"/>
  <p:notesSz cx="6858000" cy="9144000"/>
  <p:embeddedFontLst>
    <p:embeddedFont>
      <p:font typeface="Hachi Maru Pop" panose="020B0604020202020204" charset="-128"/>
      <p:regular r:id="rId23"/>
    </p:embeddedFont>
    <p:embeddedFont>
      <p:font typeface="Fredoka One" panose="02000000000000000000" pitchFamily="2" charset="0"/>
      <p:regular r:id="rId24"/>
    </p:embeddedFont>
    <p:embeddedFont>
      <p:font typeface="Lilita One" panose="020B0604020202020204" charset="0"/>
      <p:regular r:id="rId25"/>
      <p:bold r:id="rId26"/>
      <p:italic r:id="rId27"/>
      <p:boldItalic r:id="rId28"/>
    </p:embeddedFont>
    <p:embeddedFont>
      <p:font typeface="Nunito" pitchFamily="2" charset="-93"/>
      <p:regular r:id="rId29"/>
      <p:bold r:id="rId30"/>
      <p:italic r:id="rId31"/>
      <p:boldItalic r:id="rId32"/>
    </p:embeddedFont>
    <p:embeddedFont>
      <p:font typeface="Nunito SemiBold" pitchFamily="2" charset="-93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245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383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794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06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19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85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1456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316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032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40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9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12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41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49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33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56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4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2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78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06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0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18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microsoft.com/office/2017/06/relationships/model3d" Target="../media/model3d1.glb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pixnio.com/vi/canh-quan/duong/go-thien-nhien-cay-duong-la-phong-canh-mua-thu-nha-may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hyperlink" Target="https://pixnio.com/vi/canh-quan/duong/go-thien-nhien-cay-duong-la-phong-canh-mua-thu-nha-ma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802888" y="1811327"/>
            <a:ext cx="7746380" cy="91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 noProof="0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40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ÔN TẬP CHỦ ĐỀ 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750628"/>
            <a:ext cx="3482043" cy="13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4866726-CD3C-A93E-E803-7BDF664CCA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883" y="416312"/>
            <a:ext cx="6948438" cy="3291118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B47B3FBF-52EB-B4FE-9128-FF86476AA6D3}"/>
              </a:ext>
            </a:extLst>
          </p:cNvPr>
          <p:cNvSpPr/>
          <p:nvPr/>
        </p:nvSpPr>
        <p:spPr>
          <a:xfrm>
            <a:off x="5055221" y="2024252"/>
            <a:ext cx="574285" cy="5846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13</a:t>
            </a:r>
            <a:endParaRPr lang="vi-VN" sz="2400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C0181442-02D9-E733-6B45-0F603FFEC2BF}"/>
              </a:ext>
            </a:extLst>
          </p:cNvPr>
          <p:cNvSpPr/>
          <p:nvPr/>
        </p:nvSpPr>
        <p:spPr>
          <a:xfrm>
            <a:off x="5629506" y="2767667"/>
            <a:ext cx="1016621" cy="5846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13,5</a:t>
            </a:r>
            <a:endParaRPr lang="vi-VN" sz="28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Yellow flower patch">
                <a:extLst>
                  <a:ext uri="{FF2B5EF4-FFF2-40B4-BE49-F238E27FC236}">
                    <a16:creationId xmlns:a16="http://schemas.microsoft.com/office/drawing/2014/main" id="{81DBF5E7-E8D0-1CA9-E7FB-E52305BDCA7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84032360"/>
                  </p:ext>
                </p:extLst>
              </p:nvPr>
            </p:nvGraphicFramePr>
            <p:xfrm>
              <a:off x="6720786" y="200722"/>
              <a:ext cx="2089290" cy="354990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089290" cy="3549905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86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Yellow flower patch">
                <a:extLst>
                  <a:ext uri="{FF2B5EF4-FFF2-40B4-BE49-F238E27FC236}">
                    <a16:creationId xmlns:a16="http://schemas.microsoft.com/office/drawing/2014/main" id="{81DBF5E7-E8D0-1CA9-E7FB-E52305BDC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0786" y="200722"/>
                <a:ext cx="2089290" cy="35499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26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9C64B7A-D235-1F4C-17C0-CAAA4931866E}"/>
              </a:ext>
            </a:extLst>
          </p:cNvPr>
          <p:cNvSpPr/>
          <p:nvPr/>
        </p:nvSpPr>
        <p:spPr>
          <a:xfrm>
            <a:off x="1068762" y="269378"/>
            <a:ext cx="6536370" cy="5064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3. Tìm số thập phân thích hợp thay cho dấu </a:t>
            </a:r>
            <a:endParaRPr lang="vi-VN" sz="240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5CB934ED-2BF5-5AD7-FF74-96CDCF907025}"/>
              </a:ext>
            </a:extLst>
          </p:cNvPr>
          <p:cNvSpPr/>
          <p:nvPr/>
        </p:nvSpPr>
        <p:spPr>
          <a:xfrm>
            <a:off x="7071257" y="362792"/>
            <a:ext cx="379010" cy="31966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232E983-3B5F-533A-B92E-19316C009E65}"/>
              </a:ext>
            </a:extLst>
          </p:cNvPr>
          <p:cNvSpPr/>
          <p:nvPr/>
        </p:nvSpPr>
        <p:spPr>
          <a:xfrm>
            <a:off x="1248572" y="1204420"/>
            <a:ext cx="3030002" cy="638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a,  4 m 36 cm=              m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75B83A55-42CA-93CA-66C8-6989D016873E}"/>
              </a:ext>
            </a:extLst>
          </p:cNvPr>
          <p:cNvSpPr/>
          <p:nvPr/>
        </p:nvSpPr>
        <p:spPr>
          <a:xfrm>
            <a:off x="3010475" y="1400539"/>
            <a:ext cx="682789" cy="32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8E109E5-BA0A-0B0D-5D6F-1D692BEA0477}"/>
              </a:ext>
            </a:extLst>
          </p:cNvPr>
          <p:cNvSpPr/>
          <p:nvPr/>
        </p:nvSpPr>
        <p:spPr>
          <a:xfrm>
            <a:off x="1183192" y="2136636"/>
            <a:ext cx="3195519" cy="638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c,  6 tấn 27 kg =             tấn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03F26092-489D-893E-23D6-521B31497B38}"/>
              </a:ext>
            </a:extLst>
          </p:cNvPr>
          <p:cNvSpPr/>
          <p:nvPr/>
        </p:nvSpPr>
        <p:spPr>
          <a:xfrm>
            <a:off x="2841018" y="2319866"/>
            <a:ext cx="682789" cy="32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7FBA6754-88AE-1E61-A1A2-82665F5800AD}"/>
              </a:ext>
            </a:extLst>
          </p:cNvPr>
          <p:cNvSpPr/>
          <p:nvPr/>
        </p:nvSpPr>
        <p:spPr>
          <a:xfrm>
            <a:off x="4943713" y="1202722"/>
            <a:ext cx="3030002" cy="638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b,  5 023 m =                km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9DBED01-8D34-92EE-789F-2A7483F0FA66}"/>
              </a:ext>
            </a:extLst>
          </p:cNvPr>
          <p:cNvSpPr/>
          <p:nvPr/>
        </p:nvSpPr>
        <p:spPr>
          <a:xfrm>
            <a:off x="6601538" y="1385952"/>
            <a:ext cx="682789" cy="32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B9541DBD-1A3B-24B6-2330-2A6E3B06CFA9}"/>
              </a:ext>
            </a:extLst>
          </p:cNvPr>
          <p:cNvSpPr/>
          <p:nvPr/>
        </p:nvSpPr>
        <p:spPr>
          <a:xfrm>
            <a:off x="4921864" y="2136636"/>
            <a:ext cx="3030002" cy="638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a,  285dm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   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F1C0139B-5E53-0842-0A4F-961A045AE0A8}"/>
              </a:ext>
            </a:extLst>
          </p:cNvPr>
          <p:cNvSpPr/>
          <p:nvPr/>
        </p:nvSpPr>
        <p:spPr>
          <a:xfrm>
            <a:off x="6579689" y="2319866"/>
            <a:ext cx="682789" cy="32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20A1298D-3859-9565-5CCF-F8A4BA88DE60}"/>
              </a:ext>
            </a:extLst>
          </p:cNvPr>
          <p:cNvSpPr/>
          <p:nvPr/>
        </p:nvSpPr>
        <p:spPr>
          <a:xfrm>
            <a:off x="3010475" y="1392351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4,36</a:t>
            </a:r>
            <a:endParaRPr lang="vi-VN" sz="1800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E49D6E3C-1C9A-EB87-12C9-475D4C881CCB}"/>
              </a:ext>
            </a:extLst>
          </p:cNvPr>
          <p:cNvSpPr/>
          <p:nvPr/>
        </p:nvSpPr>
        <p:spPr>
          <a:xfrm>
            <a:off x="6560660" y="1346392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5,023</a:t>
            </a:r>
            <a:endParaRPr lang="vi-VN" sz="1800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8536165B-F435-D0C5-5B7D-EAB45CE4DCE9}"/>
              </a:ext>
            </a:extLst>
          </p:cNvPr>
          <p:cNvSpPr/>
          <p:nvPr/>
        </p:nvSpPr>
        <p:spPr>
          <a:xfrm>
            <a:off x="2841018" y="2294173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6,027</a:t>
            </a:r>
            <a:endParaRPr lang="vi-VN" sz="1800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D3D4B258-10E1-ACEF-7EC2-5E053A74CA4A}"/>
              </a:ext>
            </a:extLst>
          </p:cNvPr>
          <p:cNvSpPr/>
          <p:nvPr/>
        </p:nvSpPr>
        <p:spPr>
          <a:xfrm>
            <a:off x="6519784" y="2294172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2,85</a:t>
            </a:r>
            <a:endParaRPr lang="vi-VN" sz="1800"/>
          </a:p>
        </p:txBody>
      </p:sp>
      <p:pic>
        <p:nvPicPr>
          <p:cNvPr id="33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393339A0-6685-2939-C18E-48B75784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80" y="3799355"/>
            <a:ext cx="3249609" cy="12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B60A274-C8DF-B01D-6576-0C609F3DEA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848"/>
          <a:stretch/>
        </p:blipFill>
        <p:spPr>
          <a:xfrm>
            <a:off x="1008675" y="362623"/>
            <a:ext cx="7193974" cy="177659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E7A196C1-6A34-D601-E0F8-0DD9ACEAD531}"/>
              </a:ext>
            </a:extLst>
          </p:cNvPr>
          <p:cNvSpPr/>
          <p:nvPr/>
        </p:nvSpPr>
        <p:spPr>
          <a:xfrm>
            <a:off x="620960" y="2229151"/>
            <a:ext cx="7969404" cy="15470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Các số thập phân viết theo thứ tự từ bé đến lớn là: 7,342; 7,56; 15,97; 16,02. </a:t>
            </a:r>
            <a:endParaRPr lang="vi-VN" sz="3200">
              <a:solidFill>
                <a:srgbClr val="FF0000"/>
              </a:solidFill>
            </a:endParaRPr>
          </a:p>
        </p:txBody>
      </p:sp>
      <p:pic>
        <p:nvPicPr>
          <p:cNvPr id="13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70F6E44E-6DBC-CA88-52E1-5F82A0391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19189" y="3776225"/>
            <a:ext cx="2772831" cy="128088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32DE5B6-DC1F-7D2F-F9B1-18D470B9C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22" y="155187"/>
            <a:ext cx="7501054" cy="3552243"/>
          </a:xfrm>
          <a:prstGeom prst="rect">
            <a:avLst/>
          </a:prstGeom>
        </p:spPr>
      </p:pic>
      <p:pic>
        <p:nvPicPr>
          <p:cNvPr id="12" name="Picture 2" descr="MỘT SỐ KĨ THUẬT DẠY HỌC TÍCH CỰC">
            <a:extLst>
              <a:ext uri="{FF2B5EF4-FFF2-40B4-BE49-F238E27FC236}">
                <a16:creationId xmlns:a16="http://schemas.microsoft.com/office/drawing/2014/main" id="{5D3A477B-30CE-2A64-C67C-7D45A40FF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750628"/>
            <a:ext cx="3482043" cy="13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A89142C1-1040-008F-5C4B-42D4D355E3C7}"/>
              </a:ext>
            </a:extLst>
          </p:cNvPr>
          <p:cNvSpPr/>
          <p:nvPr/>
        </p:nvSpPr>
        <p:spPr>
          <a:xfrm>
            <a:off x="563605" y="3033132"/>
            <a:ext cx="2692552" cy="7589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gà cân nặng 3,7 kg.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58C6961-32B9-E381-F5D7-D665A0A89AAE}"/>
              </a:ext>
            </a:extLst>
          </p:cNvPr>
          <p:cNvSpPr/>
          <p:nvPr/>
        </p:nvSpPr>
        <p:spPr>
          <a:xfrm>
            <a:off x="3256157" y="3033130"/>
            <a:ext cx="2118731" cy="6743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4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 đu đủ nặng 1,5 kg.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4E57175-476C-A66D-A1DA-4E021361F12B}"/>
              </a:ext>
            </a:extLst>
          </p:cNvPr>
          <p:cNvSpPr/>
          <p:nvPr/>
        </p:nvSpPr>
        <p:spPr>
          <a:xfrm>
            <a:off x="5423602" y="3060660"/>
            <a:ext cx="3042501" cy="7331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 thanh long nặng 0,625 kg.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064535" y="1075547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A5E198A-CA21-D61A-6BE9-C6793B8D605C}"/>
              </a:ext>
            </a:extLst>
          </p:cNvPr>
          <p:cNvSpPr/>
          <p:nvPr/>
        </p:nvSpPr>
        <p:spPr>
          <a:xfrm>
            <a:off x="2904970" y="1817852"/>
            <a:ext cx="5532785" cy="12999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lên bảng, mỗi bạn tự viết ra một số thập phân vào tờ giấy A4 rồi cầm số đó, tự tìm chỗ đứng để 4 bạn đứng thành hàng ngang, quay mặt xuống lớp theo thứ tự từ  số lớn nhất đến nhỏ nhất từ trái sang phải của mình.</a:t>
            </a:r>
            <a:endParaRPr lang="vi-VN" sz="1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3416140"/>
            <a:ext cx="4053364" cy="17273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43752" y="308164"/>
            <a:ext cx="65905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6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TRÒ CHƠI “CON SỐ BÍ ẨN”</a:t>
            </a:r>
            <a:endParaRPr lang="zh-CN" altLang="en-US" sz="36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2E7299A8-DE92-528C-0B3D-B7F2A445A847}"/>
              </a:ext>
            </a:extLst>
          </p:cNvPr>
          <p:cNvSpPr txBox="1"/>
          <p:nvPr/>
        </p:nvSpPr>
        <p:spPr>
          <a:xfrm>
            <a:off x="899532" y="1029718"/>
            <a:ext cx="7947102" cy="26058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bạn A và B lên bảng lên , bạn A đứng quay lưng xuống lớp. Một bạn dưới lớp lên viết 1 số thập phân bất kì có không quá 4 chữ số vào tờ giấy A4, không để cho bạn A nhìn thấy và ghim vào sau lưng của bạn A. </a:t>
            </a:r>
            <a:endParaRPr lang="vi-VN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vi-VN" sz="2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Bạn B được dùng 4 câu để mô tả số này, không được nêu chính xác từng chữ số. Có thể mô tả như: có một chữ số có có giá trị là năm phần mười,...</a:t>
            </a:r>
            <a:endParaRPr lang="vi-VN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0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4 câu mô tả , HS A phải đoán và nói ra số nghĩ đến.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925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 ĐỀ 2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400">
                <a:solidFill>
                  <a:srgbClr val="FF0000"/>
                </a:solidFill>
              </a:rPr>
              <a:t>- Củng cố số thập phân, cách làm tròn</a:t>
            </a:r>
            <a:endParaRPr lang="vi-VN" sz="2400">
              <a:solidFill>
                <a:srgbClr val="FF0000"/>
              </a:solidFill>
            </a:endParaRPr>
          </a:p>
          <a:p>
            <a:r>
              <a:rPr lang="nl-NL" sz="2400">
                <a:solidFill>
                  <a:srgbClr val="FF0000"/>
                </a:solidFill>
              </a:rPr>
              <a:t>- Củng cố cách viết số đo dưới dạng số thập phân</a:t>
            </a:r>
            <a:endParaRPr lang="vi-VN" sz="2400">
              <a:solidFill>
                <a:srgbClr val="FF0000"/>
              </a:solidFill>
            </a:endParaRPr>
          </a:p>
          <a:p>
            <a:r>
              <a:rPr lang="nl-NL" sz="2400">
                <a:solidFill>
                  <a:srgbClr val="FF0000"/>
                </a:solidFill>
              </a:rPr>
              <a:t>- Củng cố s</a:t>
            </a:r>
            <a:r>
              <a:rPr lang="vi-VN" sz="2400">
                <a:solidFill>
                  <a:srgbClr val="FF0000"/>
                </a:solidFill>
              </a:rPr>
              <a:t>o sánh các số thập phân</a:t>
            </a:r>
          </a:p>
          <a:p>
            <a:r>
              <a:rPr lang="vi-VN" sz="2400">
                <a:solidFill>
                  <a:srgbClr val="FF0000"/>
                </a:solidFill>
              </a:rPr>
              <a:t>- Vận dụng số thập phân vào tình huống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80A961C-31C1-4EAE-D837-2BBDE5426C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963"/>
          <a:stretch/>
        </p:blipFill>
        <p:spPr>
          <a:xfrm>
            <a:off x="926022" y="249921"/>
            <a:ext cx="7119301" cy="34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4215160"/>
            <a:ext cx="3262513" cy="773151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4186419"/>
            <a:ext cx="3262513" cy="870686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4215160"/>
            <a:ext cx="3482043" cy="8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80A961C-31C1-4EAE-D837-2BBDE5426C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963" b="45806"/>
          <a:stretch/>
        </p:blipFill>
        <p:spPr>
          <a:xfrm>
            <a:off x="1008675" y="152091"/>
            <a:ext cx="6627071" cy="1334738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BE8E655-5249-6889-A533-E77439867310}"/>
              </a:ext>
            </a:extLst>
          </p:cNvPr>
          <p:cNvSpPr/>
          <p:nvPr/>
        </p:nvSpPr>
        <p:spPr>
          <a:xfrm>
            <a:off x="249381" y="1465693"/>
            <a:ext cx="2251870" cy="26836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600">
                <a:solidFill>
                  <a:srgbClr val="FF0000"/>
                </a:solidFill>
              </a:rPr>
              <a:t> </a:t>
            </a:r>
            <a:r>
              <a:rPr lang="vi-VN" sz="1800">
                <a:solidFill>
                  <a:srgbClr val="FF0000"/>
                </a:solidFill>
              </a:rPr>
              <a:t>35,7: Ba mươi lăm phẩy bảy.</a:t>
            </a:r>
          </a:p>
          <a:p>
            <a:r>
              <a:rPr lang="vi-VN" sz="1800">
                <a:solidFill>
                  <a:srgbClr val="FF0000"/>
                </a:solidFill>
              </a:rPr>
              <a:t>Trong số thập phân 35,7: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3 thuộc hàng chục.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5 thuộc hàng đơn vị.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7 thuộc hàng phần mười. 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DCCDA58-F0ED-60F9-0848-2E624456ED22}"/>
              </a:ext>
            </a:extLst>
          </p:cNvPr>
          <p:cNvSpPr/>
          <p:nvPr/>
        </p:nvSpPr>
        <p:spPr>
          <a:xfrm>
            <a:off x="2595891" y="1515570"/>
            <a:ext cx="3431364" cy="26852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800">
                <a:solidFill>
                  <a:srgbClr val="FF0000"/>
                </a:solidFill>
              </a:rPr>
              <a:t>12,42: Mười hai phẩy bốn mươi hai.</a:t>
            </a:r>
          </a:p>
          <a:p>
            <a:r>
              <a:rPr lang="vi-VN" sz="1800">
                <a:solidFill>
                  <a:srgbClr val="FF0000"/>
                </a:solidFill>
              </a:rPr>
              <a:t>Trong số thập phân 12,42: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1 thuộc hàng chục.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2 thuộc hàng đơn vị.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4 thuộc hàng phần mười.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2 thuộc hàng phần trăm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1E4DC67-4BCA-A479-B458-B908E64DE36C}"/>
              </a:ext>
            </a:extLst>
          </p:cNvPr>
          <p:cNvSpPr/>
          <p:nvPr/>
        </p:nvSpPr>
        <p:spPr>
          <a:xfrm>
            <a:off x="6120002" y="885704"/>
            <a:ext cx="2736917" cy="35450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800">
                <a:solidFill>
                  <a:srgbClr val="FF0000"/>
                </a:solidFill>
              </a:rPr>
              <a:t>0,308: Không phẩy ba trăm linh tám.</a:t>
            </a:r>
          </a:p>
          <a:p>
            <a:r>
              <a:rPr lang="vi-VN" sz="1800">
                <a:solidFill>
                  <a:srgbClr val="FF0000"/>
                </a:solidFill>
              </a:rPr>
              <a:t>Trong số thập phân 0,308: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0 thuộc hàng đơn vị.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3 thuộc hàng phần mười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0 thuộc hàng phần trăm</a:t>
            </a:r>
          </a:p>
          <a:p>
            <a:r>
              <a:rPr lang="vi-VN" sz="1800">
                <a:solidFill>
                  <a:srgbClr val="FF0000"/>
                </a:solidFill>
              </a:rPr>
              <a:t>- Chữ số 8 thuộc hàng phần nghìn</a:t>
            </a:r>
          </a:p>
        </p:txBody>
      </p:sp>
    </p:spTree>
    <p:extLst>
      <p:ext uri="{BB962C8B-B14F-4D97-AF65-F5344CB8AC3E}">
        <p14:creationId xmlns:p14="http://schemas.microsoft.com/office/powerpoint/2010/main" val="94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D8269FD9-FE71-7AD4-51C1-65462E4D78E6}"/>
              </a:ext>
            </a:extLst>
          </p:cNvPr>
          <p:cNvSpPr/>
          <p:nvPr/>
        </p:nvSpPr>
        <p:spPr>
          <a:xfrm>
            <a:off x="914035" y="453483"/>
            <a:ext cx="7397341" cy="31675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600">
                <a:solidFill>
                  <a:srgbClr val="FF0000"/>
                </a:solidFill>
              </a:rPr>
              <a:t> </a:t>
            </a:r>
            <a:r>
              <a:rPr lang="vi-VN" sz="3200">
                <a:solidFill>
                  <a:srgbClr val="FF0000"/>
                </a:solidFill>
              </a:rPr>
              <a:t>b) Viết số thập phân gồm:</a:t>
            </a:r>
          </a:p>
          <a:p>
            <a:r>
              <a:rPr lang="vi-VN" sz="3200">
                <a:solidFill>
                  <a:srgbClr val="FF0000"/>
                </a:solidFill>
              </a:rPr>
              <a:t>- Năm đơn vị, ba phần mười, bốn phần trăm và tám phần nghìn: 5,348</a:t>
            </a:r>
          </a:p>
          <a:p>
            <a:r>
              <a:rPr lang="vi-VN" sz="3200">
                <a:solidFill>
                  <a:srgbClr val="FF0000"/>
                </a:solidFill>
              </a:rPr>
              <a:t>- Không đơn vị, bảy phần mười và hai phần nghìn: 0,702</a:t>
            </a:r>
          </a:p>
        </p:txBody>
      </p:sp>
    </p:spTree>
    <p:extLst>
      <p:ext uri="{BB962C8B-B14F-4D97-AF65-F5344CB8AC3E}">
        <p14:creationId xmlns:p14="http://schemas.microsoft.com/office/powerpoint/2010/main" val="20522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578</Words>
  <Application>Microsoft Office PowerPoint</Application>
  <PresentationFormat>Trình chiếu Trên màn hình (16:9)</PresentationFormat>
  <Paragraphs>73</Paragraphs>
  <Slides>17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30" baseType="lpstr">
      <vt:lpstr>Calibri</vt:lpstr>
      <vt:lpstr>Nunito SemiBold</vt:lpstr>
      <vt:lpstr>Times New Roman</vt:lpstr>
      <vt:lpstr>Nunito</vt:lpstr>
      <vt:lpstr>Calibri Light</vt:lpstr>
      <vt:lpstr>Fredoka One</vt:lpstr>
      <vt:lpstr>Lilita One</vt:lpstr>
      <vt:lpstr>Arial</vt:lpstr>
      <vt:lpstr>Hachi Maru Pop</vt:lpstr>
      <vt:lpstr>Chibi Anime Characters for Pre-K by Slidesgo</vt:lpstr>
      <vt:lpstr>Office Theme</vt:lpstr>
      <vt:lpstr>2_Office Theme</vt:lpstr>
      <vt:lpstr>11_Office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64</cp:revision>
  <dcterms:modified xsi:type="dcterms:W3CDTF">2024-08-12T10:20:19Z</dcterms:modified>
  <cp:category/>
</cp:coreProperties>
</file>